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46"/>
  </p:notesMasterIdLst>
  <p:handoutMasterIdLst>
    <p:handoutMasterId r:id="rId47"/>
  </p:handoutMasterIdLst>
  <p:sldIdLst>
    <p:sldId id="680" r:id="rId2"/>
    <p:sldId id="701" r:id="rId3"/>
    <p:sldId id="702" r:id="rId4"/>
    <p:sldId id="875" r:id="rId5"/>
    <p:sldId id="867" r:id="rId6"/>
    <p:sldId id="871" r:id="rId7"/>
    <p:sldId id="710" r:id="rId8"/>
    <p:sldId id="874" r:id="rId9"/>
    <p:sldId id="707" r:id="rId10"/>
    <p:sldId id="869" r:id="rId11"/>
    <p:sldId id="709" r:id="rId12"/>
    <p:sldId id="870" r:id="rId13"/>
    <p:sldId id="876" r:id="rId14"/>
    <p:sldId id="868" r:id="rId15"/>
    <p:sldId id="877" r:id="rId16"/>
    <p:sldId id="899" r:id="rId17"/>
    <p:sldId id="901" r:id="rId18"/>
    <p:sldId id="903" r:id="rId19"/>
    <p:sldId id="879" r:id="rId20"/>
    <p:sldId id="878" r:id="rId21"/>
    <p:sldId id="888" r:id="rId22"/>
    <p:sldId id="889" r:id="rId23"/>
    <p:sldId id="890" r:id="rId24"/>
    <p:sldId id="891" r:id="rId25"/>
    <p:sldId id="892" r:id="rId26"/>
    <p:sldId id="893" r:id="rId27"/>
    <p:sldId id="894" r:id="rId28"/>
    <p:sldId id="895" r:id="rId29"/>
    <p:sldId id="896" r:id="rId30"/>
    <p:sldId id="887" r:id="rId31"/>
    <p:sldId id="881" r:id="rId32"/>
    <p:sldId id="882" r:id="rId33"/>
    <p:sldId id="883" r:id="rId34"/>
    <p:sldId id="884" r:id="rId35"/>
    <p:sldId id="712" r:id="rId36"/>
    <p:sldId id="713" r:id="rId37"/>
    <p:sldId id="711" r:id="rId38"/>
    <p:sldId id="714" r:id="rId39"/>
    <p:sldId id="886" r:id="rId40"/>
    <p:sldId id="873" r:id="rId41"/>
    <p:sldId id="708" r:id="rId42"/>
    <p:sldId id="897" r:id="rId43"/>
    <p:sldId id="872" r:id="rId44"/>
    <p:sldId id="690" r:id="rId4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D3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inimized">
    <p:restoredLeft sz="0" autoAdjust="0"/>
    <p:restoredTop sz="0" autoAdjust="0"/>
  </p:normalViewPr>
  <p:slideViewPr>
    <p:cSldViewPr>
      <p:cViewPr varScale="1">
        <p:scale>
          <a:sx n="27" d="100"/>
          <a:sy n="27" d="100"/>
        </p:scale>
        <p:origin x="4824" y="48"/>
      </p:cViewPr>
      <p:guideLst>
        <p:guide orient="horz" pos="2160"/>
        <p:guide pos="2880"/>
      </p:guideLst>
    </p:cSldViewPr>
  </p:slideViewPr>
  <p:outlineViewPr>
    <p:cViewPr>
      <p:scale>
        <a:sx n="33" d="100"/>
        <a:sy n="33" d="100"/>
      </p:scale>
      <p:origin x="0" y="-24690"/>
    </p:cViewPr>
  </p:outlineViewPr>
  <p:notesTextViewPr>
    <p:cViewPr>
      <p:scale>
        <a:sx n="3" d="2"/>
        <a:sy n="3" d="2"/>
      </p:scale>
      <p:origin x="0" y="0"/>
    </p:cViewPr>
  </p:notesTextViewPr>
  <p:sorterViewPr>
    <p:cViewPr>
      <p:scale>
        <a:sx n="1" d="1"/>
        <a:sy n="1" d="1"/>
      </p:scale>
      <p:origin x="0" y="0"/>
    </p:cViewPr>
  </p:sorterViewPr>
  <p:notesViewPr>
    <p:cSldViewPr>
      <p:cViewPr varScale="1">
        <p:scale>
          <a:sx n="85" d="100"/>
          <a:sy n="85" d="100"/>
        </p:scale>
        <p:origin x="384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BCFC310-58D8-7142-B5CD-783943D6E614}" type="datetimeFigureOut">
              <a:rPr lang="en-US"/>
              <a:pPr/>
              <a:t>4/3/2024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B10480C-0D63-A249-A7E6-E289A26B859E}" type="slidenum">
              <a:rPr lang="en-US"/>
              <a:pPr/>
              <a:t>‹#›</a:t>
            </a:fld>
            <a:endParaRPr lang="en-US"/>
          </a:p>
        </p:txBody>
      </p:sp>
    </p:spTree>
    <p:extLst>
      <p:ext uri="{BB962C8B-B14F-4D97-AF65-F5344CB8AC3E}">
        <p14:creationId xmlns:p14="http://schemas.microsoft.com/office/powerpoint/2010/main" val="2726922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charset="0"/>
              </a:defRPr>
            </a:lvl1pPr>
          </a:lstStyle>
          <a:p>
            <a:fld id="{03F34DDE-1BD5-E344-B1D9-A54001CF62BE}" type="datetimeFigureOut">
              <a:rPr lang="en-US"/>
              <a:pPr/>
              <a:t>4/3/2024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charset="0"/>
              </a:defRPr>
            </a:lvl1pPr>
          </a:lstStyle>
          <a:p>
            <a:fld id="{EBA7F1F8-80B8-9F47-9FB3-D2AE96039C4A}" type="slidenum">
              <a:rPr lang="en-US"/>
              <a:pPr/>
              <a:t>‹#›</a:t>
            </a:fld>
            <a:endParaRPr lang="en-US"/>
          </a:p>
        </p:txBody>
      </p:sp>
    </p:spTree>
    <p:extLst>
      <p:ext uri="{BB962C8B-B14F-4D97-AF65-F5344CB8AC3E}">
        <p14:creationId xmlns:p14="http://schemas.microsoft.com/office/powerpoint/2010/main" val="40999422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CB68F92D-BD9C-FA4F-9D8D-DC7A679F5D89}" type="slidenum">
              <a:rPr lang="en-US">
                <a:solidFill>
                  <a:srgbClr val="000000"/>
                </a:solidFill>
                <a:latin typeface="Arial" charset="0"/>
              </a:rPr>
              <a:pPr/>
              <a:t>1</a:t>
            </a:fld>
            <a:endParaRPr lang="en-US">
              <a:solidFill>
                <a:srgbClr val="000000"/>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33EE3F6-556D-A34B-81CD-17120B84AD0E}" type="slidenum">
              <a:rPr lang="en-US">
                <a:solidFill>
                  <a:srgbClr val="000000"/>
                </a:solidFill>
                <a:latin typeface="Arial" charset="0"/>
              </a:rPr>
              <a:pPr/>
              <a:t>10</a:t>
            </a:fld>
            <a:endParaRPr lang="en-US">
              <a:solidFill>
                <a:srgbClr val="000000"/>
              </a:solidFill>
              <a:latin typeface="Arial" charset="0"/>
            </a:endParaRPr>
          </a:p>
        </p:txBody>
      </p:sp>
    </p:spTree>
    <p:extLst>
      <p:ext uri="{BB962C8B-B14F-4D97-AF65-F5344CB8AC3E}">
        <p14:creationId xmlns:p14="http://schemas.microsoft.com/office/powerpoint/2010/main" val="2693542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33EE3F6-556D-A34B-81CD-17120B84AD0E}" type="slidenum">
              <a:rPr lang="en-US">
                <a:solidFill>
                  <a:srgbClr val="000000"/>
                </a:solidFill>
                <a:latin typeface="Arial" charset="0"/>
              </a:rPr>
              <a:pPr/>
              <a:t>12</a:t>
            </a:fld>
            <a:endParaRPr lang="en-US">
              <a:solidFill>
                <a:srgbClr val="000000"/>
              </a:solidFill>
              <a:latin typeface="Arial" charset="0"/>
            </a:endParaRPr>
          </a:p>
        </p:txBody>
      </p:sp>
    </p:spTree>
    <p:extLst>
      <p:ext uri="{BB962C8B-B14F-4D97-AF65-F5344CB8AC3E}">
        <p14:creationId xmlns:p14="http://schemas.microsoft.com/office/powerpoint/2010/main" val="1721395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33EE3F6-556D-A34B-81CD-17120B84AD0E}" type="slidenum">
              <a:rPr lang="en-US">
                <a:solidFill>
                  <a:srgbClr val="000000"/>
                </a:solidFill>
                <a:latin typeface="Arial" charset="0"/>
              </a:rPr>
              <a:pPr/>
              <a:t>13</a:t>
            </a:fld>
            <a:endParaRPr lang="en-US">
              <a:solidFill>
                <a:srgbClr val="000000"/>
              </a:solidFill>
              <a:latin typeface="Arial" charset="0"/>
            </a:endParaRPr>
          </a:p>
        </p:txBody>
      </p:sp>
    </p:spTree>
    <p:extLst>
      <p:ext uri="{BB962C8B-B14F-4D97-AF65-F5344CB8AC3E}">
        <p14:creationId xmlns:p14="http://schemas.microsoft.com/office/powerpoint/2010/main" val="3699902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33EE3F6-556D-A34B-81CD-17120B84AD0E}" type="slidenum">
              <a:rPr lang="en-US">
                <a:solidFill>
                  <a:srgbClr val="000000"/>
                </a:solidFill>
                <a:latin typeface="Arial" charset="0"/>
              </a:rPr>
              <a:pPr/>
              <a:t>14</a:t>
            </a:fld>
            <a:endParaRPr lang="en-US">
              <a:solidFill>
                <a:srgbClr val="000000"/>
              </a:solidFill>
              <a:latin typeface="Arial" charset="0"/>
            </a:endParaRPr>
          </a:p>
        </p:txBody>
      </p:sp>
    </p:spTree>
    <p:extLst>
      <p:ext uri="{BB962C8B-B14F-4D97-AF65-F5344CB8AC3E}">
        <p14:creationId xmlns:p14="http://schemas.microsoft.com/office/powerpoint/2010/main" val="2767247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33EE3F6-556D-A34B-81CD-17120B84AD0E}" type="slidenum">
              <a:rPr lang="en-US">
                <a:solidFill>
                  <a:srgbClr val="000000"/>
                </a:solidFill>
                <a:latin typeface="Arial" charset="0"/>
              </a:rPr>
              <a:pPr/>
              <a:t>15</a:t>
            </a:fld>
            <a:endParaRPr lang="en-US">
              <a:solidFill>
                <a:srgbClr val="000000"/>
              </a:solidFill>
              <a:latin typeface="Arial" charset="0"/>
            </a:endParaRPr>
          </a:p>
        </p:txBody>
      </p:sp>
    </p:spTree>
    <p:extLst>
      <p:ext uri="{BB962C8B-B14F-4D97-AF65-F5344CB8AC3E}">
        <p14:creationId xmlns:p14="http://schemas.microsoft.com/office/powerpoint/2010/main" val="3431262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33EE3F6-556D-A34B-81CD-17120B84AD0E}" type="slidenum">
              <a:rPr lang="en-US">
                <a:solidFill>
                  <a:srgbClr val="000000"/>
                </a:solidFill>
                <a:latin typeface="Arial" charset="0"/>
              </a:rPr>
              <a:pPr/>
              <a:t>19</a:t>
            </a:fld>
            <a:endParaRPr lang="en-US">
              <a:solidFill>
                <a:srgbClr val="000000"/>
              </a:solidFill>
              <a:latin typeface="Arial" charset="0"/>
            </a:endParaRPr>
          </a:p>
        </p:txBody>
      </p:sp>
    </p:spTree>
    <p:extLst>
      <p:ext uri="{BB962C8B-B14F-4D97-AF65-F5344CB8AC3E}">
        <p14:creationId xmlns:p14="http://schemas.microsoft.com/office/powerpoint/2010/main" val="1416649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33EE3F6-556D-A34B-81CD-17120B84AD0E}" type="slidenum">
              <a:rPr lang="en-US">
                <a:solidFill>
                  <a:srgbClr val="000000"/>
                </a:solidFill>
                <a:latin typeface="Arial" charset="0"/>
              </a:rPr>
              <a:pPr/>
              <a:t>30</a:t>
            </a:fld>
            <a:endParaRPr lang="en-US">
              <a:solidFill>
                <a:srgbClr val="000000"/>
              </a:solidFill>
              <a:latin typeface="Arial" charset="0"/>
            </a:endParaRPr>
          </a:p>
        </p:txBody>
      </p:sp>
    </p:spTree>
    <p:extLst>
      <p:ext uri="{BB962C8B-B14F-4D97-AF65-F5344CB8AC3E}">
        <p14:creationId xmlns:p14="http://schemas.microsoft.com/office/powerpoint/2010/main" val="2315530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4064" indent="-286179">
              <a:defRPr sz="1200">
                <a:solidFill>
                  <a:schemeClr val="tx1"/>
                </a:solidFill>
                <a:latin typeface="Calibri" charset="0"/>
                <a:ea typeface="ＭＳ Ｐゴシック" charset="0"/>
              </a:defRPr>
            </a:lvl2pPr>
            <a:lvl3pPr marL="1144715" indent="-228943">
              <a:defRPr sz="1200">
                <a:solidFill>
                  <a:schemeClr val="tx1"/>
                </a:solidFill>
                <a:latin typeface="Calibri" charset="0"/>
                <a:ea typeface="ＭＳ Ｐゴシック" charset="0"/>
              </a:defRPr>
            </a:lvl3pPr>
            <a:lvl4pPr marL="1602600" indent="-228943">
              <a:defRPr sz="1200">
                <a:solidFill>
                  <a:schemeClr val="tx1"/>
                </a:solidFill>
                <a:latin typeface="Calibri" charset="0"/>
                <a:ea typeface="ＭＳ Ｐゴシック" charset="0"/>
              </a:defRPr>
            </a:lvl4pPr>
            <a:lvl5pPr marL="2060486" indent="-228943">
              <a:defRPr sz="1200">
                <a:solidFill>
                  <a:schemeClr val="tx1"/>
                </a:solidFill>
                <a:latin typeface="Calibri" charset="0"/>
                <a:ea typeface="ＭＳ Ｐゴシック" charset="0"/>
              </a:defRPr>
            </a:lvl5pPr>
            <a:lvl6pPr marL="2518372" indent="-228943" eaLnBrk="0" fontAlgn="base" hangingPunct="0">
              <a:spcBef>
                <a:spcPct val="30000"/>
              </a:spcBef>
              <a:spcAft>
                <a:spcPct val="0"/>
              </a:spcAft>
              <a:defRPr sz="1200">
                <a:solidFill>
                  <a:schemeClr val="tx1"/>
                </a:solidFill>
                <a:latin typeface="Calibri" charset="0"/>
                <a:ea typeface="ＭＳ Ｐゴシック" charset="0"/>
              </a:defRPr>
            </a:lvl6pPr>
            <a:lvl7pPr marL="2976258" indent="-228943" eaLnBrk="0" fontAlgn="base" hangingPunct="0">
              <a:spcBef>
                <a:spcPct val="30000"/>
              </a:spcBef>
              <a:spcAft>
                <a:spcPct val="0"/>
              </a:spcAft>
              <a:defRPr sz="1200">
                <a:solidFill>
                  <a:schemeClr val="tx1"/>
                </a:solidFill>
                <a:latin typeface="Calibri" charset="0"/>
                <a:ea typeface="ＭＳ Ｐゴシック" charset="0"/>
              </a:defRPr>
            </a:lvl7pPr>
            <a:lvl8pPr marL="3434144" indent="-228943" eaLnBrk="0" fontAlgn="base" hangingPunct="0">
              <a:spcBef>
                <a:spcPct val="30000"/>
              </a:spcBef>
              <a:spcAft>
                <a:spcPct val="0"/>
              </a:spcAft>
              <a:defRPr sz="1200">
                <a:solidFill>
                  <a:schemeClr val="tx1"/>
                </a:solidFill>
                <a:latin typeface="Calibri" charset="0"/>
                <a:ea typeface="ＭＳ Ｐゴシック" charset="0"/>
              </a:defRPr>
            </a:lvl8pPr>
            <a:lvl9pPr marL="3892029" indent="-228943" eaLnBrk="0" fontAlgn="base" hangingPunct="0">
              <a:spcBef>
                <a:spcPct val="30000"/>
              </a:spcBef>
              <a:spcAft>
                <a:spcPct val="0"/>
              </a:spcAft>
              <a:defRPr sz="1200">
                <a:solidFill>
                  <a:schemeClr val="tx1"/>
                </a:solidFill>
                <a:latin typeface="Calibri" charset="0"/>
                <a:ea typeface="ＭＳ Ｐゴシック" charset="0"/>
              </a:defRPr>
            </a:lvl9pPr>
          </a:lstStyle>
          <a:p>
            <a:fld id="{D33EE3F6-556D-A34B-81CD-17120B84AD0E}" type="slidenum">
              <a:rPr lang="en-US">
                <a:solidFill>
                  <a:srgbClr val="000000"/>
                </a:solidFill>
                <a:latin typeface="Arial" charset="0"/>
              </a:rPr>
              <a:pPr/>
              <a:t>31</a:t>
            </a:fld>
            <a:endParaRPr lang="en-US">
              <a:solidFill>
                <a:srgbClr val="000000"/>
              </a:solidFill>
              <a:latin typeface="Arial" charset="0"/>
            </a:endParaRPr>
          </a:p>
        </p:txBody>
      </p:sp>
    </p:spTree>
    <p:extLst>
      <p:ext uri="{BB962C8B-B14F-4D97-AF65-F5344CB8AC3E}">
        <p14:creationId xmlns:p14="http://schemas.microsoft.com/office/powerpoint/2010/main" val="1476655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4064" indent="-286179">
              <a:defRPr sz="1200">
                <a:solidFill>
                  <a:schemeClr val="tx1"/>
                </a:solidFill>
                <a:latin typeface="Calibri" charset="0"/>
                <a:ea typeface="ＭＳ Ｐゴシック" charset="0"/>
              </a:defRPr>
            </a:lvl2pPr>
            <a:lvl3pPr marL="1144715" indent="-228943">
              <a:defRPr sz="1200">
                <a:solidFill>
                  <a:schemeClr val="tx1"/>
                </a:solidFill>
                <a:latin typeface="Calibri" charset="0"/>
                <a:ea typeface="ＭＳ Ｐゴシック" charset="0"/>
              </a:defRPr>
            </a:lvl3pPr>
            <a:lvl4pPr marL="1602600" indent="-228943">
              <a:defRPr sz="1200">
                <a:solidFill>
                  <a:schemeClr val="tx1"/>
                </a:solidFill>
                <a:latin typeface="Calibri" charset="0"/>
                <a:ea typeface="ＭＳ Ｐゴシック" charset="0"/>
              </a:defRPr>
            </a:lvl4pPr>
            <a:lvl5pPr marL="2060486" indent="-228943">
              <a:defRPr sz="1200">
                <a:solidFill>
                  <a:schemeClr val="tx1"/>
                </a:solidFill>
                <a:latin typeface="Calibri" charset="0"/>
                <a:ea typeface="ＭＳ Ｐゴシック" charset="0"/>
              </a:defRPr>
            </a:lvl5pPr>
            <a:lvl6pPr marL="2518372" indent="-228943" eaLnBrk="0" fontAlgn="base" hangingPunct="0">
              <a:spcBef>
                <a:spcPct val="30000"/>
              </a:spcBef>
              <a:spcAft>
                <a:spcPct val="0"/>
              </a:spcAft>
              <a:defRPr sz="1200">
                <a:solidFill>
                  <a:schemeClr val="tx1"/>
                </a:solidFill>
                <a:latin typeface="Calibri" charset="0"/>
                <a:ea typeface="ＭＳ Ｐゴシック" charset="0"/>
              </a:defRPr>
            </a:lvl6pPr>
            <a:lvl7pPr marL="2976258" indent="-228943" eaLnBrk="0" fontAlgn="base" hangingPunct="0">
              <a:spcBef>
                <a:spcPct val="30000"/>
              </a:spcBef>
              <a:spcAft>
                <a:spcPct val="0"/>
              </a:spcAft>
              <a:defRPr sz="1200">
                <a:solidFill>
                  <a:schemeClr val="tx1"/>
                </a:solidFill>
                <a:latin typeface="Calibri" charset="0"/>
                <a:ea typeface="ＭＳ Ｐゴシック" charset="0"/>
              </a:defRPr>
            </a:lvl7pPr>
            <a:lvl8pPr marL="3434144" indent="-228943" eaLnBrk="0" fontAlgn="base" hangingPunct="0">
              <a:spcBef>
                <a:spcPct val="30000"/>
              </a:spcBef>
              <a:spcAft>
                <a:spcPct val="0"/>
              </a:spcAft>
              <a:defRPr sz="1200">
                <a:solidFill>
                  <a:schemeClr val="tx1"/>
                </a:solidFill>
                <a:latin typeface="Calibri" charset="0"/>
                <a:ea typeface="ＭＳ Ｐゴシック" charset="0"/>
              </a:defRPr>
            </a:lvl8pPr>
            <a:lvl9pPr marL="3892029" indent="-228943" eaLnBrk="0" fontAlgn="base" hangingPunct="0">
              <a:spcBef>
                <a:spcPct val="30000"/>
              </a:spcBef>
              <a:spcAft>
                <a:spcPct val="0"/>
              </a:spcAft>
              <a:defRPr sz="1200">
                <a:solidFill>
                  <a:schemeClr val="tx1"/>
                </a:solidFill>
                <a:latin typeface="Calibri" charset="0"/>
                <a:ea typeface="ＭＳ Ｐゴシック" charset="0"/>
              </a:defRPr>
            </a:lvl9pPr>
          </a:lstStyle>
          <a:p>
            <a:fld id="{D33EE3F6-556D-A34B-81CD-17120B84AD0E}" type="slidenum">
              <a:rPr lang="en-US">
                <a:solidFill>
                  <a:srgbClr val="000000"/>
                </a:solidFill>
                <a:latin typeface="Arial" charset="0"/>
              </a:rPr>
              <a:pPr/>
              <a:t>32</a:t>
            </a:fld>
            <a:endParaRPr lang="en-US">
              <a:solidFill>
                <a:srgbClr val="000000"/>
              </a:solidFill>
              <a:latin typeface="Arial" charset="0"/>
            </a:endParaRPr>
          </a:p>
        </p:txBody>
      </p:sp>
    </p:spTree>
    <p:extLst>
      <p:ext uri="{BB962C8B-B14F-4D97-AF65-F5344CB8AC3E}">
        <p14:creationId xmlns:p14="http://schemas.microsoft.com/office/powerpoint/2010/main" val="3414038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4064" indent="-286179">
              <a:defRPr sz="1200">
                <a:solidFill>
                  <a:schemeClr val="tx1"/>
                </a:solidFill>
                <a:latin typeface="Calibri" charset="0"/>
                <a:ea typeface="ＭＳ Ｐゴシック" charset="0"/>
              </a:defRPr>
            </a:lvl2pPr>
            <a:lvl3pPr marL="1144715" indent="-228943">
              <a:defRPr sz="1200">
                <a:solidFill>
                  <a:schemeClr val="tx1"/>
                </a:solidFill>
                <a:latin typeface="Calibri" charset="0"/>
                <a:ea typeface="ＭＳ Ｐゴシック" charset="0"/>
              </a:defRPr>
            </a:lvl3pPr>
            <a:lvl4pPr marL="1602600" indent="-228943">
              <a:defRPr sz="1200">
                <a:solidFill>
                  <a:schemeClr val="tx1"/>
                </a:solidFill>
                <a:latin typeface="Calibri" charset="0"/>
                <a:ea typeface="ＭＳ Ｐゴシック" charset="0"/>
              </a:defRPr>
            </a:lvl4pPr>
            <a:lvl5pPr marL="2060486" indent="-228943">
              <a:defRPr sz="1200">
                <a:solidFill>
                  <a:schemeClr val="tx1"/>
                </a:solidFill>
                <a:latin typeface="Calibri" charset="0"/>
                <a:ea typeface="ＭＳ Ｐゴシック" charset="0"/>
              </a:defRPr>
            </a:lvl5pPr>
            <a:lvl6pPr marL="2518372" indent="-228943" eaLnBrk="0" fontAlgn="base" hangingPunct="0">
              <a:spcBef>
                <a:spcPct val="30000"/>
              </a:spcBef>
              <a:spcAft>
                <a:spcPct val="0"/>
              </a:spcAft>
              <a:defRPr sz="1200">
                <a:solidFill>
                  <a:schemeClr val="tx1"/>
                </a:solidFill>
                <a:latin typeface="Calibri" charset="0"/>
                <a:ea typeface="ＭＳ Ｐゴシック" charset="0"/>
              </a:defRPr>
            </a:lvl6pPr>
            <a:lvl7pPr marL="2976258" indent="-228943" eaLnBrk="0" fontAlgn="base" hangingPunct="0">
              <a:spcBef>
                <a:spcPct val="30000"/>
              </a:spcBef>
              <a:spcAft>
                <a:spcPct val="0"/>
              </a:spcAft>
              <a:defRPr sz="1200">
                <a:solidFill>
                  <a:schemeClr val="tx1"/>
                </a:solidFill>
                <a:latin typeface="Calibri" charset="0"/>
                <a:ea typeface="ＭＳ Ｐゴシック" charset="0"/>
              </a:defRPr>
            </a:lvl7pPr>
            <a:lvl8pPr marL="3434144" indent="-228943" eaLnBrk="0" fontAlgn="base" hangingPunct="0">
              <a:spcBef>
                <a:spcPct val="30000"/>
              </a:spcBef>
              <a:spcAft>
                <a:spcPct val="0"/>
              </a:spcAft>
              <a:defRPr sz="1200">
                <a:solidFill>
                  <a:schemeClr val="tx1"/>
                </a:solidFill>
                <a:latin typeface="Calibri" charset="0"/>
                <a:ea typeface="ＭＳ Ｐゴシック" charset="0"/>
              </a:defRPr>
            </a:lvl8pPr>
            <a:lvl9pPr marL="3892029" indent="-228943" eaLnBrk="0" fontAlgn="base" hangingPunct="0">
              <a:spcBef>
                <a:spcPct val="30000"/>
              </a:spcBef>
              <a:spcAft>
                <a:spcPct val="0"/>
              </a:spcAft>
              <a:defRPr sz="1200">
                <a:solidFill>
                  <a:schemeClr val="tx1"/>
                </a:solidFill>
                <a:latin typeface="Calibri" charset="0"/>
                <a:ea typeface="ＭＳ Ｐゴシック" charset="0"/>
              </a:defRPr>
            </a:lvl9pPr>
          </a:lstStyle>
          <a:p>
            <a:fld id="{D33EE3F6-556D-A34B-81CD-17120B84AD0E}" type="slidenum">
              <a:rPr lang="en-US">
                <a:solidFill>
                  <a:srgbClr val="000000"/>
                </a:solidFill>
                <a:latin typeface="Arial" charset="0"/>
              </a:rPr>
              <a:pPr/>
              <a:t>33</a:t>
            </a:fld>
            <a:endParaRPr lang="en-US">
              <a:solidFill>
                <a:srgbClr val="000000"/>
              </a:solidFill>
              <a:latin typeface="Arial" charset="0"/>
            </a:endParaRPr>
          </a:p>
        </p:txBody>
      </p:sp>
    </p:spTree>
    <p:extLst>
      <p:ext uri="{BB962C8B-B14F-4D97-AF65-F5344CB8AC3E}">
        <p14:creationId xmlns:p14="http://schemas.microsoft.com/office/powerpoint/2010/main" val="202247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33EE3F6-556D-A34B-81CD-17120B84AD0E}" type="slidenum">
              <a:rPr lang="en-US">
                <a:solidFill>
                  <a:srgbClr val="000000"/>
                </a:solidFill>
                <a:latin typeface="Arial" charset="0"/>
              </a:rPr>
              <a:pPr/>
              <a:t>2</a:t>
            </a:fld>
            <a:endParaRPr lang="en-US">
              <a:solidFill>
                <a:srgbClr val="000000"/>
              </a:solidFill>
              <a:latin typeface="Arial" charset="0"/>
            </a:endParaRPr>
          </a:p>
        </p:txBody>
      </p:sp>
    </p:spTree>
    <p:extLst>
      <p:ext uri="{BB962C8B-B14F-4D97-AF65-F5344CB8AC3E}">
        <p14:creationId xmlns:p14="http://schemas.microsoft.com/office/powerpoint/2010/main" val="2137990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33EE3F6-556D-A34B-81CD-17120B84AD0E}" type="slidenum">
              <a:rPr lang="en-US">
                <a:solidFill>
                  <a:srgbClr val="000000"/>
                </a:solidFill>
                <a:latin typeface="Arial" charset="0"/>
              </a:rPr>
              <a:pPr/>
              <a:t>39</a:t>
            </a:fld>
            <a:endParaRPr lang="en-US">
              <a:solidFill>
                <a:srgbClr val="000000"/>
              </a:solidFill>
              <a:latin typeface="Arial" charset="0"/>
            </a:endParaRPr>
          </a:p>
        </p:txBody>
      </p:sp>
    </p:spTree>
    <p:extLst>
      <p:ext uri="{BB962C8B-B14F-4D97-AF65-F5344CB8AC3E}">
        <p14:creationId xmlns:p14="http://schemas.microsoft.com/office/powerpoint/2010/main" val="3395168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33EE3F6-556D-A34B-81CD-17120B84AD0E}" type="slidenum">
              <a:rPr lang="en-US">
                <a:solidFill>
                  <a:srgbClr val="000000"/>
                </a:solidFill>
                <a:latin typeface="Arial" charset="0"/>
              </a:rPr>
              <a:pPr/>
              <a:t>40</a:t>
            </a:fld>
            <a:endParaRPr lang="en-US">
              <a:solidFill>
                <a:srgbClr val="000000"/>
              </a:solidFill>
              <a:latin typeface="Arial" charset="0"/>
            </a:endParaRPr>
          </a:p>
        </p:txBody>
      </p:sp>
    </p:spTree>
    <p:extLst>
      <p:ext uri="{BB962C8B-B14F-4D97-AF65-F5344CB8AC3E}">
        <p14:creationId xmlns:p14="http://schemas.microsoft.com/office/powerpoint/2010/main" val="2424544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33EE3F6-556D-A34B-81CD-17120B84AD0E}" type="slidenum">
              <a:rPr lang="en-US">
                <a:solidFill>
                  <a:srgbClr val="000000"/>
                </a:solidFill>
                <a:latin typeface="Arial" charset="0"/>
              </a:rPr>
              <a:pPr/>
              <a:t>41</a:t>
            </a:fld>
            <a:endParaRPr lang="en-US">
              <a:solidFill>
                <a:srgbClr val="000000"/>
              </a:solidFill>
              <a:latin typeface="Arial" charset="0"/>
            </a:endParaRPr>
          </a:p>
        </p:txBody>
      </p:sp>
    </p:spTree>
    <p:extLst>
      <p:ext uri="{BB962C8B-B14F-4D97-AF65-F5344CB8AC3E}">
        <p14:creationId xmlns:p14="http://schemas.microsoft.com/office/powerpoint/2010/main" val="2643822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A7F1F8-80B8-9F47-9FB3-D2AE96039C4A}" type="slidenum">
              <a:rPr lang="en-US" smtClean="0"/>
              <a:pPr/>
              <a:t>42</a:t>
            </a:fld>
            <a:endParaRPr lang="en-US"/>
          </a:p>
        </p:txBody>
      </p:sp>
    </p:spTree>
    <p:extLst>
      <p:ext uri="{BB962C8B-B14F-4D97-AF65-F5344CB8AC3E}">
        <p14:creationId xmlns:p14="http://schemas.microsoft.com/office/powerpoint/2010/main" val="1841071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33EE3F6-556D-A34B-81CD-17120B84AD0E}" type="slidenum">
              <a:rPr lang="en-US">
                <a:solidFill>
                  <a:srgbClr val="000000"/>
                </a:solidFill>
                <a:latin typeface="Arial" charset="0"/>
              </a:rPr>
              <a:pPr/>
              <a:t>43</a:t>
            </a:fld>
            <a:endParaRPr lang="en-US">
              <a:solidFill>
                <a:srgbClr val="000000"/>
              </a:solidFill>
              <a:latin typeface="Arial" charset="0"/>
            </a:endParaRPr>
          </a:p>
        </p:txBody>
      </p:sp>
    </p:spTree>
    <p:extLst>
      <p:ext uri="{BB962C8B-B14F-4D97-AF65-F5344CB8AC3E}">
        <p14:creationId xmlns:p14="http://schemas.microsoft.com/office/powerpoint/2010/main" val="3287215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33EE3F6-556D-A34B-81CD-17120B84AD0E}" type="slidenum">
              <a:rPr lang="en-US">
                <a:solidFill>
                  <a:srgbClr val="000000"/>
                </a:solidFill>
                <a:latin typeface="Arial" charset="0"/>
              </a:rPr>
              <a:pPr/>
              <a:t>3</a:t>
            </a:fld>
            <a:endParaRPr lang="en-US">
              <a:solidFill>
                <a:srgbClr val="000000"/>
              </a:solidFill>
              <a:latin typeface="Arial" charset="0"/>
            </a:endParaRPr>
          </a:p>
        </p:txBody>
      </p:sp>
    </p:spTree>
    <p:extLst>
      <p:ext uri="{BB962C8B-B14F-4D97-AF65-F5344CB8AC3E}">
        <p14:creationId xmlns:p14="http://schemas.microsoft.com/office/powerpoint/2010/main" val="3971546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33EE3F6-556D-A34B-81CD-17120B84AD0E}" type="slidenum">
              <a:rPr lang="en-US">
                <a:solidFill>
                  <a:srgbClr val="000000"/>
                </a:solidFill>
                <a:latin typeface="Arial" charset="0"/>
              </a:rPr>
              <a:pPr/>
              <a:t>4</a:t>
            </a:fld>
            <a:endParaRPr lang="en-US">
              <a:solidFill>
                <a:srgbClr val="000000"/>
              </a:solidFill>
              <a:latin typeface="Arial" charset="0"/>
            </a:endParaRPr>
          </a:p>
        </p:txBody>
      </p:sp>
    </p:spTree>
    <p:extLst>
      <p:ext uri="{BB962C8B-B14F-4D97-AF65-F5344CB8AC3E}">
        <p14:creationId xmlns:p14="http://schemas.microsoft.com/office/powerpoint/2010/main" val="1177861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33EE3F6-556D-A34B-81CD-17120B84AD0E}" type="slidenum">
              <a:rPr lang="en-US">
                <a:solidFill>
                  <a:srgbClr val="000000"/>
                </a:solidFill>
                <a:latin typeface="Arial" charset="0"/>
              </a:rPr>
              <a:pPr/>
              <a:t>5</a:t>
            </a:fld>
            <a:endParaRPr lang="en-US">
              <a:solidFill>
                <a:srgbClr val="000000"/>
              </a:solidFill>
              <a:latin typeface="Arial" charset="0"/>
            </a:endParaRPr>
          </a:p>
        </p:txBody>
      </p:sp>
    </p:spTree>
    <p:extLst>
      <p:ext uri="{BB962C8B-B14F-4D97-AF65-F5344CB8AC3E}">
        <p14:creationId xmlns:p14="http://schemas.microsoft.com/office/powerpoint/2010/main" val="849579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33EE3F6-556D-A34B-81CD-17120B84AD0E}" type="slidenum">
              <a:rPr lang="en-US">
                <a:solidFill>
                  <a:srgbClr val="000000"/>
                </a:solidFill>
                <a:latin typeface="Arial" charset="0"/>
              </a:rPr>
              <a:pPr/>
              <a:t>6</a:t>
            </a:fld>
            <a:endParaRPr lang="en-US">
              <a:solidFill>
                <a:srgbClr val="000000"/>
              </a:solidFill>
              <a:latin typeface="Arial" charset="0"/>
            </a:endParaRPr>
          </a:p>
        </p:txBody>
      </p:sp>
    </p:spTree>
    <p:extLst>
      <p:ext uri="{BB962C8B-B14F-4D97-AF65-F5344CB8AC3E}">
        <p14:creationId xmlns:p14="http://schemas.microsoft.com/office/powerpoint/2010/main" val="1090668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33EE3F6-556D-A34B-81CD-17120B84AD0E}" type="slidenum">
              <a:rPr lang="en-US">
                <a:solidFill>
                  <a:srgbClr val="000000"/>
                </a:solidFill>
                <a:latin typeface="Arial" charset="0"/>
              </a:rPr>
              <a:pPr/>
              <a:t>7</a:t>
            </a:fld>
            <a:endParaRPr lang="en-US">
              <a:solidFill>
                <a:srgbClr val="000000"/>
              </a:solidFill>
              <a:latin typeface="Arial" charset="0"/>
            </a:endParaRPr>
          </a:p>
        </p:txBody>
      </p:sp>
    </p:spTree>
    <p:extLst>
      <p:ext uri="{BB962C8B-B14F-4D97-AF65-F5344CB8AC3E}">
        <p14:creationId xmlns:p14="http://schemas.microsoft.com/office/powerpoint/2010/main" val="1859038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33EE3F6-556D-A34B-81CD-17120B84AD0E}" type="slidenum">
              <a:rPr lang="en-US">
                <a:solidFill>
                  <a:srgbClr val="000000"/>
                </a:solidFill>
                <a:latin typeface="Arial" charset="0"/>
              </a:rPr>
              <a:pPr/>
              <a:t>8</a:t>
            </a:fld>
            <a:endParaRPr lang="en-US">
              <a:solidFill>
                <a:srgbClr val="000000"/>
              </a:solidFill>
              <a:latin typeface="Arial" charset="0"/>
            </a:endParaRPr>
          </a:p>
        </p:txBody>
      </p:sp>
    </p:spTree>
    <p:extLst>
      <p:ext uri="{BB962C8B-B14F-4D97-AF65-F5344CB8AC3E}">
        <p14:creationId xmlns:p14="http://schemas.microsoft.com/office/powerpoint/2010/main" val="3586148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33EE3F6-556D-A34B-81CD-17120B84AD0E}" type="slidenum">
              <a:rPr lang="en-US">
                <a:solidFill>
                  <a:srgbClr val="000000"/>
                </a:solidFill>
                <a:latin typeface="Arial" charset="0"/>
              </a:rPr>
              <a:pPr/>
              <a:t>9</a:t>
            </a:fld>
            <a:endParaRPr lang="en-US">
              <a:solidFill>
                <a:srgbClr val="000000"/>
              </a:solidFill>
              <a:latin typeface="Arial" charset="0"/>
            </a:endParaRPr>
          </a:p>
        </p:txBody>
      </p:sp>
    </p:spTree>
    <p:extLst>
      <p:ext uri="{BB962C8B-B14F-4D97-AF65-F5344CB8AC3E}">
        <p14:creationId xmlns:p14="http://schemas.microsoft.com/office/powerpoint/2010/main" val="451698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012 Template Se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fld id="{561C5AAA-0CCE-EA4C-9303-D151E69B46B9}" type="datetimeFigureOut">
              <a:rPr lang="en-US"/>
              <a:pPr/>
              <a:t>4/3/2024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68738D7-D7F6-6B47-A95E-D6FBC846C1E5}" type="slidenum">
              <a:rPr lang="en-US"/>
              <a:pPr/>
              <a:t>‹#›</a:t>
            </a:fld>
            <a:endParaRPr lang="en-US"/>
          </a:p>
        </p:txBody>
      </p:sp>
    </p:spTree>
    <p:extLst>
      <p:ext uri="{BB962C8B-B14F-4D97-AF65-F5344CB8AC3E}">
        <p14:creationId xmlns:p14="http://schemas.microsoft.com/office/powerpoint/2010/main" val="1900042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EE5E668-E546-E940-BF2A-AA0F2151E988}" type="datetimeFigureOut">
              <a:rPr lang="en-US"/>
              <a:pPr/>
              <a:t>4/3/2024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6E84C3-35C1-3344-8D21-AEC9ACC70368}" type="slidenum">
              <a:rPr lang="en-US"/>
              <a:pPr/>
              <a:t>‹#›</a:t>
            </a:fld>
            <a:endParaRPr lang="en-US"/>
          </a:p>
        </p:txBody>
      </p:sp>
    </p:spTree>
    <p:extLst>
      <p:ext uri="{BB962C8B-B14F-4D97-AF65-F5344CB8AC3E}">
        <p14:creationId xmlns:p14="http://schemas.microsoft.com/office/powerpoint/2010/main" val="403948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8C30C7C-8E04-EF4C-AD89-DC4B0D6B372A}" type="datetimeFigureOut">
              <a:rPr lang="en-US"/>
              <a:pPr/>
              <a:t>4/3/2024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60AD097-5C77-744B-BB46-ED2E5DC2D30B}" type="slidenum">
              <a:rPr lang="en-US"/>
              <a:pPr/>
              <a:t>‹#›</a:t>
            </a:fld>
            <a:endParaRPr lang="en-US"/>
          </a:p>
        </p:txBody>
      </p:sp>
    </p:spTree>
    <p:extLst>
      <p:ext uri="{BB962C8B-B14F-4D97-AF65-F5344CB8AC3E}">
        <p14:creationId xmlns:p14="http://schemas.microsoft.com/office/powerpoint/2010/main" val="1304704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5AF1945-D9FF-5443-AB0F-79BFF1299F0D}" type="datetimeFigureOut">
              <a:rPr lang="en-US"/>
              <a:pPr/>
              <a:t>4/3/2024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7323050-AB09-9A40-BD18-553339734520}" type="slidenum">
              <a:rPr lang="en-US"/>
              <a:pPr/>
              <a:t>‹#›</a:t>
            </a:fld>
            <a:endParaRPr lang="en-US"/>
          </a:p>
        </p:txBody>
      </p:sp>
    </p:spTree>
    <p:extLst>
      <p:ext uri="{BB962C8B-B14F-4D97-AF65-F5344CB8AC3E}">
        <p14:creationId xmlns:p14="http://schemas.microsoft.com/office/powerpoint/2010/main" val="207492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511010AA-D112-9447-B34A-140DD7208689}" type="datetimeFigureOut">
              <a:rPr lang="en-US"/>
              <a:pPr/>
              <a:t>4/3/2024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41ABD80-3A30-284B-84C4-3B32AB41A2E8}" type="slidenum">
              <a:rPr lang="en-US"/>
              <a:pPr/>
              <a:t>‹#›</a:t>
            </a:fld>
            <a:endParaRPr lang="en-US"/>
          </a:p>
        </p:txBody>
      </p:sp>
    </p:spTree>
    <p:extLst>
      <p:ext uri="{BB962C8B-B14F-4D97-AF65-F5344CB8AC3E}">
        <p14:creationId xmlns:p14="http://schemas.microsoft.com/office/powerpoint/2010/main" val="1705709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611CDE10-96CD-6C41-86AD-C66BBE57DEEC}" type="datetimeFigureOut">
              <a:rPr lang="en-US"/>
              <a:pPr/>
              <a:t>4/3/2024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D66E0A0-E676-7C40-8BBE-691C5AF0462C}" type="slidenum">
              <a:rPr lang="en-US"/>
              <a:pPr/>
              <a:t>‹#›</a:t>
            </a:fld>
            <a:endParaRPr lang="en-US"/>
          </a:p>
        </p:txBody>
      </p:sp>
    </p:spTree>
    <p:extLst>
      <p:ext uri="{BB962C8B-B14F-4D97-AF65-F5344CB8AC3E}">
        <p14:creationId xmlns:p14="http://schemas.microsoft.com/office/powerpoint/2010/main" val="783012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CF53B246-36E2-044F-A815-1BDF85425E15}" type="datetimeFigureOut">
              <a:rPr lang="en-US"/>
              <a:pPr/>
              <a:t>4/3/2024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19831A5-5B25-F24A-985E-8F123758571C}" type="slidenum">
              <a:rPr lang="en-US"/>
              <a:pPr/>
              <a:t>‹#›</a:t>
            </a:fld>
            <a:endParaRPr lang="en-US"/>
          </a:p>
        </p:txBody>
      </p:sp>
    </p:spTree>
    <p:extLst>
      <p:ext uri="{BB962C8B-B14F-4D97-AF65-F5344CB8AC3E}">
        <p14:creationId xmlns:p14="http://schemas.microsoft.com/office/powerpoint/2010/main" val="247018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260A58AB-E62B-EF4C-AAF2-353B63CFCEF0}" type="datetimeFigureOut">
              <a:rPr lang="en-US"/>
              <a:pPr/>
              <a:t>4/3/2024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03C9650-165E-F245-AB9A-72A1B9196A0D}" type="slidenum">
              <a:rPr lang="en-US"/>
              <a:pPr/>
              <a:t>‹#›</a:t>
            </a:fld>
            <a:endParaRPr lang="en-US"/>
          </a:p>
        </p:txBody>
      </p:sp>
    </p:spTree>
    <p:extLst>
      <p:ext uri="{BB962C8B-B14F-4D97-AF65-F5344CB8AC3E}">
        <p14:creationId xmlns:p14="http://schemas.microsoft.com/office/powerpoint/2010/main" val="2229280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C4D60F5-5F85-AC49-B1A3-7475688AB76C}" type="datetimeFigureOut">
              <a:rPr lang="en-US"/>
              <a:pPr/>
              <a:t>4/3/2024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5AB4468-739B-AA48-A729-B33F6C526EB9}" type="slidenum">
              <a:rPr lang="en-US"/>
              <a:pPr/>
              <a:t>‹#›</a:t>
            </a:fld>
            <a:endParaRPr lang="en-US"/>
          </a:p>
        </p:txBody>
      </p:sp>
    </p:spTree>
    <p:extLst>
      <p:ext uri="{BB962C8B-B14F-4D97-AF65-F5344CB8AC3E}">
        <p14:creationId xmlns:p14="http://schemas.microsoft.com/office/powerpoint/2010/main" val="2509820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75314BD7-8AE9-DF4C-897A-0E7E30F835AA}" type="datetimeFigureOut">
              <a:rPr lang="en-US"/>
              <a:pPr/>
              <a:t>4/3/2024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1F338AA-DA5A-8D41-8770-C895E234265F}" type="slidenum">
              <a:rPr lang="en-US"/>
              <a:pPr/>
              <a:t>‹#›</a:t>
            </a:fld>
            <a:endParaRPr lang="en-US"/>
          </a:p>
        </p:txBody>
      </p:sp>
    </p:spTree>
    <p:extLst>
      <p:ext uri="{BB962C8B-B14F-4D97-AF65-F5344CB8AC3E}">
        <p14:creationId xmlns:p14="http://schemas.microsoft.com/office/powerpoint/2010/main" val="1636039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9AFEE7B9-146B-EB45-B3A0-0783FA9EB602}" type="datetimeFigureOut">
              <a:rPr lang="en-US"/>
              <a:pPr/>
              <a:t>4/3/2024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CA52059-6C1A-554A-AD0F-E5BE84E5042D}" type="slidenum">
              <a:rPr lang="en-US"/>
              <a:pPr/>
              <a:t>‹#›</a:t>
            </a:fld>
            <a:endParaRPr lang="en-US"/>
          </a:p>
        </p:txBody>
      </p:sp>
    </p:spTree>
    <p:extLst>
      <p:ext uri="{BB962C8B-B14F-4D97-AF65-F5344CB8AC3E}">
        <p14:creationId xmlns:p14="http://schemas.microsoft.com/office/powerpoint/2010/main" val="411934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EF2DD"/>
            </a:gs>
            <a:gs pos="50000">
              <a:srgbClr val="FFE6B9"/>
            </a:gs>
            <a:gs pos="100000">
              <a:srgbClr val="587139"/>
            </a:gs>
          </a:gsLst>
          <a:lin ang="5400000" scaled="1"/>
        </a:gradFill>
        <a:effectLst/>
      </p:bgPr>
    </p:bg>
    <p:spTree>
      <p:nvGrpSpPr>
        <p:cNvPr id="1" name=""/>
        <p:cNvGrpSpPr/>
        <p:nvPr/>
      </p:nvGrpSpPr>
      <p:grpSpPr>
        <a:xfrm>
          <a:off x="0" y="0"/>
          <a:ext cx="0" cy="0"/>
          <a:chOff x="0" y="0"/>
          <a:chExt cx="0" cy="0"/>
        </a:xfrm>
      </p:grpSpPr>
      <p:pic>
        <p:nvPicPr>
          <p:cNvPr id="1026" name="Picture 6" descr="011 Template Set.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9A7EF519-4167-184E-9ADC-FF6F45F97561}" type="datetimeFigureOut">
              <a:rPr lang="en-US"/>
              <a:pPr/>
              <a:t>4/3/2024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36C5F4B2-F2B3-9545-BE56-DB7FA20101E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916" r:id="rId1"/>
    <p:sldLayoutId id="2147484906" r:id="rId2"/>
    <p:sldLayoutId id="2147484907" r:id="rId3"/>
    <p:sldLayoutId id="2147484908" r:id="rId4"/>
    <p:sldLayoutId id="2147484909" r:id="rId5"/>
    <p:sldLayoutId id="2147484910" r:id="rId6"/>
    <p:sldLayoutId id="2147484911" r:id="rId7"/>
    <p:sldLayoutId id="2147484912" r:id="rId8"/>
    <p:sldLayoutId id="2147484913" r:id="rId9"/>
    <p:sldLayoutId id="2147484914" r:id="rId10"/>
    <p:sldLayoutId id="2147484915"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pr.org/people/14562108/bill-chappell"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justice.gov/opa/speech/attorney-general-jeff-sessions-announces-new-initiative-combat-chinese-economic-espionag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science.org/content/article/what-charles-lieber-verdict-says-about-u-s-china-initiativ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justice.gov/opa/pr/stanford-university-agrees-pay-19-million-resolve-allegations-it-failed-disclose-foreig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justice.gov/opa/pr/stanford-university-agrees-pay-19-million-resolve-allegations-it-failed-disclose-foreign"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justice.gov/opa/pr/stanford-university-agrees-pay-19-million-resolve-allegations-it-failed-disclose-foreign"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research.wayne.edu/news/guidance-regarding-management-of-international-relationships-and-activities-3267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grants.nih.gov/grants/how-to-apply-application-guide/forms-e/general/g.220-r&amp;r-other-project-information-form.htm#6"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research.wayne.edu/news/guidance-regarding-management-of-international-relationships-and-activities-3267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research.wayne.edu/integrity/conflict-of-interes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ksprodweb.ovpr.wayne.edu/"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philc@wayne.e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justice.gov/archives/nsd/information-about-department-justice-s-china-initiative-and-compilation-china-relate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ubtitle 2"/>
          <p:cNvSpPr>
            <a:spLocks noGrp="1"/>
          </p:cNvSpPr>
          <p:nvPr>
            <p:ph type="subTitle" idx="1"/>
          </p:nvPr>
        </p:nvSpPr>
        <p:spPr>
          <a:xfrm>
            <a:off x="1104900" y="3429000"/>
            <a:ext cx="6934200" cy="1752600"/>
          </a:xfrm>
        </p:spPr>
        <p:txBody>
          <a:bodyPr/>
          <a:lstStyle/>
          <a:p>
            <a:pPr eaLnBrk="1" hangingPunct="1"/>
            <a:r>
              <a:rPr lang="en-US" dirty="0">
                <a:solidFill>
                  <a:srgbClr val="FFFF00"/>
                </a:solidFill>
                <a:effectLst>
                  <a:outerShdw blurRad="38100" dist="38100" dir="2700000" algn="tl">
                    <a:srgbClr val="000000"/>
                  </a:outerShdw>
                </a:effectLst>
                <a:latin typeface="Candara" charset="0"/>
              </a:rPr>
              <a:t>Phil Cunningham</a:t>
            </a:r>
          </a:p>
          <a:p>
            <a:pPr eaLnBrk="1" hangingPunct="1"/>
            <a:r>
              <a:rPr lang="en-US" dirty="0">
                <a:solidFill>
                  <a:srgbClr val="FFFF00"/>
                </a:solidFill>
                <a:effectLst>
                  <a:outerShdw blurRad="38100" dist="38100" dir="2700000" algn="tl">
                    <a:srgbClr val="000000"/>
                  </a:outerShdw>
                </a:effectLst>
                <a:latin typeface="Candara" charset="0"/>
              </a:rPr>
              <a:t>Tom Cavalier</a:t>
            </a:r>
          </a:p>
          <a:p>
            <a:pPr eaLnBrk="1" hangingPunct="1"/>
            <a:r>
              <a:rPr lang="en-US" dirty="0">
                <a:solidFill>
                  <a:srgbClr val="FFFF00"/>
                </a:solidFill>
                <a:effectLst>
                  <a:outerShdw blurRad="38100" dist="38100" dir="2700000" algn="tl">
                    <a:srgbClr val="000000"/>
                  </a:outerShdw>
                </a:effectLst>
                <a:latin typeface="Candara" charset="0"/>
              </a:rPr>
              <a:t>Gail Ryan</a:t>
            </a:r>
          </a:p>
          <a:p>
            <a:pPr eaLnBrk="1" hangingPunct="1"/>
            <a:endParaRPr lang="en-US" sz="2800" dirty="0">
              <a:solidFill>
                <a:srgbClr val="FFFF00"/>
              </a:solidFill>
              <a:effectLst>
                <a:outerShdw blurRad="38100" dist="38100" dir="2700000" algn="tl">
                  <a:srgbClr val="000000"/>
                </a:outerShdw>
              </a:effectLst>
              <a:latin typeface="Candara" charset="0"/>
            </a:endParaRPr>
          </a:p>
        </p:txBody>
      </p:sp>
      <p:sp>
        <p:nvSpPr>
          <p:cNvPr id="4" name="Rectangle 3"/>
          <p:cNvSpPr/>
          <p:nvPr/>
        </p:nvSpPr>
        <p:spPr>
          <a:xfrm>
            <a:off x="0" y="1402140"/>
            <a:ext cx="9144000" cy="1569660"/>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marL="274320" indent="-274320" algn="ctr" fontAlgn="auto">
              <a:spcBef>
                <a:spcPts val="0"/>
              </a:spcBef>
              <a:spcAft>
                <a:spcPts val="0"/>
              </a:spcAft>
              <a:buFont typeface="Wingdings 2" pitchFamily="18" charset="2"/>
              <a:buNone/>
              <a:defRPr/>
            </a:pPr>
            <a:r>
              <a:rPr lang="en-US" sz="4800" b="1" dirty="0">
                <a:ln w="50800"/>
                <a:solidFill>
                  <a:srgbClr val="FFC000"/>
                </a:solidFill>
                <a:effectLst>
                  <a:outerShdw blurRad="38100" dist="38100" dir="2700000" algn="tl">
                    <a:srgbClr val="000000">
                      <a:alpha val="43137"/>
                    </a:srgbClr>
                  </a:outerShdw>
                </a:effectLst>
                <a:latin typeface="Copperplate Gothic Light" pitchFamily="34" charset="0"/>
                <a:ea typeface="+mn-ea"/>
                <a:cs typeface="+mn-cs"/>
              </a:rPr>
              <a:t>Recent Developments in Conflict of Commitment</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0"/>
            <a:ext cx="8991600" cy="762000"/>
          </a:xfrm>
        </p:spPr>
        <p:txBody>
          <a:bodyPr anchor="t"/>
          <a:lstStyle/>
          <a:p>
            <a:pPr eaLnBrk="1" hangingPunct="1"/>
            <a:r>
              <a:rPr lang="en-US" sz="4000" dirty="0">
                <a:solidFill>
                  <a:srgbClr val="FFFF00"/>
                </a:solidFill>
                <a:effectLst>
                  <a:outerShdw blurRad="38100" dist="38100" dir="2700000" algn="tl">
                    <a:srgbClr val="000000"/>
                  </a:outerShdw>
                </a:effectLst>
                <a:latin typeface="Copperplate Gothic Light" charset="0"/>
              </a:rPr>
              <a:t>Foreign Influence</a:t>
            </a:r>
          </a:p>
        </p:txBody>
      </p:sp>
      <p:pic>
        <p:nvPicPr>
          <p:cNvPr id="2" name="Picture 1">
            <a:extLst>
              <a:ext uri="{FF2B5EF4-FFF2-40B4-BE49-F238E27FC236}">
                <a16:creationId xmlns:a16="http://schemas.microsoft.com/office/drawing/2014/main" id="{B4A584D4-BB7F-F634-3506-B523F4C1B0D2}"/>
              </a:ext>
            </a:extLst>
          </p:cNvPr>
          <p:cNvPicPr>
            <a:picLocks noChangeAspect="1"/>
          </p:cNvPicPr>
          <p:nvPr/>
        </p:nvPicPr>
        <p:blipFill>
          <a:blip r:embed="rId3"/>
          <a:stretch>
            <a:fillRect/>
          </a:stretch>
        </p:blipFill>
        <p:spPr>
          <a:xfrm>
            <a:off x="0" y="762000"/>
            <a:ext cx="9144000" cy="6096000"/>
          </a:xfrm>
          <a:prstGeom prst="rect">
            <a:avLst/>
          </a:prstGeom>
        </p:spPr>
      </p:pic>
      <p:sp>
        <p:nvSpPr>
          <p:cNvPr id="3" name="Oval 2">
            <a:extLst>
              <a:ext uri="{FF2B5EF4-FFF2-40B4-BE49-F238E27FC236}">
                <a16:creationId xmlns:a16="http://schemas.microsoft.com/office/drawing/2014/main" id="{52D01082-6224-FA07-6849-424D9FC6392F}"/>
              </a:ext>
            </a:extLst>
          </p:cNvPr>
          <p:cNvSpPr/>
          <p:nvPr/>
        </p:nvSpPr>
        <p:spPr>
          <a:xfrm>
            <a:off x="6105525" y="3124200"/>
            <a:ext cx="28956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26937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24988F-7B37-254C-8C47-18B789AFEA86}"/>
              </a:ext>
            </a:extLst>
          </p:cNvPr>
          <p:cNvPicPr>
            <a:picLocks noChangeAspect="1"/>
          </p:cNvPicPr>
          <p:nvPr/>
        </p:nvPicPr>
        <p:blipFill>
          <a:blip r:embed="rId2"/>
          <a:stretch>
            <a:fillRect/>
          </a:stretch>
        </p:blipFill>
        <p:spPr>
          <a:xfrm>
            <a:off x="76200" y="914400"/>
            <a:ext cx="5131076" cy="4495800"/>
          </a:xfrm>
          <a:prstGeom prst="rect">
            <a:avLst/>
          </a:prstGeom>
          <a:ln w="28575">
            <a:solidFill>
              <a:schemeClr val="bg1"/>
            </a:solidFill>
          </a:ln>
        </p:spPr>
      </p:pic>
      <p:sp>
        <p:nvSpPr>
          <p:cNvPr id="5" name="TextBox 4">
            <a:extLst>
              <a:ext uri="{FF2B5EF4-FFF2-40B4-BE49-F238E27FC236}">
                <a16:creationId xmlns:a16="http://schemas.microsoft.com/office/drawing/2014/main" id="{E5FF849C-C853-7C47-961E-BC485DD40591}"/>
              </a:ext>
            </a:extLst>
          </p:cNvPr>
          <p:cNvSpPr txBox="1"/>
          <p:nvPr/>
        </p:nvSpPr>
        <p:spPr>
          <a:xfrm>
            <a:off x="5257800" y="926842"/>
            <a:ext cx="3886200" cy="4770537"/>
          </a:xfrm>
          <a:prstGeom prst="rect">
            <a:avLst/>
          </a:prstGeom>
          <a:noFill/>
        </p:spPr>
        <p:txBody>
          <a:bodyPr wrap="square" rtlCol="0">
            <a:spAutoFit/>
          </a:bodyPr>
          <a:lstStyle/>
          <a:p>
            <a:r>
              <a:rPr lang="en-US" sz="1600" dirty="0">
                <a:solidFill>
                  <a:schemeClr val="bg1"/>
                </a:solidFill>
              </a:rPr>
              <a:t>Charles Lieber, the chair of Harvard University's Department of Chemistry and Chemical Biology, has been arrested and criminally charged with making "false, fictitious and fraudulent statements" to the U.S. Defense Department about his ties to a Chinese government program to recruit foreign scientists and researchers.</a:t>
            </a:r>
          </a:p>
          <a:p>
            <a:endParaRPr lang="en-US" sz="1600" dirty="0">
              <a:solidFill>
                <a:schemeClr val="bg1"/>
              </a:solidFill>
            </a:endParaRPr>
          </a:p>
          <a:p>
            <a:r>
              <a:rPr lang="en-US" sz="1600" dirty="0">
                <a:solidFill>
                  <a:schemeClr val="bg1"/>
                </a:solidFill>
              </a:rPr>
              <a:t>The Justice Department says Lieber, 60, lied about his contact with the Chinese program known as the Thousand Talents Plan, which the U.S. has previously flagged as a serious intelligence concern. He also is accused of lying about a lucrative contract he signed with China's Wuhan University of Technology.</a:t>
            </a:r>
          </a:p>
          <a:p>
            <a:endParaRPr lang="en-US" sz="1600" dirty="0">
              <a:solidFill>
                <a:schemeClr val="bg1"/>
              </a:solidFill>
            </a:endParaRPr>
          </a:p>
        </p:txBody>
      </p:sp>
      <p:sp>
        <p:nvSpPr>
          <p:cNvPr id="6" name="Title 1">
            <a:extLst>
              <a:ext uri="{FF2B5EF4-FFF2-40B4-BE49-F238E27FC236}">
                <a16:creationId xmlns:a16="http://schemas.microsoft.com/office/drawing/2014/main" id="{8C017A24-9435-C74F-97EC-D3CF1F49A703}"/>
              </a:ext>
            </a:extLst>
          </p:cNvPr>
          <p:cNvSpPr>
            <a:spLocks noGrp="1"/>
          </p:cNvSpPr>
          <p:nvPr>
            <p:ph type="title"/>
          </p:nvPr>
        </p:nvSpPr>
        <p:spPr>
          <a:xfrm>
            <a:off x="0" y="0"/>
            <a:ext cx="8991600" cy="762000"/>
          </a:xfrm>
        </p:spPr>
        <p:txBody>
          <a:bodyPr anchor="t"/>
          <a:lstStyle/>
          <a:p>
            <a:pPr eaLnBrk="1" hangingPunct="1"/>
            <a:r>
              <a:rPr lang="en-US" sz="4000" dirty="0">
                <a:solidFill>
                  <a:srgbClr val="FFFF00"/>
                </a:solidFill>
                <a:effectLst>
                  <a:outerShdw blurRad="38100" dist="38100" dir="2700000" algn="tl">
                    <a:srgbClr val="000000"/>
                  </a:outerShdw>
                </a:effectLst>
                <a:latin typeface="Copperplate Gothic Light" charset="0"/>
              </a:rPr>
              <a:t>Foreign Influence</a:t>
            </a:r>
          </a:p>
        </p:txBody>
      </p:sp>
      <p:sp>
        <p:nvSpPr>
          <p:cNvPr id="7" name="Rectangle 6">
            <a:extLst>
              <a:ext uri="{FF2B5EF4-FFF2-40B4-BE49-F238E27FC236}">
                <a16:creationId xmlns:a16="http://schemas.microsoft.com/office/drawing/2014/main" id="{44FECDE9-BAF9-7B43-BF9A-EC1BDE584995}"/>
              </a:ext>
            </a:extLst>
          </p:cNvPr>
          <p:cNvSpPr/>
          <p:nvPr/>
        </p:nvSpPr>
        <p:spPr>
          <a:xfrm>
            <a:off x="304800" y="5933501"/>
            <a:ext cx="4459875" cy="646331"/>
          </a:xfrm>
          <a:prstGeom prst="rect">
            <a:avLst/>
          </a:prstGeom>
        </p:spPr>
        <p:txBody>
          <a:bodyPr wrap="none">
            <a:spAutoFit/>
          </a:bodyPr>
          <a:lstStyle/>
          <a:p>
            <a:pPr algn="ctr"/>
            <a:r>
              <a:rPr lang="en-US" dirty="0">
                <a:solidFill>
                  <a:schemeClr val="bg1"/>
                </a:solidFill>
                <a:latin typeface="-apple-system-font"/>
                <a:hlinkClick r:id="rId3">
                  <a:extLst>
                    <a:ext uri="{A12FA001-AC4F-418D-AE19-62706E023703}">
                      <ahyp:hlinkClr xmlns:ahyp="http://schemas.microsoft.com/office/drawing/2018/hyperlinkcolor" val="tx"/>
                    </a:ext>
                  </a:extLst>
                </a:hlinkClick>
              </a:rPr>
              <a:t>National Public Radio</a:t>
            </a:r>
          </a:p>
          <a:p>
            <a:r>
              <a:rPr lang="en-US" dirty="0">
                <a:solidFill>
                  <a:schemeClr val="bg1"/>
                </a:solidFill>
                <a:latin typeface="-apple-system-font"/>
                <a:hlinkClick r:id="rId3">
                  <a:extLst>
                    <a:ext uri="{A12FA001-AC4F-418D-AE19-62706E023703}">
                      <ahyp:hlinkClr xmlns:ahyp="http://schemas.microsoft.com/office/drawing/2018/hyperlinkcolor" val="tx"/>
                    </a:ext>
                  </a:extLst>
                </a:hlinkClick>
              </a:rPr>
              <a:t>Bill Chappell</a:t>
            </a:r>
            <a:r>
              <a:rPr lang="en-US" dirty="0">
                <a:solidFill>
                  <a:schemeClr val="bg1"/>
                </a:solidFill>
                <a:latin typeface="-apple-system-font"/>
              </a:rPr>
              <a:t> </a:t>
            </a:r>
            <a:r>
              <a:rPr lang="en-US" dirty="0">
                <a:solidFill>
                  <a:schemeClr val="bg1"/>
                </a:solidFill>
              </a:rPr>
              <a:t>January 28, 2020 2:31 PM ET</a:t>
            </a:r>
          </a:p>
        </p:txBody>
      </p:sp>
    </p:spTree>
    <p:extLst>
      <p:ext uri="{BB962C8B-B14F-4D97-AF65-F5344CB8AC3E}">
        <p14:creationId xmlns:p14="http://schemas.microsoft.com/office/powerpoint/2010/main" val="2806433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0"/>
            <a:ext cx="8991600" cy="609600"/>
          </a:xfrm>
        </p:spPr>
        <p:txBody>
          <a:bodyPr anchor="t"/>
          <a:lstStyle/>
          <a:p>
            <a:pPr eaLnBrk="1" hangingPunct="1"/>
            <a:r>
              <a:rPr lang="en-US" sz="4000" dirty="0">
                <a:solidFill>
                  <a:srgbClr val="FFFF00"/>
                </a:solidFill>
                <a:effectLst>
                  <a:outerShdw blurRad="38100" dist="38100" dir="2700000" algn="tl">
                    <a:srgbClr val="000000"/>
                  </a:outerShdw>
                </a:effectLst>
                <a:latin typeface="Copperplate Gothic Light" charset="0"/>
              </a:rPr>
              <a:t>Foreign Influence</a:t>
            </a:r>
          </a:p>
        </p:txBody>
      </p:sp>
      <p:pic>
        <p:nvPicPr>
          <p:cNvPr id="4" name="Picture 3">
            <a:extLst>
              <a:ext uri="{FF2B5EF4-FFF2-40B4-BE49-F238E27FC236}">
                <a16:creationId xmlns:a16="http://schemas.microsoft.com/office/drawing/2014/main" id="{326A91F1-F81C-3036-566F-EA858CE5845B}"/>
              </a:ext>
            </a:extLst>
          </p:cNvPr>
          <p:cNvPicPr>
            <a:picLocks noChangeAspect="1"/>
          </p:cNvPicPr>
          <p:nvPr/>
        </p:nvPicPr>
        <p:blipFill>
          <a:blip r:embed="rId3"/>
          <a:stretch>
            <a:fillRect/>
          </a:stretch>
        </p:blipFill>
        <p:spPr>
          <a:xfrm>
            <a:off x="0" y="609600"/>
            <a:ext cx="9143999" cy="6248400"/>
          </a:xfrm>
          <a:prstGeom prst="rect">
            <a:avLst/>
          </a:prstGeom>
        </p:spPr>
      </p:pic>
    </p:spTree>
    <p:extLst>
      <p:ext uri="{BB962C8B-B14F-4D97-AF65-F5344CB8AC3E}">
        <p14:creationId xmlns:p14="http://schemas.microsoft.com/office/powerpoint/2010/main" val="417378688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0"/>
            <a:ext cx="8991600" cy="762000"/>
          </a:xfrm>
        </p:spPr>
        <p:txBody>
          <a:bodyPr anchor="t"/>
          <a:lstStyle/>
          <a:p>
            <a:pPr eaLnBrk="1" hangingPunct="1"/>
            <a:r>
              <a:rPr lang="en-US" sz="3600" dirty="0">
                <a:solidFill>
                  <a:srgbClr val="FFFF00"/>
                </a:solidFill>
                <a:effectLst>
                  <a:outerShdw blurRad="38100" dist="38100" dir="2700000" algn="tl">
                    <a:srgbClr val="000000"/>
                  </a:outerShdw>
                </a:effectLst>
                <a:latin typeface="Copperplate Gothic Light" charset="0"/>
              </a:rPr>
              <a:t>Video shows Harvard professor initially denying bringing cash payments back from China</a:t>
            </a:r>
          </a:p>
        </p:txBody>
      </p:sp>
      <p:sp>
        <p:nvSpPr>
          <p:cNvPr id="3" name="TextBox 2">
            <a:extLst>
              <a:ext uri="{FF2B5EF4-FFF2-40B4-BE49-F238E27FC236}">
                <a16:creationId xmlns:a16="http://schemas.microsoft.com/office/drawing/2014/main" id="{946630AE-9294-A802-8B81-4C080634B4D7}"/>
              </a:ext>
            </a:extLst>
          </p:cNvPr>
          <p:cNvSpPr txBox="1"/>
          <p:nvPr/>
        </p:nvSpPr>
        <p:spPr>
          <a:xfrm>
            <a:off x="152400" y="5943600"/>
            <a:ext cx="9144000" cy="923330"/>
          </a:xfrm>
          <a:prstGeom prst="rect">
            <a:avLst/>
          </a:prstGeom>
          <a:noFill/>
        </p:spPr>
        <p:txBody>
          <a:bodyPr wrap="square">
            <a:spAutoFit/>
          </a:bodyPr>
          <a:lstStyle/>
          <a:p>
            <a:r>
              <a:rPr lang="en-US" i="1" dirty="0">
                <a:solidFill>
                  <a:srgbClr val="FFFF66"/>
                </a:solidFill>
              </a:rPr>
              <a:t>South China Morning Post</a:t>
            </a:r>
          </a:p>
          <a:p>
            <a:r>
              <a:rPr lang="en-US" dirty="0">
                <a:solidFill>
                  <a:srgbClr val="FFFF66"/>
                </a:solidFill>
              </a:rPr>
              <a:t>https://</a:t>
            </a:r>
            <a:r>
              <a:rPr lang="en-US" dirty="0" err="1">
                <a:solidFill>
                  <a:srgbClr val="FFFF66"/>
                </a:solidFill>
              </a:rPr>
              <a:t>www.scmp.com</a:t>
            </a:r>
            <a:r>
              <a:rPr lang="en-US" dirty="0">
                <a:solidFill>
                  <a:srgbClr val="FFFF66"/>
                </a:solidFill>
              </a:rPr>
              <a:t>/news/</a:t>
            </a:r>
            <a:r>
              <a:rPr lang="en-US" dirty="0" err="1">
                <a:solidFill>
                  <a:srgbClr val="FFFF66"/>
                </a:solidFill>
              </a:rPr>
              <a:t>china</a:t>
            </a:r>
            <a:r>
              <a:rPr lang="en-US" dirty="0">
                <a:solidFill>
                  <a:srgbClr val="FFFF66"/>
                </a:solidFill>
              </a:rPr>
              <a:t>/science/article/3160209/video-shows-</a:t>
            </a:r>
            <a:r>
              <a:rPr lang="en-US" dirty="0" err="1">
                <a:solidFill>
                  <a:srgbClr val="FFFF66"/>
                </a:solidFill>
              </a:rPr>
              <a:t>harvard</a:t>
            </a:r>
            <a:r>
              <a:rPr lang="en-US" dirty="0">
                <a:solidFill>
                  <a:srgbClr val="FFFF66"/>
                </a:solidFill>
              </a:rPr>
              <a:t>-professor-initially-denying-bringing-cash</a:t>
            </a:r>
          </a:p>
        </p:txBody>
      </p:sp>
      <p:sp>
        <p:nvSpPr>
          <p:cNvPr id="6" name="TextBox 5">
            <a:extLst>
              <a:ext uri="{FF2B5EF4-FFF2-40B4-BE49-F238E27FC236}">
                <a16:creationId xmlns:a16="http://schemas.microsoft.com/office/drawing/2014/main" id="{EA033F74-B6B7-9702-69B5-8C01D1343AAE}"/>
              </a:ext>
            </a:extLst>
          </p:cNvPr>
          <p:cNvSpPr txBox="1"/>
          <p:nvPr/>
        </p:nvSpPr>
        <p:spPr>
          <a:xfrm>
            <a:off x="152400" y="2099370"/>
            <a:ext cx="9144000" cy="3539430"/>
          </a:xfrm>
          <a:prstGeom prst="rect">
            <a:avLst/>
          </a:prstGeom>
          <a:noFill/>
        </p:spPr>
        <p:txBody>
          <a:bodyPr wrap="square">
            <a:spAutoFit/>
          </a:bodyPr>
          <a:lstStyle/>
          <a:p>
            <a:pPr algn="l" fontAlgn="base"/>
            <a:r>
              <a:rPr lang="en-US" sz="2800" b="0" i="0" u="none" strike="noStrike" dirty="0">
                <a:solidFill>
                  <a:schemeClr val="bg1"/>
                </a:solidFill>
                <a:effectLst/>
                <a:latin typeface="Candara" panose="020E0502030303020204" pitchFamily="34" charset="0"/>
              </a:rPr>
              <a:t>“Charles Lieber, the scientist, was shown on video denying having brought back tens of thousands of US dollars from China before acknowledging he put it in his luggage and spent it on groceries to avoid paying income taxes.</a:t>
            </a:r>
          </a:p>
          <a:p>
            <a:pPr algn="l" fontAlgn="base"/>
            <a:r>
              <a:rPr lang="en-US" sz="2800" b="0" i="0" u="none" strike="noStrike" dirty="0">
                <a:solidFill>
                  <a:schemeClr val="bg1"/>
                </a:solidFill>
                <a:effectLst/>
                <a:latin typeface="Candara" panose="020E0502030303020204" pitchFamily="34" charset="0"/>
              </a:rPr>
              <a:t>Lieber is on trial in US District Court in Boston facing six total counts of tax evasion, failing to disclose foreign bank accounts and hiding his collaboration with Chinese institutions.”</a:t>
            </a:r>
          </a:p>
        </p:txBody>
      </p:sp>
    </p:spTree>
    <p:extLst>
      <p:ext uri="{BB962C8B-B14F-4D97-AF65-F5344CB8AC3E}">
        <p14:creationId xmlns:p14="http://schemas.microsoft.com/office/powerpoint/2010/main" val="320624544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3588845-8802-5646-A14E-DDB6625C388C}"/>
              </a:ext>
            </a:extLst>
          </p:cNvPr>
          <p:cNvSpPr>
            <a:spLocks noGrp="1"/>
          </p:cNvSpPr>
          <p:nvPr>
            <p:ph type="title"/>
          </p:nvPr>
        </p:nvSpPr>
        <p:spPr>
          <a:xfrm>
            <a:off x="0" y="-1"/>
            <a:ext cx="8991600" cy="2618125"/>
          </a:xfrm>
        </p:spPr>
        <p:txBody>
          <a:bodyPr anchor="t"/>
          <a:lstStyle/>
          <a:p>
            <a:pPr eaLnBrk="1" hangingPunct="1"/>
            <a:r>
              <a:rPr lang="en-US" sz="2000" i="1" dirty="0">
                <a:solidFill>
                  <a:srgbClr val="FFFF00"/>
                </a:solidFill>
                <a:effectLst>
                  <a:outerShdw blurRad="38100" dist="38100" dir="2700000" algn="tl">
                    <a:srgbClr val="000000"/>
                  </a:outerShdw>
                </a:effectLst>
                <a:latin typeface="Copperplate Gothic Light" charset="0"/>
              </a:rPr>
              <a:t>Science</a:t>
            </a:r>
            <a:r>
              <a:rPr lang="en-US" sz="2000" dirty="0">
                <a:solidFill>
                  <a:srgbClr val="FFFF00"/>
                </a:solidFill>
                <a:effectLst>
                  <a:outerShdw blurRad="38100" dist="38100" dir="2700000" algn="tl">
                    <a:srgbClr val="000000"/>
                  </a:outerShdw>
                </a:effectLst>
                <a:latin typeface="Copperplate Gothic Light" charset="0"/>
              </a:rPr>
              <a:t>: 28 FEB 2022</a:t>
            </a:r>
            <a:br>
              <a:rPr lang="en-US" sz="4000" dirty="0">
                <a:solidFill>
                  <a:srgbClr val="FFFF00"/>
                </a:solidFill>
                <a:effectLst>
                  <a:outerShdw blurRad="38100" dist="38100" dir="2700000" algn="tl">
                    <a:srgbClr val="000000"/>
                  </a:outerShdw>
                </a:effectLst>
                <a:latin typeface="Copperplate Gothic Light" charset="0"/>
              </a:rPr>
            </a:br>
            <a:r>
              <a:rPr lang="en-US" sz="3600" dirty="0">
                <a:solidFill>
                  <a:srgbClr val="FFFF00"/>
                </a:solidFill>
                <a:effectLst>
                  <a:outerShdw blurRad="38100" dist="38100" dir="2700000" algn="tl">
                    <a:srgbClr val="000000"/>
                  </a:outerShdw>
                </a:effectLst>
                <a:latin typeface="Copperplate Gothic Light" charset="0"/>
              </a:rPr>
              <a:t>Controversial U.S. China Initiative gets new name, tighter focus on industrial espionage</a:t>
            </a:r>
            <a:br>
              <a:rPr lang="en-US" sz="4000" dirty="0">
                <a:solidFill>
                  <a:srgbClr val="FFFF00"/>
                </a:solidFill>
                <a:effectLst>
                  <a:outerShdw blurRad="38100" dist="38100" dir="2700000" algn="tl">
                    <a:srgbClr val="000000"/>
                  </a:outerShdw>
                </a:effectLst>
                <a:latin typeface="Copperplate Gothic Light" charset="0"/>
              </a:rPr>
            </a:br>
            <a:r>
              <a:rPr lang="en-US" sz="1600" dirty="0">
                <a:solidFill>
                  <a:srgbClr val="FFFF00"/>
                </a:solidFill>
                <a:effectLst>
                  <a:outerShdw blurRad="38100" dist="38100" dir="2700000" algn="tl">
                    <a:srgbClr val="000000"/>
                  </a:outerShdw>
                </a:effectLst>
                <a:latin typeface="Copperplate Gothic Light" charset="0"/>
              </a:rPr>
              <a:t>Scientists hope rebranding ends racial profiling and targeting of academics for paperwork errors</a:t>
            </a:r>
            <a:br>
              <a:rPr lang="en-US" sz="4000" dirty="0">
                <a:solidFill>
                  <a:srgbClr val="FFFF00"/>
                </a:solidFill>
                <a:effectLst>
                  <a:outerShdw blurRad="38100" dist="38100" dir="2700000" algn="tl">
                    <a:srgbClr val="000000"/>
                  </a:outerShdw>
                </a:effectLst>
                <a:latin typeface="Copperplate Gothic Light" charset="0"/>
              </a:rPr>
            </a:br>
            <a:endParaRPr lang="en-US" sz="4000" dirty="0">
              <a:solidFill>
                <a:srgbClr val="FFFF00"/>
              </a:solidFill>
              <a:effectLst>
                <a:outerShdw blurRad="38100" dist="38100" dir="2700000" algn="tl">
                  <a:srgbClr val="000000"/>
                </a:outerShdw>
              </a:effectLst>
              <a:latin typeface="Copperplate Gothic Light" charset="0"/>
            </a:endParaRPr>
          </a:p>
        </p:txBody>
      </p:sp>
      <p:sp>
        <p:nvSpPr>
          <p:cNvPr id="4" name="TextBox 3">
            <a:extLst>
              <a:ext uri="{FF2B5EF4-FFF2-40B4-BE49-F238E27FC236}">
                <a16:creationId xmlns:a16="http://schemas.microsoft.com/office/drawing/2014/main" id="{FBE00E00-C7C5-6067-7241-887E4CF54EA2}"/>
              </a:ext>
            </a:extLst>
          </p:cNvPr>
          <p:cNvSpPr txBox="1"/>
          <p:nvPr/>
        </p:nvSpPr>
        <p:spPr>
          <a:xfrm>
            <a:off x="76200" y="6096000"/>
            <a:ext cx="8991600" cy="523220"/>
          </a:xfrm>
          <a:prstGeom prst="rect">
            <a:avLst/>
          </a:prstGeom>
          <a:noFill/>
        </p:spPr>
        <p:txBody>
          <a:bodyPr wrap="square">
            <a:spAutoFit/>
          </a:bodyPr>
          <a:lstStyle/>
          <a:p>
            <a:r>
              <a:rPr lang="en-US" sz="1400" dirty="0">
                <a:solidFill>
                  <a:schemeClr val="bg1"/>
                </a:solidFill>
              </a:rPr>
              <a:t>https://</a:t>
            </a:r>
            <a:r>
              <a:rPr lang="en-US" sz="1400" dirty="0" err="1">
                <a:solidFill>
                  <a:schemeClr val="bg1"/>
                </a:solidFill>
              </a:rPr>
              <a:t>www.science.org</a:t>
            </a:r>
            <a:r>
              <a:rPr lang="en-US" sz="1400" dirty="0">
                <a:solidFill>
                  <a:schemeClr val="bg1"/>
                </a:solidFill>
              </a:rPr>
              <a:t>/content/article/controversial-u-s-china-initiative-gets-new-name-tighter-focus-industrial-espionage</a:t>
            </a:r>
          </a:p>
        </p:txBody>
      </p:sp>
      <p:sp>
        <p:nvSpPr>
          <p:cNvPr id="6" name="TextBox 5">
            <a:extLst>
              <a:ext uri="{FF2B5EF4-FFF2-40B4-BE49-F238E27FC236}">
                <a16:creationId xmlns:a16="http://schemas.microsoft.com/office/drawing/2014/main" id="{D29B5199-6B4F-DD2F-82F4-380F28A8D004}"/>
              </a:ext>
            </a:extLst>
          </p:cNvPr>
          <p:cNvSpPr txBox="1"/>
          <p:nvPr/>
        </p:nvSpPr>
        <p:spPr>
          <a:xfrm>
            <a:off x="114300" y="2618125"/>
            <a:ext cx="8915400" cy="3477875"/>
          </a:xfrm>
          <a:prstGeom prst="rect">
            <a:avLst/>
          </a:prstGeom>
          <a:noFill/>
        </p:spPr>
        <p:txBody>
          <a:bodyPr wrap="square" rtlCol="0">
            <a:spAutoFit/>
          </a:bodyPr>
          <a:lstStyle/>
          <a:p>
            <a:r>
              <a:rPr lang="en-US" sz="2000" b="0" i="0" u="none" strike="noStrike" dirty="0">
                <a:solidFill>
                  <a:schemeClr val="bg1"/>
                </a:solidFill>
                <a:effectLst/>
                <a:latin typeface="Candara" panose="020E0502030303020204" pitchFamily="34" charset="0"/>
              </a:rPr>
              <a:t>Since its </a:t>
            </a:r>
            <a:r>
              <a:rPr lang="en-US" sz="2000" b="0" i="0" u="none" strike="noStrike" dirty="0">
                <a:solidFill>
                  <a:schemeClr val="bg1"/>
                </a:solidFill>
                <a:effectLst/>
                <a:latin typeface="Candara" panose="020E0502030303020204" pitchFamily="34" charset="0"/>
                <a:hlinkClick r:id="rId3">
                  <a:extLst>
                    <a:ext uri="{A12FA001-AC4F-418D-AE19-62706E023703}">
                      <ahyp:hlinkClr xmlns:ahyp="http://schemas.microsoft.com/office/drawing/2018/hyperlinkcolor" val="tx"/>
                    </a:ext>
                  </a:extLst>
                </a:hlinkClick>
              </a:rPr>
              <a:t>launch in 2018</a:t>
            </a:r>
            <a:r>
              <a:rPr lang="en-US" sz="2000" b="0" i="0" u="none" strike="noStrike" dirty="0">
                <a:solidFill>
                  <a:schemeClr val="bg1"/>
                </a:solidFill>
                <a:effectLst/>
                <a:latin typeface="Candara" panose="020E0502030303020204" pitchFamily="34" charset="0"/>
              </a:rPr>
              <a:t> under then-President Donald Trump, </a:t>
            </a:r>
            <a:r>
              <a:rPr lang="en-US" sz="2000" b="0" i="0" u="sng" strike="noStrike" dirty="0">
                <a:solidFill>
                  <a:schemeClr val="bg1"/>
                </a:solidFill>
                <a:effectLst/>
                <a:latin typeface="Candara" panose="020E0502030303020204" pitchFamily="34" charset="0"/>
              </a:rPr>
              <a:t>the China Initiative has resulted in criminal charges against some two dozen academic scientists, typically for failing to tell U.S. funding agencies about their financial ties to Chinese institutions</a:t>
            </a:r>
            <a:r>
              <a:rPr lang="en-US" sz="2000" b="0" i="0" u="none" strike="noStrike" dirty="0">
                <a:solidFill>
                  <a:schemeClr val="bg1"/>
                </a:solidFill>
                <a:effectLst/>
                <a:latin typeface="Candara" panose="020E0502030303020204" pitchFamily="34" charset="0"/>
              </a:rPr>
              <a:t>. Most of the defendants were of Chinese origin. Although several pled guilty and were sentenced to prison terms, prosecutors dropped other cases and only one scientist, Harvard University chemist Charles Lieber, </a:t>
            </a:r>
            <a:r>
              <a:rPr lang="en-US" sz="2000" b="0" i="0" u="none" strike="noStrike" dirty="0">
                <a:solidFill>
                  <a:schemeClr val="bg1"/>
                </a:solidFill>
                <a:effectLst/>
                <a:latin typeface="Candara" panose="020E0502030303020204" pitchFamily="34" charset="0"/>
                <a:hlinkClick r:id="rId4">
                  <a:extLst>
                    <a:ext uri="{A12FA001-AC4F-418D-AE19-62706E023703}">
                      <ahyp:hlinkClr xmlns:ahyp="http://schemas.microsoft.com/office/drawing/2018/hyperlinkcolor" val="tx"/>
                    </a:ext>
                  </a:extLst>
                </a:hlinkClick>
              </a:rPr>
              <a:t>has been convicted by a jury</a:t>
            </a:r>
            <a:r>
              <a:rPr lang="en-US" sz="2000" b="0" i="0" u="none" strike="noStrike" dirty="0">
                <a:solidFill>
                  <a:schemeClr val="bg1"/>
                </a:solidFill>
                <a:effectLst/>
                <a:latin typeface="Candara" panose="020E0502030303020204" pitchFamily="34" charset="0"/>
              </a:rPr>
              <a:t>.</a:t>
            </a:r>
          </a:p>
          <a:p>
            <a:endParaRPr lang="en-US" sz="2000" dirty="0">
              <a:solidFill>
                <a:schemeClr val="bg1"/>
              </a:solidFill>
              <a:latin typeface="Candara" panose="020E0502030303020204" pitchFamily="34" charset="0"/>
            </a:endParaRPr>
          </a:p>
          <a:p>
            <a:r>
              <a:rPr lang="en-US" sz="2000" dirty="0">
                <a:solidFill>
                  <a:schemeClr val="bg1"/>
                </a:solidFill>
                <a:latin typeface="Candara" panose="020E0502030303020204" pitchFamily="34" charset="0"/>
              </a:rPr>
              <a:t>Last week, Assistant Attorney General Matthew Olsen, who took over DOJ’s national security division in November 2021, announced the initiative will now be called “</a:t>
            </a:r>
            <a:r>
              <a:rPr lang="en-US" sz="2000" u="sng" dirty="0">
                <a:solidFill>
                  <a:schemeClr val="bg1"/>
                </a:solidFill>
                <a:latin typeface="Candara" panose="020E0502030303020204" pitchFamily="34" charset="0"/>
              </a:rPr>
              <a:t>a strategy for countering nation-state threats</a:t>
            </a:r>
            <a:r>
              <a:rPr lang="en-US" sz="2000" dirty="0">
                <a:solidFill>
                  <a:schemeClr val="bg1"/>
                </a:solidFill>
                <a:latin typeface="Candara" panose="020E0502030303020204" pitchFamily="34" charset="0"/>
              </a:rPr>
              <a:t>.” </a:t>
            </a:r>
          </a:p>
        </p:txBody>
      </p:sp>
    </p:spTree>
    <p:extLst>
      <p:ext uri="{BB962C8B-B14F-4D97-AF65-F5344CB8AC3E}">
        <p14:creationId xmlns:p14="http://schemas.microsoft.com/office/powerpoint/2010/main" val="210450813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ABDB84-ECA9-0E41-8F9E-C75290293DC9}"/>
              </a:ext>
            </a:extLst>
          </p:cNvPr>
          <p:cNvSpPr txBox="1"/>
          <p:nvPr/>
        </p:nvSpPr>
        <p:spPr>
          <a:xfrm>
            <a:off x="152400" y="6172200"/>
            <a:ext cx="9144000" cy="461665"/>
          </a:xfrm>
          <a:prstGeom prst="rect">
            <a:avLst/>
          </a:prstGeom>
          <a:noFill/>
        </p:spPr>
        <p:txBody>
          <a:bodyPr wrap="square" rtlCol="0">
            <a:spAutoFit/>
          </a:bodyPr>
          <a:lstStyle/>
          <a:p>
            <a:r>
              <a:rPr lang="en-US" sz="1200" dirty="0">
                <a:solidFill>
                  <a:schemeClr val="bg1"/>
                </a:solidFill>
              </a:rPr>
              <a:t>https://</a:t>
            </a:r>
            <a:r>
              <a:rPr lang="en-US" sz="1200" dirty="0" err="1">
                <a:solidFill>
                  <a:schemeClr val="bg1"/>
                </a:solidFill>
              </a:rPr>
              <a:t>www.nature.com</a:t>
            </a:r>
            <a:r>
              <a:rPr lang="en-US" sz="1200" dirty="0">
                <a:solidFill>
                  <a:schemeClr val="bg1"/>
                </a:solidFill>
              </a:rPr>
              <a:t>/articles/d41586-022-03007-w?utm_source=</a:t>
            </a:r>
            <a:r>
              <a:rPr lang="en-US" sz="1200" dirty="0" err="1">
                <a:solidFill>
                  <a:schemeClr val="bg1"/>
                </a:solidFill>
              </a:rPr>
              <a:t>Nature+Briefing&amp;utm_campaign</a:t>
            </a:r>
            <a:r>
              <a:rPr lang="en-US" sz="1200" dirty="0">
                <a:solidFill>
                  <a:schemeClr val="bg1"/>
                </a:solidFill>
              </a:rPr>
              <a:t>=8228b36cad-briefing-dy-20220923&amp;utm_medium=</a:t>
            </a:r>
            <a:r>
              <a:rPr lang="en-US" sz="1200" dirty="0" err="1">
                <a:solidFill>
                  <a:schemeClr val="bg1"/>
                </a:solidFill>
              </a:rPr>
              <a:t>email&amp;utm_term</a:t>
            </a:r>
            <a:r>
              <a:rPr lang="en-US" sz="1200" dirty="0">
                <a:solidFill>
                  <a:schemeClr val="bg1"/>
                </a:solidFill>
              </a:rPr>
              <a:t>=0_c9dfd39373-8228b36cad-43282925</a:t>
            </a:r>
          </a:p>
        </p:txBody>
      </p:sp>
      <p:sp>
        <p:nvSpPr>
          <p:cNvPr id="5" name="Title 1">
            <a:extLst>
              <a:ext uri="{FF2B5EF4-FFF2-40B4-BE49-F238E27FC236}">
                <a16:creationId xmlns:a16="http://schemas.microsoft.com/office/drawing/2014/main" id="{393B5E30-3558-2EE8-C646-E6A828A88CE2}"/>
              </a:ext>
            </a:extLst>
          </p:cNvPr>
          <p:cNvSpPr>
            <a:spLocks noGrp="1"/>
          </p:cNvSpPr>
          <p:nvPr>
            <p:ph type="title"/>
          </p:nvPr>
        </p:nvSpPr>
        <p:spPr>
          <a:xfrm>
            <a:off x="0" y="0"/>
            <a:ext cx="8991600" cy="1371600"/>
          </a:xfrm>
        </p:spPr>
        <p:txBody>
          <a:bodyPr anchor="t"/>
          <a:lstStyle/>
          <a:p>
            <a:pPr eaLnBrk="1" hangingPunct="1"/>
            <a:r>
              <a:rPr lang="en-US" sz="1800" i="1" dirty="0">
                <a:solidFill>
                  <a:srgbClr val="FFFF00"/>
                </a:solidFill>
                <a:effectLst>
                  <a:outerShdw blurRad="38100" dist="38100" dir="2700000" algn="tl">
                    <a:srgbClr val="000000"/>
                  </a:outerShdw>
                </a:effectLst>
                <a:latin typeface="Copperplate Gothic Light" charset="0"/>
              </a:rPr>
              <a:t>Nature</a:t>
            </a:r>
            <a:r>
              <a:rPr lang="en-US" sz="1800" dirty="0">
                <a:solidFill>
                  <a:srgbClr val="FFFF00"/>
                </a:solidFill>
                <a:effectLst>
                  <a:outerShdw blurRad="38100" dist="38100" dir="2700000" algn="tl">
                    <a:srgbClr val="000000"/>
                  </a:outerShdw>
                </a:effectLst>
                <a:latin typeface="Copperplate Gothic Light" charset="0"/>
              </a:rPr>
              <a:t> NEWS:  22 September 2022</a:t>
            </a:r>
            <a:br>
              <a:rPr lang="en-US" sz="4000" dirty="0">
                <a:solidFill>
                  <a:srgbClr val="FFFF00"/>
                </a:solidFill>
                <a:effectLst>
                  <a:outerShdw blurRad="38100" dist="38100" dir="2700000" algn="tl">
                    <a:srgbClr val="000000"/>
                  </a:outerShdw>
                </a:effectLst>
                <a:latin typeface="Copperplate Gothic Light" charset="0"/>
              </a:rPr>
            </a:br>
            <a:r>
              <a:rPr lang="en-US" sz="4000" dirty="0">
                <a:solidFill>
                  <a:srgbClr val="FFFF00"/>
                </a:solidFill>
                <a:effectLst>
                  <a:outerShdw blurRad="38100" dist="38100" dir="2700000" algn="tl">
                    <a:srgbClr val="000000"/>
                  </a:outerShdw>
                </a:effectLst>
                <a:latin typeface="Copperplate Gothic Light" charset="0"/>
              </a:rPr>
              <a:t>Convictions reversed for US chemical engineer accused of hiding China ties</a:t>
            </a:r>
            <a:br>
              <a:rPr lang="en-US" sz="4000" dirty="0">
                <a:solidFill>
                  <a:srgbClr val="FFFF00"/>
                </a:solidFill>
                <a:effectLst>
                  <a:outerShdw blurRad="38100" dist="38100" dir="2700000" algn="tl">
                    <a:srgbClr val="000000"/>
                  </a:outerShdw>
                </a:effectLst>
                <a:latin typeface="Copperplate Gothic Light" charset="0"/>
              </a:rPr>
            </a:br>
            <a:endParaRPr lang="en-US" sz="4000" dirty="0">
              <a:solidFill>
                <a:srgbClr val="FFFF00"/>
              </a:solidFill>
              <a:effectLst>
                <a:outerShdw blurRad="38100" dist="38100" dir="2700000" algn="tl">
                  <a:srgbClr val="000000"/>
                </a:outerShdw>
              </a:effectLst>
              <a:latin typeface="Copperplate Gothic Light" charset="0"/>
            </a:endParaRPr>
          </a:p>
        </p:txBody>
      </p:sp>
      <p:sp>
        <p:nvSpPr>
          <p:cNvPr id="3" name="TextBox 2">
            <a:extLst>
              <a:ext uri="{FF2B5EF4-FFF2-40B4-BE49-F238E27FC236}">
                <a16:creationId xmlns:a16="http://schemas.microsoft.com/office/drawing/2014/main" id="{B11DF154-A084-2208-EB19-EBAF6FD19236}"/>
              </a:ext>
            </a:extLst>
          </p:cNvPr>
          <p:cNvSpPr txBox="1"/>
          <p:nvPr/>
        </p:nvSpPr>
        <p:spPr>
          <a:xfrm>
            <a:off x="179696" y="2438400"/>
            <a:ext cx="8839200" cy="3108543"/>
          </a:xfrm>
          <a:prstGeom prst="rect">
            <a:avLst/>
          </a:prstGeom>
          <a:noFill/>
        </p:spPr>
        <p:txBody>
          <a:bodyPr wrap="square" rtlCol="0">
            <a:spAutoFit/>
          </a:bodyPr>
          <a:lstStyle/>
          <a:p>
            <a:pPr algn="l"/>
            <a:r>
              <a:rPr lang="en-US" sz="2800" b="0" i="0" u="none" strike="noStrike" dirty="0">
                <a:solidFill>
                  <a:schemeClr val="bg1"/>
                </a:solidFill>
                <a:effectLst/>
                <a:latin typeface="Georgia" panose="02040502050405020303" pitchFamily="18" charset="0"/>
              </a:rPr>
              <a:t>“The reversal follows a string of failures by the US Department of Justice (</a:t>
            </a:r>
            <a:r>
              <a:rPr lang="en-US" sz="2800" b="0" i="0" u="none" strike="noStrike" dirty="0" err="1">
                <a:solidFill>
                  <a:schemeClr val="bg1"/>
                </a:solidFill>
                <a:effectLst/>
                <a:latin typeface="Georgia" panose="02040502050405020303" pitchFamily="18" charset="0"/>
              </a:rPr>
              <a:t>DoJ</a:t>
            </a:r>
            <a:r>
              <a:rPr lang="en-US" sz="2800" b="0" i="0" u="none" strike="noStrike" dirty="0">
                <a:solidFill>
                  <a:schemeClr val="bg1"/>
                </a:solidFill>
                <a:effectLst/>
                <a:latin typeface="Georgia" panose="02040502050405020303" pitchFamily="18" charset="0"/>
              </a:rPr>
              <a:t>) to bring strong convictions under the umbrella of the China Initiative, and could mark a new chapter for the US scientists of Chinese heritage who have feared government surveillance in the wake of the </a:t>
            </a:r>
            <a:r>
              <a:rPr lang="en-US" sz="2800" b="0" i="0" u="none" strike="noStrike" dirty="0" err="1">
                <a:solidFill>
                  <a:schemeClr val="bg1"/>
                </a:solidFill>
                <a:effectLst/>
                <a:latin typeface="Georgia" panose="02040502050405020303" pitchFamily="18" charset="0"/>
              </a:rPr>
              <a:t>programme’s</a:t>
            </a:r>
            <a:r>
              <a:rPr lang="en-US" sz="2800" b="0" i="0" u="none" strike="noStrike" dirty="0">
                <a:solidFill>
                  <a:schemeClr val="bg1"/>
                </a:solidFill>
                <a:effectLst/>
                <a:latin typeface="Georgia" panose="02040502050405020303" pitchFamily="18" charset="0"/>
              </a:rPr>
              <a:t> launch.”</a:t>
            </a:r>
          </a:p>
          <a:p>
            <a:pPr algn="l"/>
            <a:endParaRPr lang="en-US" sz="2800" b="0" i="0" u="none" strike="noStrike" dirty="0">
              <a:solidFill>
                <a:schemeClr val="bg1"/>
              </a:solidFill>
              <a:effectLst/>
              <a:latin typeface="Georgia" panose="02040502050405020303" pitchFamily="18" charset="0"/>
            </a:endParaRPr>
          </a:p>
        </p:txBody>
      </p:sp>
    </p:spTree>
    <p:extLst>
      <p:ext uri="{BB962C8B-B14F-4D97-AF65-F5344CB8AC3E}">
        <p14:creationId xmlns:p14="http://schemas.microsoft.com/office/powerpoint/2010/main" val="7230593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0064E7-F326-5D90-6E78-4AD350982264}"/>
              </a:ext>
            </a:extLst>
          </p:cNvPr>
          <p:cNvPicPr>
            <a:picLocks noChangeAspect="1"/>
          </p:cNvPicPr>
          <p:nvPr/>
        </p:nvPicPr>
        <p:blipFill>
          <a:blip r:embed="rId2"/>
          <a:stretch>
            <a:fillRect/>
          </a:stretch>
        </p:blipFill>
        <p:spPr>
          <a:xfrm>
            <a:off x="8021" y="900723"/>
            <a:ext cx="9200147" cy="5957277"/>
          </a:xfrm>
          <a:prstGeom prst="rect">
            <a:avLst/>
          </a:prstGeom>
        </p:spPr>
      </p:pic>
      <p:pic>
        <p:nvPicPr>
          <p:cNvPr id="3" name="Picture 2">
            <a:extLst>
              <a:ext uri="{FF2B5EF4-FFF2-40B4-BE49-F238E27FC236}">
                <a16:creationId xmlns:a16="http://schemas.microsoft.com/office/drawing/2014/main" id="{9A0C7009-C518-9A4C-3C57-F44F15EE8BC4}"/>
              </a:ext>
            </a:extLst>
          </p:cNvPr>
          <p:cNvPicPr>
            <a:picLocks noChangeAspect="1"/>
          </p:cNvPicPr>
          <p:nvPr/>
        </p:nvPicPr>
        <p:blipFill>
          <a:blip r:embed="rId3"/>
          <a:stretch>
            <a:fillRect/>
          </a:stretch>
        </p:blipFill>
        <p:spPr>
          <a:xfrm>
            <a:off x="-20053" y="-32084"/>
            <a:ext cx="3072776" cy="932807"/>
          </a:xfrm>
          <a:prstGeom prst="rect">
            <a:avLst/>
          </a:prstGeom>
        </p:spPr>
      </p:pic>
      <p:sp>
        <p:nvSpPr>
          <p:cNvPr id="5" name="TextBox 4">
            <a:extLst>
              <a:ext uri="{FF2B5EF4-FFF2-40B4-BE49-F238E27FC236}">
                <a16:creationId xmlns:a16="http://schemas.microsoft.com/office/drawing/2014/main" id="{94775D8D-501B-F606-7F61-07B35B40E6A0}"/>
              </a:ext>
            </a:extLst>
          </p:cNvPr>
          <p:cNvSpPr txBox="1"/>
          <p:nvPr/>
        </p:nvSpPr>
        <p:spPr>
          <a:xfrm>
            <a:off x="3785227" y="19598"/>
            <a:ext cx="4612104" cy="923330"/>
          </a:xfrm>
          <a:prstGeom prst="rect">
            <a:avLst/>
          </a:prstGeom>
          <a:noFill/>
        </p:spPr>
        <p:txBody>
          <a:bodyPr wrap="square">
            <a:spAutoFit/>
          </a:bodyPr>
          <a:lstStyle/>
          <a:p>
            <a:r>
              <a:rPr lang="en-US" dirty="0">
                <a:hlinkClick r:id="rId4"/>
              </a:rPr>
              <a:t>https://www.justice.gov/opa/pr/stanford-university-agrees-pay-19-million-resolve-allegations-it-failed-disclose-foreign</a:t>
            </a:r>
            <a:endParaRPr lang="en-US" dirty="0"/>
          </a:p>
        </p:txBody>
      </p:sp>
    </p:spTree>
    <p:extLst>
      <p:ext uri="{BB962C8B-B14F-4D97-AF65-F5344CB8AC3E}">
        <p14:creationId xmlns:p14="http://schemas.microsoft.com/office/powerpoint/2010/main" val="3176039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C7009-C518-9A4C-3C57-F44F15EE8BC4}"/>
              </a:ext>
            </a:extLst>
          </p:cNvPr>
          <p:cNvPicPr>
            <a:picLocks noChangeAspect="1"/>
          </p:cNvPicPr>
          <p:nvPr/>
        </p:nvPicPr>
        <p:blipFill>
          <a:blip r:embed="rId2"/>
          <a:stretch>
            <a:fillRect/>
          </a:stretch>
        </p:blipFill>
        <p:spPr>
          <a:xfrm>
            <a:off x="-20053" y="-32084"/>
            <a:ext cx="3072776" cy="932807"/>
          </a:xfrm>
          <a:prstGeom prst="rect">
            <a:avLst/>
          </a:prstGeom>
        </p:spPr>
      </p:pic>
      <p:sp>
        <p:nvSpPr>
          <p:cNvPr id="5" name="TextBox 4">
            <a:extLst>
              <a:ext uri="{FF2B5EF4-FFF2-40B4-BE49-F238E27FC236}">
                <a16:creationId xmlns:a16="http://schemas.microsoft.com/office/drawing/2014/main" id="{94775D8D-501B-F606-7F61-07B35B40E6A0}"/>
              </a:ext>
            </a:extLst>
          </p:cNvPr>
          <p:cNvSpPr txBox="1"/>
          <p:nvPr/>
        </p:nvSpPr>
        <p:spPr>
          <a:xfrm>
            <a:off x="3785227" y="19598"/>
            <a:ext cx="4612104" cy="923330"/>
          </a:xfrm>
          <a:prstGeom prst="rect">
            <a:avLst/>
          </a:prstGeom>
          <a:noFill/>
        </p:spPr>
        <p:txBody>
          <a:bodyPr wrap="square">
            <a:spAutoFit/>
          </a:bodyPr>
          <a:lstStyle/>
          <a:p>
            <a:r>
              <a:rPr lang="en-US" dirty="0">
                <a:hlinkClick r:id="rId3"/>
              </a:rPr>
              <a:t>https://www.justice.gov/opa/pr/stanford-university-agrees-pay-19-million-resolve-allegations-it-failed-disclose-foreign</a:t>
            </a:r>
            <a:endParaRPr lang="en-US" dirty="0"/>
          </a:p>
        </p:txBody>
      </p:sp>
      <p:sp>
        <p:nvSpPr>
          <p:cNvPr id="6" name="TextBox 5">
            <a:extLst>
              <a:ext uri="{FF2B5EF4-FFF2-40B4-BE49-F238E27FC236}">
                <a16:creationId xmlns:a16="http://schemas.microsoft.com/office/drawing/2014/main" id="{3F1A1532-B544-713B-62B4-9F817F32A9D8}"/>
              </a:ext>
            </a:extLst>
          </p:cNvPr>
          <p:cNvSpPr txBox="1"/>
          <p:nvPr/>
        </p:nvSpPr>
        <p:spPr>
          <a:xfrm>
            <a:off x="76200" y="1066800"/>
            <a:ext cx="8991600" cy="1631216"/>
          </a:xfrm>
          <a:prstGeom prst="rect">
            <a:avLst/>
          </a:prstGeom>
          <a:noFill/>
        </p:spPr>
        <p:txBody>
          <a:bodyPr wrap="square">
            <a:spAutoFit/>
          </a:bodyPr>
          <a:lstStyle/>
          <a:p>
            <a:pPr algn="ctr"/>
            <a:r>
              <a:rPr lang="en-US" sz="2500" i="0" u="none" strike="noStrike" dirty="0">
                <a:solidFill>
                  <a:schemeClr val="bg1"/>
                </a:solidFill>
                <a:effectLst/>
                <a:latin typeface="Copperplate Gothic Bold" panose="020E0705020206020404" pitchFamily="34" charset="77"/>
              </a:rPr>
              <a:t>Stanford University Agrees to Pay $1.9 Million to Resolve Allegations That it Failed to Disclose Foreign Research Support in Federal Grant Proposals</a:t>
            </a:r>
          </a:p>
        </p:txBody>
      </p:sp>
      <p:sp>
        <p:nvSpPr>
          <p:cNvPr id="9" name="TextBox 8">
            <a:extLst>
              <a:ext uri="{FF2B5EF4-FFF2-40B4-BE49-F238E27FC236}">
                <a16:creationId xmlns:a16="http://schemas.microsoft.com/office/drawing/2014/main" id="{547FE7A5-D7DA-2926-D007-FDCECD6DABA8}"/>
              </a:ext>
            </a:extLst>
          </p:cNvPr>
          <p:cNvSpPr txBox="1"/>
          <p:nvPr/>
        </p:nvSpPr>
        <p:spPr>
          <a:xfrm>
            <a:off x="76200" y="2945029"/>
            <a:ext cx="8991600" cy="2677656"/>
          </a:xfrm>
          <a:prstGeom prst="rect">
            <a:avLst/>
          </a:prstGeom>
          <a:noFill/>
        </p:spPr>
        <p:txBody>
          <a:bodyPr wrap="square" rtlCol="0">
            <a:spAutoFit/>
          </a:bodyPr>
          <a:lstStyle/>
          <a:p>
            <a:r>
              <a:rPr lang="en-US" sz="2400" dirty="0">
                <a:solidFill>
                  <a:schemeClr val="bg1"/>
                </a:solidFill>
              </a:rPr>
              <a:t>“Complete and accurate disclosures by principal investigators and universities of current and pending support are essential to federal agencies that make decisions on awarding federal grants,” said U.S. Attorney </a:t>
            </a:r>
            <a:r>
              <a:rPr lang="en-US" sz="2400" dirty="0" err="1">
                <a:solidFill>
                  <a:schemeClr val="bg1"/>
                </a:solidFill>
              </a:rPr>
              <a:t>Erek</a:t>
            </a:r>
            <a:r>
              <a:rPr lang="en-US" sz="2400" dirty="0">
                <a:solidFill>
                  <a:schemeClr val="bg1"/>
                </a:solidFill>
              </a:rPr>
              <a:t> Barron for the District of Maryland. “Those </a:t>
            </a:r>
            <a:r>
              <a:rPr lang="en-US" sz="2400" u="sng" dirty="0">
                <a:solidFill>
                  <a:schemeClr val="bg1"/>
                </a:solidFill>
              </a:rPr>
              <a:t>individuals and universities </a:t>
            </a:r>
            <a:r>
              <a:rPr lang="en-US" sz="2400" dirty="0">
                <a:solidFill>
                  <a:schemeClr val="bg1"/>
                </a:solidFill>
              </a:rPr>
              <a:t>that knowingly fail to do so skew the grant awarding process in their favor and will be held accountable.”</a:t>
            </a:r>
          </a:p>
        </p:txBody>
      </p:sp>
    </p:spTree>
    <p:extLst>
      <p:ext uri="{BB962C8B-B14F-4D97-AF65-F5344CB8AC3E}">
        <p14:creationId xmlns:p14="http://schemas.microsoft.com/office/powerpoint/2010/main" val="3709854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C7009-C518-9A4C-3C57-F44F15EE8BC4}"/>
              </a:ext>
            </a:extLst>
          </p:cNvPr>
          <p:cNvPicPr>
            <a:picLocks noChangeAspect="1"/>
          </p:cNvPicPr>
          <p:nvPr/>
        </p:nvPicPr>
        <p:blipFill>
          <a:blip r:embed="rId2"/>
          <a:stretch>
            <a:fillRect/>
          </a:stretch>
        </p:blipFill>
        <p:spPr>
          <a:xfrm>
            <a:off x="-20053" y="-32084"/>
            <a:ext cx="3072776" cy="932807"/>
          </a:xfrm>
          <a:prstGeom prst="rect">
            <a:avLst/>
          </a:prstGeom>
        </p:spPr>
      </p:pic>
      <p:sp>
        <p:nvSpPr>
          <p:cNvPr id="5" name="TextBox 4">
            <a:extLst>
              <a:ext uri="{FF2B5EF4-FFF2-40B4-BE49-F238E27FC236}">
                <a16:creationId xmlns:a16="http://schemas.microsoft.com/office/drawing/2014/main" id="{94775D8D-501B-F606-7F61-07B35B40E6A0}"/>
              </a:ext>
            </a:extLst>
          </p:cNvPr>
          <p:cNvSpPr txBox="1"/>
          <p:nvPr/>
        </p:nvSpPr>
        <p:spPr>
          <a:xfrm>
            <a:off x="3785227" y="19598"/>
            <a:ext cx="4612104" cy="923330"/>
          </a:xfrm>
          <a:prstGeom prst="rect">
            <a:avLst/>
          </a:prstGeom>
          <a:noFill/>
        </p:spPr>
        <p:txBody>
          <a:bodyPr wrap="square">
            <a:spAutoFit/>
          </a:bodyPr>
          <a:lstStyle/>
          <a:p>
            <a:r>
              <a:rPr lang="en-US" dirty="0">
                <a:hlinkClick r:id="rId3"/>
              </a:rPr>
              <a:t>https://www.justice.gov/opa/pr/stanford-university-agrees-pay-19-million-resolve-allegations-it-failed-disclose-foreign</a:t>
            </a:r>
            <a:endParaRPr lang="en-US" dirty="0"/>
          </a:p>
        </p:txBody>
      </p:sp>
      <p:sp>
        <p:nvSpPr>
          <p:cNvPr id="6" name="TextBox 5">
            <a:extLst>
              <a:ext uri="{FF2B5EF4-FFF2-40B4-BE49-F238E27FC236}">
                <a16:creationId xmlns:a16="http://schemas.microsoft.com/office/drawing/2014/main" id="{3F1A1532-B544-713B-62B4-9F817F32A9D8}"/>
              </a:ext>
            </a:extLst>
          </p:cNvPr>
          <p:cNvSpPr txBox="1"/>
          <p:nvPr/>
        </p:nvSpPr>
        <p:spPr>
          <a:xfrm>
            <a:off x="76200" y="1066800"/>
            <a:ext cx="8991600" cy="1631216"/>
          </a:xfrm>
          <a:prstGeom prst="rect">
            <a:avLst/>
          </a:prstGeom>
          <a:noFill/>
        </p:spPr>
        <p:txBody>
          <a:bodyPr wrap="square">
            <a:spAutoFit/>
          </a:bodyPr>
          <a:lstStyle/>
          <a:p>
            <a:pPr algn="ctr"/>
            <a:r>
              <a:rPr lang="en-US" sz="2500" i="0" u="none" strike="noStrike" dirty="0">
                <a:solidFill>
                  <a:schemeClr val="bg1"/>
                </a:solidFill>
                <a:effectLst/>
                <a:latin typeface="Copperplate Gothic Bold" panose="020E0705020206020404" pitchFamily="34" charset="77"/>
              </a:rPr>
              <a:t>Stanford University Agrees to Pay $1.9 Million to Resolve Allegations That it Failed to Disclose Foreign Research Support in Federal Grant Proposals</a:t>
            </a:r>
          </a:p>
        </p:txBody>
      </p:sp>
      <p:sp>
        <p:nvSpPr>
          <p:cNvPr id="9" name="TextBox 8">
            <a:extLst>
              <a:ext uri="{FF2B5EF4-FFF2-40B4-BE49-F238E27FC236}">
                <a16:creationId xmlns:a16="http://schemas.microsoft.com/office/drawing/2014/main" id="{547FE7A5-D7DA-2926-D007-FDCECD6DABA8}"/>
              </a:ext>
            </a:extLst>
          </p:cNvPr>
          <p:cNvSpPr txBox="1"/>
          <p:nvPr/>
        </p:nvSpPr>
        <p:spPr>
          <a:xfrm>
            <a:off x="76200" y="2945029"/>
            <a:ext cx="8991600" cy="3046988"/>
          </a:xfrm>
          <a:prstGeom prst="rect">
            <a:avLst/>
          </a:prstGeom>
          <a:noFill/>
        </p:spPr>
        <p:txBody>
          <a:bodyPr wrap="square" rtlCol="0">
            <a:spAutoFit/>
          </a:bodyPr>
          <a:lstStyle/>
          <a:p>
            <a:r>
              <a:rPr lang="en-US" sz="2400" dirty="0">
                <a:solidFill>
                  <a:schemeClr val="bg1"/>
                </a:solidFill>
              </a:rPr>
              <a:t>“This settlement demonstrates the Office of Procurement Fraud’s determination and commitment to identify and hold accountable those who conceal foreign affiliations to obtain research funding,” said Special Agent in Charge William W. Richards of the Air Force Office of Special Investigations (AFOSI). “AFOSI, along with our law enforcement and prosecutorial partners, will continue to work tirelessly to protect the integrity of the federal grant process."</a:t>
            </a:r>
          </a:p>
        </p:txBody>
      </p:sp>
    </p:spTree>
    <p:extLst>
      <p:ext uri="{BB962C8B-B14F-4D97-AF65-F5344CB8AC3E}">
        <p14:creationId xmlns:p14="http://schemas.microsoft.com/office/powerpoint/2010/main" val="821641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93B5E30-3558-2EE8-C646-E6A828A88CE2}"/>
              </a:ext>
            </a:extLst>
          </p:cNvPr>
          <p:cNvSpPr>
            <a:spLocks noGrp="1"/>
          </p:cNvSpPr>
          <p:nvPr>
            <p:ph type="title"/>
          </p:nvPr>
        </p:nvSpPr>
        <p:spPr>
          <a:xfrm>
            <a:off x="26670" y="762000"/>
            <a:ext cx="9144000" cy="1371600"/>
          </a:xfrm>
        </p:spPr>
        <p:txBody>
          <a:bodyPr anchor="t"/>
          <a:lstStyle/>
          <a:p>
            <a:pPr eaLnBrk="1" hangingPunct="1"/>
            <a:r>
              <a:rPr lang="en-US" sz="3800" dirty="0">
                <a:solidFill>
                  <a:srgbClr val="FFFF00"/>
                </a:solidFill>
                <a:effectLst>
                  <a:outerShdw blurRad="38100" dist="38100" dir="2700000" algn="tl">
                    <a:srgbClr val="000000"/>
                  </a:outerShdw>
                </a:effectLst>
                <a:latin typeface="Copperplate Gothic Light" charset="0"/>
              </a:rPr>
              <a:t>What is the legal Basis of the foreign influence prosecutions?</a:t>
            </a:r>
          </a:p>
        </p:txBody>
      </p:sp>
      <p:sp>
        <p:nvSpPr>
          <p:cNvPr id="4" name="Subtitle 2">
            <a:extLst>
              <a:ext uri="{FF2B5EF4-FFF2-40B4-BE49-F238E27FC236}">
                <a16:creationId xmlns:a16="http://schemas.microsoft.com/office/drawing/2014/main" id="{F2320F03-4115-61A2-6D78-2EE80D51D5FB}"/>
              </a:ext>
            </a:extLst>
          </p:cNvPr>
          <p:cNvSpPr txBox="1">
            <a:spLocks/>
          </p:cNvSpPr>
          <p:nvPr/>
        </p:nvSpPr>
        <p:spPr bwMode="auto">
          <a:xfrm>
            <a:off x="1131570" y="2971800"/>
            <a:ext cx="693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None/>
            </a:pPr>
            <a:r>
              <a:rPr lang="en-US" dirty="0">
                <a:solidFill>
                  <a:schemeClr val="bg1"/>
                </a:solidFill>
                <a:effectLst>
                  <a:outerShdw blurRad="38100" dist="38100" dir="2700000" algn="tl">
                    <a:srgbClr val="000000"/>
                  </a:outerShdw>
                </a:effectLst>
                <a:latin typeface="Candara" charset="0"/>
              </a:rPr>
              <a:t>Tom Cavalier, Assoc. Counsel</a:t>
            </a:r>
          </a:p>
          <a:p>
            <a:pPr marL="0" indent="0" algn="ctr" eaLnBrk="1" hangingPunct="1">
              <a:buNone/>
            </a:pPr>
            <a:r>
              <a:rPr lang="en-US" dirty="0">
                <a:solidFill>
                  <a:schemeClr val="bg1"/>
                </a:solidFill>
                <a:effectLst>
                  <a:outerShdw blurRad="38100" dist="38100" dir="2700000" algn="tl">
                    <a:srgbClr val="000000"/>
                  </a:outerShdw>
                </a:effectLst>
                <a:latin typeface="Candara" charset="0"/>
              </a:rPr>
              <a:t>Office of the General Counsel </a:t>
            </a:r>
          </a:p>
          <a:p>
            <a:pPr marL="0" indent="0" algn="ctr" eaLnBrk="1" hangingPunct="1">
              <a:buNone/>
            </a:pPr>
            <a:endParaRPr lang="en-US" dirty="0">
              <a:solidFill>
                <a:schemeClr val="bg1"/>
              </a:solidFill>
              <a:effectLst>
                <a:outerShdw blurRad="38100" dist="38100" dir="2700000" algn="tl">
                  <a:srgbClr val="000000"/>
                </a:outerShdw>
              </a:effectLst>
              <a:latin typeface="Candara" charset="0"/>
            </a:endParaRPr>
          </a:p>
          <a:p>
            <a:pPr algn="ctr" eaLnBrk="1" hangingPunct="1"/>
            <a:endParaRPr lang="en-US" sz="2800" dirty="0">
              <a:solidFill>
                <a:schemeClr val="bg1"/>
              </a:solidFill>
              <a:effectLst>
                <a:outerShdw blurRad="38100" dist="38100" dir="2700000" algn="tl">
                  <a:srgbClr val="000000"/>
                </a:outerShdw>
              </a:effectLst>
              <a:latin typeface="Candara" charset="0"/>
            </a:endParaRPr>
          </a:p>
        </p:txBody>
      </p:sp>
    </p:spTree>
    <p:extLst>
      <p:ext uri="{BB962C8B-B14F-4D97-AF65-F5344CB8AC3E}">
        <p14:creationId xmlns:p14="http://schemas.microsoft.com/office/powerpoint/2010/main" val="411807937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0"/>
            <a:ext cx="8991600" cy="762000"/>
          </a:xfrm>
        </p:spPr>
        <p:txBody>
          <a:bodyPr anchor="t"/>
          <a:lstStyle/>
          <a:p>
            <a:pPr eaLnBrk="1" hangingPunct="1"/>
            <a:r>
              <a:rPr lang="en-US" sz="4000" dirty="0">
                <a:solidFill>
                  <a:srgbClr val="FFFF00"/>
                </a:solidFill>
                <a:effectLst>
                  <a:outerShdw blurRad="38100" dist="38100" dir="2700000" algn="tl">
                    <a:srgbClr val="000000"/>
                  </a:outerShdw>
                </a:effectLst>
                <a:latin typeface="Copperplate Gothic Light" charset="0"/>
              </a:rPr>
              <a:t>Foreign Influence</a:t>
            </a:r>
          </a:p>
        </p:txBody>
      </p:sp>
      <p:sp>
        <p:nvSpPr>
          <p:cNvPr id="28675" name="Content Placeholder 2"/>
          <p:cNvSpPr>
            <a:spLocks noGrp="1"/>
          </p:cNvSpPr>
          <p:nvPr>
            <p:ph idx="1"/>
          </p:nvPr>
        </p:nvSpPr>
        <p:spPr>
          <a:xfrm>
            <a:off x="0" y="1447800"/>
            <a:ext cx="9144000" cy="5410200"/>
          </a:xfrm>
        </p:spPr>
        <p:txBody>
          <a:bodyPr/>
          <a:lstStyle/>
          <a:p>
            <a:pPr marL="0" indent="0" eaLnBrk="1" hangingPunct="1">
              <a:buNone/>
              <a:defRPr/>
            </a:pPr>
            <a:r>
              <a:rPr lang="en-US" sz="2800" dirty="0">
                <a:solidFill>
                  <a:schemeClr val="bg1"/>
                </a:solidFill>
                <a:effectLst>
                  <a:outerShdw blurRad="38100" dist="38100" dir="2700000" algn="tl">
                    <a:srgbClr val="000000"/>
                  </a:outerShdw>
                </a:effectLst>
                <a:latin typeface="Candara" charset="0"/>
              </a:rPr>
              <a:t>The federal government and several federal sponsors have expressed growing concerns regarding the potential for improper </a:t>
            </a:r>
            <a:r>
              <a:rPr lang="en-US" sz="2800" u="sng" dirty="0">
                <a:solidFill>
                  <a:schemeClr val="bg1"/>
                </a:solidFill>
                <a:effectLst>
                  <a:outerShdw blurRad="38100" dist="38100" dir="2700000" algn="tl">
                    <a:srgbClr val="000000"/>
                  </a:outerShdw>
                </a:effectLst>
                <a:latin typeface="Candara" charset="0"/>
              </a:rPr>
              <a:t>foreign influence over academic research having a foreign component</a:t>
            </a:r>
            <a:r>
              <a:rPr lang="en-US" sz="2800" dirty="0">
                <a:solidFill>
                  <a:schemeClr val="bg1"/>
                </a:solidFill>
                <a:effectLst>
                  <a:outerShdw blurRad="38100" dist="38100" dir="2700000" algn="tl">
                    <a:srgbClr val="000000"/>
                  </a:outerShdw>
                </a:effectLst>
                <a:latin typeface="Candara" charset="0"/>
              </a:rPr>
              <a:t>.  The focus on potential conflict of commitment involving foreign entities began around </a:t>
            </a:r>
            <a:r>
              <a:rPr lang="en-US" sz="2800" u="sng" dirty="0">
                <a:solidFill>
                  <a:schemeClr val="bg1"/>
                </a:solidFill>
                <a:effectLst>
                  <a:outerShdw blurRad="38100" dist="38100" dir="2700000" algn="tl">
                    <a:srgbClr val="000000"/>
                  </a:outerShdw>
                </a:effectLst>
                <a:latin typeface="Candara" charset="0"/>
              </a:rPr>
              <a:t>2018</a:t>
            </a:r>
            <a:r>
              <a:rPr lang="en-US" sz="2800" dirty="0">
                <a:solidFill>
                  <a:schemeClr val="bg1"/>
                </a:solidFill>
                <a:effectLst>
                  <a:outerShdw blurRad="38100" dist="38100" dir="2700000" algn="tl">
                    <a:srgbClr val="000000"/>
                  </a:outerShdw>
                </a:effectLst>
                <a:latin typeface="Candara" charset="0"/>
              </a:rPr>
              <a:t>.</a:t>
            </a:r>
          </a:p>
          <a:p>
            <a:pPr marL="0" indent="0" eaLnBrk="1" hangingPunct="1">
              <a:buNone/>
              <a:defRPr/>
            </a:pPr>
            <a:endParaRPr lang="en-US" sz="1000" dirty="0">
              <a:solidFill>
                <a:schemeClr val="bg1"/>
              </a:solidFill>
              <a:effectLst>
                <a:outerShdw blurRad="38100" dist="38100" dir="2700000" algn="tl">
                  <a:srgbClr val="000000"/>
                </a:outerShdw>
              </a:effectLst>
              <a:latin typeface="Candara" charset="0"/>
            </a:endParaRPr>
          </a:p>
          <a:p>
            <a:pPr marL="0" indent="0" eaLnBrk="1" hangingPunct="1">
              <a:buNone/>
              <a:defRPr/>
            </a:pPr>
            <a:r>
              <a:rPr lang="en-US" sz="2800" dirty="0">
                <a:solidFill>
                  <a:schemeClr val="bg1"/>
                </a:solidFill>
                <a:effectLst>
                  <a:outerShdw blurRad="38100" dist="38100" dir="2700000" algn="tl">
                    <a:srgbClr val="000000"/>
                  </a:outerShdw>
                </a:effectLst>
                <a:latin typeface="Candara" charset="0"/>
              </a:rPr>
              <a:t>Reminders have been issued highlighting the importance of ensuring compliance with existing and new policies and regulations, including those related to full disclosure of foreign engagements, conflicts of interest, and </a:t>
            </a:r>
            <a:r>
              <a:rPr lang="en-US" sz="2800" u="sng" dirty="0">
                <a:solidFill>
                  <a:schemeClr val="bg1"/>
                </a:solidFill>
                <a:effectLst>
                  <a:outerShdw blurRad="38100" dist="38100" dir="2700000" algn="tl">
                    <a:srgbClr val="000000"/>
                  </a:outerShdw>
                </a:effectLst>
                <a:latin typeface="Candara" charset="0"/>
              </a:rPr>
              <a:t>conflicts of commitment</a:t>
            </a:r>
            <a:r>
              <a:rPr lang="en-US" sz="2800" dirty="0">
                <a:solidFill>
                  <a:schemeClr val="bg1"/>
                </a:solidFill>
                <a:effectLst>
                  <a:outerShdw blurRad="38100" dist="38100" dir="2700000" algn="tl">
                    <a:srgbClr val="000000"/>
                  </a:outerShdw>
                </a:effectLst>
                <a:latin typeface="Candara" charset="0"/>
              </a:rPr>
              <a:t>. </a:t>
            </a:r>
          </a:p>
          <a:p>
            <a:pPr marL="0" indent="0" eaLnBrk="1" hangingPunct="1">
              <a:buNone/>
              <a:defRPr/>
            </a:pPr>
            <a:endParaRPr lang="en-US" sz="1000" dirty="0">
              <a:solidFill>
                <a:schemeClr val="bg1"/>
              </a:solidFill>
              <a:effectLst>
                <a:outerShdw blurRad="38100" dist="38100" dir="2700000" algn="tl">
                  <a:srgbClr val="000000"/>
                </a:outerShdw>
              </a:effectLst>
              <a:latin typeface="Candara" charset="0"/>
            </a:endParaRPr>
          </a:p>
          <a:p>
            <a:pPr marL="0" indent="0" eaLnBrk="1" hangingPunct="1">
              <a:buNone/>
              <a:defRPr/>
            </a:pPr>
            <a:r>
              <a:rPr lang="en-US" sz="1800" dirty="0">
                <a:solidFill>
                  <a:schemeClr val="bg1"/>
                </a:solidFill>
                <a:effectLst>
                  <a:outerShdw blurRad="38100" dist="38100" dir="2700000" algn="tl">
                    <a:srgbClr val="000000"/>
                  </a:outerShdw>
                </a:effectLst>
                <a:latin typeface="Candara" charset="0"/>
              </a:rPr>
              <a:t> </a:t>
            </a:r>
            <a:r>
              <a:rPr lang="en-US" sz="1800" dirty="0">
                <a:solidFill>
                  <a:schemeClr val="bg1"/>
                </a:solidFill>
                <a:effectLst>
                  <a:outerShdw blurRad="38100" dist="38100" dir="2700000" algn="tl">
                    <a:srgbClr val="000000"/>
                  </a:outerShdw>
                </a:effectLst>
                <a:latin typeface="Candara" charset="0"/>
                <a:hlinkClick r:id="rId3"/>
              </a:rPr>
              <a:t>https://research.wayne.edu/news/guidance-regarding-management-of-international-relationships-and-activities-32670</a:t>
            </a:r>
            <a:endParaRPr lang="en-US" sz="1800" dirty="0">
              <a:solidFill>
                <a:schemeClr val="bg1"/>
              </a:solidFill>
              <a:effectLst>
                <a:outerShdw blurRad="38100" dist="38100" dir="2700000" algn="tl">
                  <a:srgbClr val="000000"/>
                </a:outerShdw>
              </a:effectLst>
              <a:latin typeface="Candara" charset="0"/>
            </a:endParaRPr>
          </a:p>
          <a:p>
            <a:pPr marL="0" indent="0" eaLnBrk="1" hangingPunct="1">
              <a:buNone/>
              <a:defRPr/>
            </a:pPr>
            <a:endParaRPr lang="en-US" sz="1800" dirty="0">
              <a:solidFill>
                <a:schemeClr val="bg1"/>
              </a:solidFill>
              <a:effectLst>
                <a:outerShdw blurRad="38100" dist="38100" dir="2700000" algn="tl">
                  <a:srgbClr val="000000"/>
                </a:outerShdw>
              </a:effectLst>
              <a:latin typeface="Candara" charset="0"/>
            </a:endParaRPr>
          </a:p>
        </p:txBody>
      </p:sp>
      <p:sp>
        <p:nvSpPr>
          <p:cNvPr id="4" name="Title 1">
            <a:extLst>
              <a:ext uri="{FF2B5EF4-FFF2-40B4-BE49-F238E27FC236}">
                <a16:creationId xmlns:a16="http://schemas.microsoft.com/office/drawing/2014/main" id="{1B79D8C6-3D4F-5D46-B32F-BA097EFAC3AC}"/>
              </a:ext>
            </a:extLst>
          </p:cNvPr>
          <p:cNvSpPr txBox="1">
            <a:spLocks/>
          </p:cNvSpPr>
          <p:nvPr/>
        </p:nvSpPr>
        <p:spPr bwMode="auto">
          <a:xfrm>
            <a:off x="189123" y="609600"/>
            <a:ext cx="8991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2400" dirty="0">
                <a:solidFill>
                  <a:srgbClr val="FFFF00"/>
                </a:solidFill>
                <a:effectLst>
                  <a:outerShdw blurRad="38100" dist="38100" dir="2700000" algn="tl">
                    <a:srgbClr val="000000"/>
                  </a:outerShdw>
                </a:effectLst>
                <a:latin typeface="Copperplate Gothic Light" charset="0"/>
              </a:rPr>
              <a:t>Guidance Regarding Management of International Relationships and Activities</a:t>
            </a:r>
          </a:p>
        </p:txBody>
      </p:sp>
    </p:spTree>
    <p:extLst>
      <p:ext uri="{BB962C8B-B14F-4D97-AF65-F5344CB8AC3E}">
        <p14:creationId xmlns:p14="http://schemas.microsoft.com/office/powerpoint/2010/main" val="121167335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6F3B-1BEB-6E9E-698C-B43EB71582AF}"/>
              </a:ext>
            </a:extLst>
          </p:cNvPr>
          <p:cNvSpPr>
            <a:spLocks noGrp="1"/>
          </p:cNvSpPr>
          <p:nvPr>
            <p:ph type="title"/>
          </p:nvPr>
        </p:nvSpPr>
        <p:spPr>
          <a:xfrm>
            <a:off x="457200" y="228600"/>
            <a:ext cx="8229600" cy="1143000"/>
          </a:xfrm>
        </p:spPr>
        <p:txBody>
          <a:bodyPr/>
          <a:lstStyle/>
          <a:p>
            <a:r>
              <a:rPr lang="en-US" dirty="0">
                <a:solidFill>
                  <a:srgbClr val="FFFF00"/>
                </a:solidFill>
                <a:effectLst>
                  <a:outerShdw blurRad="38100" dist="38100" dir="2700000" algn="tl">
                    <a:srgbClr val="000000"/>
                  </a:outerShdw>
                </a:effectLst>
                <a:latin typeface="Copperplate Gothic Light" charset="0"/>
              </a:rPr>
              <a:t> foreign influence</a:t>
            </a:r>
            <a:endParaRPr lang="en-US" dirty="0">
              <a:solidFill>
                <a:srgbClr val="FFFF66"/>
              </a:solidFill>
            </a:endParaRPr>
          </a:p>
        </p:txBody>
      </p:sp>
      <p:sp>
        <p:nvSpPr>
          <p:cNvPr id="3" name="Content Placeholder 2">
            <a:extLst>
              <a:ext uri="{FF2B5EF4-FFF2-40B4-BE49-F238E27FC236}">
                <a16:creationId xmlns:a16="http://schemas.microsoft.com/office/drawing/2014/main" id="{DB0A7161-C042-B6FE-4F11-D46899CADE76}"/>
              </a:ext>
            </a:extLst>
          </p:cNvPr>
          <p:cNvSpPr>
            <a:spLocks noGrp="1"/>
          </p:cNvSpPr>
          <p:nvPr>
            <p:ph idx="1"/>
          </p:nvPr>
        </p:nvSpPr>
        <p:spPr/>
        <p:txBody>
          <a:bodyPr/>
          <a:lstStyle/>
          <a:p>
            <a:pPr marL="0" marR="0" indent="0" algn="ctr">
              <a:lnSpc>
                <a:spcPct val="107000"/>
              </a:lnSpc>
              <a:spcBef>
                <a:spcPts val="0"/>
              </a:spcBef>
              <a:spcAft>
                <a:spcPts val="800"/>
              </a:spcAft>
              <a:buNone/>
            </a:pPr>
            <a:r>
              <a:rPr lang="en-US"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MAKING A FALSE STATEMENT TO THE FEDERAL GOVERNMENT</a:t>
            </a:r>
          </a:p>
          <a:p>
            <a:pPr marL="0" marR="0" indent="0" algn="ctr">
              <a:lnSpc>
                <a:spcPct val="107000"/>
              </a:lnSpc>
              <a:spcBef>
                <a:spcPts val="0"/>
              </a:spcBef>
              <a:spcAft>
                <a:spcPts val="80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It is a crime to “knowingly and willfully… make any materially false, fictitious, or fraudulent statement” to the federal government.</a:t>
            </a:r>
          </a:p>
          <a:p>
            <a:pPr marL="0" marR="0" indent="0">
              <a:lnSpc>
                <a:spcPct val="107000"/>
              </a:lnSpc>
              <a:spcBef>
                <a:spcPts val="0"/>
              </a:spcBef>
              <a:spcAft>
                <a:spcPts val="0"/>
              </a:spcAft>
              <a:buNone/>
            </a:pPr>
            <a:endParaRPr lang="en-US" sz="2800" dirty="0">
              <a:solidFill>
                <a:schemeClr val="bg1"/>
              </a:solidFill>
              <a:effectLst>
                <a:outerShdw blurRad="38100" dist="38100" dir="2700000" algn="tl">
                  <a:srgbClr val="000000"/>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800" dirty="0">
                <a:solidFill>
                  <a:schemeClr val="bg1"/>
                </a:solidFill>
                <a:effectLst>
                  <a:outerShdw blurRad="38100" dist="38100" dir="2700000" algn="tl">
                    <a:srgbClr val="000000"/>
                  </a:outerShdw>
                </a:effectLst>
                <a:latin typeface="Times New Roman" panose="02020603050405020304" pitchFamily="18" charset="0"/>
                <a:ea typeface="Calibri" panose="020F0502020204030204" pitchFamily="34" charset="0"/>
                <a:cs typeface="Times New Roman" panose="02020603050405020304" pitchFamily="18" charset="0"/>
              </a:rPr>
              <a:t>The crime is punishable by up to five years in prison and a $250,000 fine.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3401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A5E0F-A19C-446A-8273-1BA81733E58D}"/>
              </a:ext>
            </a:extLst>
          </p:cNvPr>
          <p:cNvSpPr>
            <a:spLocks noGrp="1"/>
          </p:cNvSpPr>
          <p:nvPr>
            <p:ph type="title"/>
          </p:nvPr>
        </p:nvSpPr>
        <p:spPr/>
        <p:txBody>
          <a:bodyPr/>
          <a:lstStyle/>
          <a:p>
            <a:r>
              <a:rPr lang="en-US" dirty="0">
                <a:solidFill>
                  <a:srgbClr val="FFFF00"/>
                </a:solidFill>
                <a:effectLst>
                  <a:outerShdw blurRad="38100" dist="38100" dir="2700000" algn="tl">
                    <a:srgbClr val="000000"/>
                  </a:outerShdw>
                </a:effectLst>
                <a:latin typeface="Copperplate Gothic Light" charset="0"/>
              </a:rPr>
              <a:t>foreign influence</a:t>
            </a:r>
            <a:endParaRPr lang="en-US" dirty="0"/>
          </a:p>
        </p:txBody>
      </p:sp>
      <p:sp>
        <p:nvSpPr>
          <p:cNvPr id="3" name="Content Placeholder 2">
            <a:extLst>
              <a:ext uri="{FF2B5EF4-FFF2-40B4-BE49-F238E27FC236}">
                <a16:creationId xmlns:a16="http://schemas.microsoft.com/office/drawing/2014/main" id="{1907D6AF-A148-4BAD-8FC2-EF67A1CE709F}"/>
              </a:ext>
            </a:extLst>
          </p:cNvPr>
          <p:cNvSpPr>
            <a:spLocks noGrp="1"/>
          </p:cNvSpPr>
          <p:nvPr>
            <p:ph idx="1"/>
          </p:nvPr>
        </p:nvSpPr>
        <p:spPr>
          <a:xfrm>
            <a:off x="457200" y="1371600"/>
            <a:ext cx="8229600" cy="5211762"/>
          </a:xfrm>
        </p:spPr>
        <p:txBody>
          <a:bodyPr/>
          <a:lstStyle/>
          <a:p>
            <a:pPr marL="0" indent="0">
              <a:buNone/>
            </a:pPr>
            <a:r>
              <a:rPr lang="en-US" sz="2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In December 2021, Charles Lieber was convicted by a jury of two counts of making a false statement to federal agencies, one count of filing a false income tax return, and one count of failing to disclose a foreign bank account to the IRS.</a:t>
            </a:r>
          </a:p>
          <a:p>
            <a:pPr marL="0" indent="0">
              <a:buNone/>
            </a:pPr>
            <a:endParaRPr lang="en-US" sz="2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0" indent="0">
              <a:buNone/>
            </a:pPr>
            <a:r>
              <a:rPr lang="en-US" sz="2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In September, the federal judge hearing the case denied Lieber’s motion for an acquittal or a new trial.</a:t>
            </a:r>
          </a:p>
          <a:p>
            <a:pPr marL="0" indent="0">
              <a:buNone/>
            </a:pPr>
            <a:r>
              <a:rPr lang="en-US" sz="2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He was sentenced to time served – 2 days in prison; 2 years supervised release with 6 months home confinement; $55,000 fine; $36,000 restitution to IRS.</a:t>
            </a:r>
          </a:p>
        </p:txBody>
      </p:sp>
    </p:spTree>
    <p:extLst>
      <p:ext uri="{BB962C8B-B14F-4D97-AF65-F5344CB8AC3E}">
        <p14:creationId xmlns:p14="http://schemas.microsoft.com/office/powerpoint/2010/main" val="1821880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7FFBA-1D09-4F0D-80CD-75D65C614DDD}"/>
              </a:ext>
            </a:extLst>
          </p:cNvPr>
          <p:cNvSpPr>
            <a:spLocks noGrp="1"/>
          </p:cNvSpPr>
          <p:nvPr>
            <p:ph type="title"/>
          </p:nvPr>
        </p:nvSpPr>
        <p:spPr>
          <a:xfrm>
            <a:off x="457200" y="11430"/>
            <a:ext cx="8229600" cy="639762"/>
          </a:xfrm>
        </p:spPr>
        <p:txBody>
          <a:bodyPr/>
          <a:lstStyle/>
          <a:p>
            <a:r>
              <a:rPr lang="en-US" dirty="0">
                <a:solidFill>
                  <a:srgbClr val="FFFF00"/>
                </a:solidFill>
                <a:effectLst>
                  <a:outerShdw blurRad="38100" dist="38100" dir="2700000" algn="tl">
                    <a:srgbClr val="000000"/>
                  </a:outerShdw>
                </a:effectLst>
                <a:latin typeface="Copperplate Gothic Light" charset="0"/>
              </a:rPr>
              <a:t>foreign influence</a:t>
            </a:r>
            <a:endParaRPr lang="en-US" dirty="0"/>
          </a:p>
        </p:txBody>
      </p:sp>
      <p:sp>
        <p:nvSpPr>
          <p:cNvPr id="3" name="Content Placeholder 2">
            <a:extLst>
              <a:ext uri="{FF2B5EF4-FFF2-40B4-BE49-F238E27FC236}">
                <a16:creationId xmlns:a16="http://schemas.microsoft.com/office/drawing/2014/main" id="{8F58C8A0-CA1E-4923-95C1-DF63F2FE18E5}"/>
              </a:ext>
            </a:extLst>
          </p:cNvPr>
          <p:cNvSpPr>
            <a:spLocks noGrp="1"/>
          </p:cNvSpPr>
          <p:nvPr>
            <p:ph idx="1"/>
          </p:nvPr>
        </p:nvSpPr>
        <p:spPr>
          <a:xfrm>
            <a:off x="476250" y="808038"/>
            <a:ext cx="8229600" cy="5287962"/>
          </a:xfrm>
        </p:spPr>
        <p:txBody>
          <a:bodyPr/>
          <a:lstStyle/>
          <a:p>
            <a:pPr marL="0" indent="0" algn="ctr">
              <a:buNone/>
            </a:pPr>
            <a:r>
              <a:rPr lang="en-US" u="sng"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Lieber’s False Statement # 1</a:t>
            </a:r>
          </a:p>
          <a:p>
            <a:pPr marL="0" indent="0" algn="ctr">
              <a:buNone/>
            </a:pPr>
            <a:endParaRPr lang="en-US"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0" indent="0">
              <a:buNone/>
            </a:pPr>
            <a:r>
              <a:rPr lang="en-US" sz="24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Department of Defense investigators asked Lieber whether he was “[a]</a:t>
            </a:r>
            <a:r>
              <a:rPr lang="en-US" sz="2400" dirty="0" err="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pproached</a:t>
            </a:r>
            <a:r>
              <a:rPr lang="en-US" sz="24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to be a member” of the Thousand Talents Program.</a:t>
            </a:r>
          </a:p>
          <a:p>
            <a:pPr marL="0" indent="0">
              <a:buNone/>
            </a:pPr>
            <a:endParaRPr lang="en-US" sz="24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0" indent="0">
              <a:buNone/>
            </a:pPr>
            <a:r>
              <a:rPr lang="en-US" sz="24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Lieber replied that he was “not explicitly asked to be a member”, and immediately added, he was “not sure how they categorized” him.</a:t>
            </a:r>
          </a:p>
          <a:p>
            <a:pPr marL="0" indent="0">
              <a:buNone/>
            </a:pPr>
            <a:endParaRPr lang="en-US" sz="24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0" indent="0">
              <a:buNone/>
            </a:pPr>
            <a:r>
              <a:rPr lang="en-US" sz="24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Jury found that Lieber had made a false statement to the Department of Defense.</a:t>
            </a:r>
            <a:endParaRPr lang="en-US" sz="2400" dirty="0"/>
          </a:p>
        </p:txBody>
      </p:sp>
    </p:spTree>
    <p:extLst>
      <p:ext uri="{BB962C8B-B14F-4D97-AF65-F5344CB8AC3E}">
        <p14:creationId xmlns:p14="http://schemas.microsoft.com/office/powerpoint/2010/main" val="605841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B5BD4-6336-4B19-89BB-F85DE46E47AC}"/>
              </a:ext>
            </a:extLst>
          </p:cNvPr>
          <p:cNvSpPr>
            <a:spLocks noGrp="1"/>
          </p:cNvSpPr>
          <p:nvPr>
            <p:ph type="title"/>
          </p:nvPr>
        </p:nvSpPr>
        <p:spPr>
          <a:xfrm>
            <a:off x="457200" y="0"/>
            <a:ext cx="8229600" cy="1143000"/>
          </a:xfrm>
        </p:spPr>
        <p:txBody>
          <a:bodyPr/>
          <a:lstStyle/>
          <a:p>
            <a:r>
              <a:rPr lang="en-US" dirty="0">
                <a:solidFill>
                  <a:srgbClr val="FFFF00"/>
                </a:solidFill>
                <a:effectLst>
                  <a:outerShdw blurRad="38100" dist="38100" dir="2700000" algn="tl">
                    <a:srgbClr val="000000"/>
                  </a:outerShdw>
                </a:effectLst>
                <a:latin typeface="Copperplate Gothic Light" charset="0"/>
              </a:rPr>
              <a:t>foreign influence</a:t>
            </a:r>
            <a:endParaRPr lang="en-US" dirty="0"/>
          </a:p>
        </p:txBody>
      </p:sp>
      <p:sp>
        <p:nvSpPr>
          <p:cNvPr id="3" name="Content Placeholder 2">
            <a:extLst>
              <a:ext uri="{FF2B5EF4-FFF2-40B4-BE49-F238E27FC236}">
                <a16:creationId xmlns:a16="http://schemas.microsoft.com/office/drawing/2014/main" id="{F042F45B-9B8C-4B76-A343-D470828FDF7A}"/>
              </a:ext>
            </a:extLst>
          </p:cNvPr>
          <p:cNvSpPr>
            <a:spLocks noGrp="1"/>
          </p:cNvSpPr>
          <p:nvPr>
            <p:ph idx="1"/>
          </p:nvPr>
        </p:nvSpPr>
        <p:spPr>
          <a:xfrm>
            <a:off x="457200" y="1371600"/>
            <a:ext cx="8229600" cy="4754563"/>
          </a:xfrm>
        </p:spPr>
        <p:txBody>
          <a:bodyPr/>
          <a:lstStyle/>
          <a:p>
            <a:pPr marL="0" indent="0" algn="ctr">
              <a:buNone/>
            </a:pPr>
            <a:r>
              <a:rPr lang="en-US" u="sng"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Lieber’s False Statement # 2</a:t>
            </a:r>
          </a:p>
          <a:p>
            <a:pPr marL="0" indent="0" algn="ctr">
              <a:buNone/>
            </a:pPr>
            <a:endParaRPr lang="en-US" sz="24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0" indent="0">
              <a:buNone/>
            </a:pPr>
            <a:r>
              <a:rPr lang="en-US" sz="24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Lieber told Harvard officials that he was not a member of the Thousand Talents Program.</a:t>
            </a:r>
          </a:p>
          <a:p>
            <a:pPr marL="0" indent="0">
              <a:buNone/>
            </a:pPr>
            <a:endParaRPr lang="en-US" sz="24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0" indent="0">
              <a:buNone/>
            </a:pPr>
            <a:r>
              <a:rPr lang="en-US" sz="24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Harvard officials wrote the NIH stating what Lieber had told them.  Lieber reviewed the letter and did not correct the error.</a:t>
            </a:r>
          </a:p>
          <a:p>
            <a:pPr marL="0" indent="0">
              <a:buNone/>
            </a:pPr>
            <a:endParaRPr lang="en-US" sz="24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0" indent="0">
              <a:buNone/>
            </a:pPr>
            <a:r>
              <a:rPr lang="en-US" sz="24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Jury found that Lieber had made a false statement to the NIH by causing Harvard to falsely represent to the agency that he had never participated in the Thousand Talents Program.</a:t>
            </a:r>
          </a:p>
        </p:txBody>
      </p:sp>
    </p:spTree>
    <p:extLst>
      <p:ext uri="{BB962C8B-B14F-4D97-AF65-F5344CB8AC3E}">
        <p14:creationId xmlns:p14="http://schemas.microsoft.com/office/powerpoint/2010/main" val="2034071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A2B8A-8DD1-41EE-9B8A-510699A3EDEC}"/>
              </a:ext>
            </a:extLst>
          </p:cNvPr>
          <p:cNvSpPr>
            <a:spLocks noGrp="1"/>
          </p:cNvSpPr>
          <p:nvPr>
            <p:ph type="title"/>
          </p:nvPr>
        </p:nvSpPr>
        <p:spPr>
          <a:xfrm>
            <a:off x="457200" y="0"/>
            <a:ext cx="8229600" cy="1143000"/>
          </a:xfrm>
        </p:spPr>
        <p:txBody>
          <a:bodyPr/>
          <a:lstStyle/>
          <a:p>
            <a:r>
              <a:rPr lang="en-US" dirty="0">
                <a:solidFill>
                  <a:srgbClr val="FFFF00"/>
                </a:solidFill>
                <a:effectLst>
                  <a:outerShdw blurRad="38100" dist="38100" dir="2700000" algn="tl">
                    <a:srgbClr val="000000"/>
                  </a:outerShdw>
                </a:effectLst>
                <a:latin typeface="Copperplate Gothic Light" charset="0"/>
              </a:rPr>
              <a:t>foreign influence</a:t>
            </a:r>
            <a:endParaRPr lang="en-US" dirty="0"/>
          </a:p>
        </p:txBody>
      </p:sp>
      <p:sp>
        <p:nvSpPr>
          <p:cNvPr id="3" name="Content Placeholder 2">
            <a:extLst>
              <a:ext uri="{FF2B5EF4-FFF2-40B4-BE49-F238E27FC236}">
                <a16:creationId xmlns:a16="http://schemas.microsoft.com/office/drawing/2014/main" id="{EC885CF4-F974-4588-8AEA-DE69019C4B6F}"/>
              </a:ext>
            </a:extLst>
          </p:cNvPr>
          <p:cNvSpPr>
            <a:spLocks noGrp="1"/>
          </p:cNvSpPr>
          <p:nvPr>
            <p:ph idx="1"/>
          </p:nvPr>
        </p:nvSpPr>
        <p:spPr>
          <a:xfrm>
            <a:off x="457200" y="1143000"/>
            <a:ext cx="8229600" cy="5562600"/>
          </a:xfrm>
        </p:spPr>
        <p:txBody>
          <a:bodyPr/>
          <a:lstStyle/>
          <a:p>
            <a:pPr marL="0" indent="0" algn="ctr">
              <a:buNone/>
            </a:pPr>
            <a:r>
              <a:rPr lang="en-US"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Feng “Franklin” Tao</a:t>
            </a:r>
          </a:p>
          <a:p>
            <a:pPr marL="0" indent="0">
              <a:buNone/>
            </a:pPr>
            <a:r>
              <a:rPr lang="en-US" sz="2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Professor of Chemistry and Engineering, Kansas University</a:t>
            </a:r>
          </a:p>
          <a:p>
            <a:pPr marL="0" indent="0">
              <a:buNone/>
            </a:pPr>
            <a:endParaRPr lang="en-US" sz="2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0" indent="0">
              <a:buNone/>
            </a:pPr>
            <a:r>
              <a:rPr lang="en-US" sz="2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April, 2022:  Tao is convicted by a jury of three counts of wire fraud and one count of making a false statement.</a:t>
            </a:r>
          </a:p>
          <a:p>
            <a:pPr marL="0" indent="0">
              <a:buNone/>
            </a:pPr>
            <a:endParaRPr lang="en-US" sz="2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0" indent="0">
              <a:buNone/>
            </a:pPr>
            <a:r>
              <a:rPr lang="en-US" sz="2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September, 2022:  The federal judge hearing the case overruled jury verdicts on the wire fraud charges, but sustained conviction on making a false statement. He </a:t>
            </a:r>
            <a:r>
              <a:rPr lang="en-US" sz="280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was sentenced </a:t>
            </a:r>
            <a:r>
              <a:rPr lang="en-US" sz="2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to time served – one week in prison</a:t>
            </a:r>
          </a:p>
          <a:p>
            <a:pPr marL="0" indent="0">
              <a:buNone/>
            </a:pPr>
            <a:endParaRPr lang="en-US" sz="2800" dirty="0"/>
          </a:p>
        </p:txBody>
      </p:sp>
    </p:spTree>
    <p:extLst>
      <p:ext uri="{BB962C8B-B14F-4D97-AF65-F5344CB8AC3E}">
        <p14:creationId xmlns:p14="http://schemas.microsoft.com/office/powerpoint/2010/main" val="2315652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0FCA7-C9D6-4C60-8D67-D3FED745AAC4}"/>
              </a:ext>
            </a:extLst>
          </p:cNvPr>
          <p:cNvSpPr>
            <a:spLocks noGrp="1"/>
          </p:cNvSpPr>
          <p:nvPr>
            <p:ph type="title"/>
          </p:nvPr>
        </p:nvSpPr>
        <p:spPr>
          <a:xfrm>
            <a:off x="457200" y="76200"/>
            <a:ext cx="8229600" cy="792162"/>
          </a:xfrm>
        </p:spPr>
        <p:txBody>
          <a:bodyPr/>
          <a:lstStyle/>
          <a:p>
            <a:r>
              <a:rPr lang="en-US" dirty="0">
                <a:solidFill>
                  <a:srgbClr val="FFFF00"/>
                </a:solidFill>
                <a:effectLst>
                  <a:outerShdw blurRad="38100" dist="38100" dir="2700000" algn="tl">
                    <a:srgbClr val="000000"/>
                  </a:outerShdw>
                </a:effectLst>
                <a:latin typeface="Copperplate Gothic Light" charset="0"/>
              </a:rPr>
              <a:t>foreign influence</a:t>
            </a:r>
            <a:endParaRPr lang="en-US" dirty="0"/>
          </a:p>
        </p:txBody>
      </p:sp>
      <p:sp>
        <p:nvSpPr>
          <p:cNvPr id="3" name="Content Placeholder 2">
            <a:extLst>
              <a:ext uri="{FF2B5EF4-FFF2-40B4-BE49-F238E27FC236}">
                <a16:creationId xmlns:a16="http://schemas.microsoft.com/office/drawing/2014/main" id="{B5CAA6BB-E621-4DAC-8D9B-EF97C90E5D00}"/>
              </a:ext>
            </a:extLst>
          </p:cNvPr>
          <p:cNvSpPr>
            <a:spLocks noGrp="1"/>
          </p:cNvSpPr>
          <p:nvPr>
            <p:ph idx="1"/>
          </p:nvPr>
        </p:nvSpPr>
        <p:spPr>
          <a:xfrm>
            <a:off x="464820" y="1066800"/>
            <a:ext cx="8229600" cy="5105400"/>
          </a:xfrm>
        </p:spPr>
        <p:txBody>
          <a:bodyPr/>
          <a:lstStyle/>
          <a:p>
            <a:pPr marL="0" indent="0" algn="ctr">
              <a:buNone/>
            </a:pPr>
            <a:r>
              <a:rPr lang="en-US"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Tao’s False Statement</a:t>
            </a:r>
          </a:p>
          <a:p>
            <a:pPr marL="0" indent="0" algn="ctr">
              <a:buNone/>
            </a:pPr>
            <a:r>
              <a:rPr lang="en-US"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a:p>
            <a:pPr marL="0" indent="0">
              <a:buNone/>
            </a:pPr>
            <a:r>
              <a:rPr lang="en-US" sz="2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Tao had developed a relationship with </a:t>
            </a:r>
            <a:r>
              <a:rPr lang="en-US" sz="2800" dirty="0" err="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Fuzhon</a:t>
            </a:r>
            <a:r>
              <a:rPr lang="en-US" sz="2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University.  He was appointed as a Distinguished professor and was offered employment for five years.</a:t>
            </a:r>
          </a:p>
          <a:p>
            <a:pPr marL="0" indent="0">
              <a:buNone/>
            </a:pPr>
            <a:endParaRPr lang="en-US" sz="2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0" indent="0">
              <a:buNone/>
            </a:pPr>
            <a:r>
              <a:rPr lang="en-US" sz="2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He never signed an employment agreement and did not receive any compensation.  Tao did recruit graduate students and post-docs to </a:t>
            </a:r>
            <a:r>
              <a:rPr lang="en-US" sz="2800" dirty="0" err="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Fuzhon</a:t>
            </a:r>
            <a:r>
              <a:rPr lang="en-US" sz="2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and helped to set up a lab there.</a:t>
            </a:r>
            <a:endParaRPr lang="en-US" sz="2800" dirty="0"/>
          </a:p>
        </p:txBody>
      </p:sp>
    </p:spTree>
    <p:extLst>
      <p:ext uri="{BB962C8B-B14F-4D97-AF65-F5344CB8AC3E}">
        <p14:creationId xmlns:p14="http://schemas.microsoft.com/office/powerpoint/2010/main" val="3101063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6393-CA6D-439B-AA23-B3D2C8910CDF}"/>
              </a:ext>
            </a:extLst>
          </p:cNvPr>
          <p:cNvSpPr>
            <a:spLocks noGrp="1"/>
          </p:cNvSpPr>
          <p:nvPr>
            <p:ph type="title"/>
          </p:nvPr>
        </p:nvSpPr>
        <p:spPr>
          <a:xfrm>
            <a:off x="457200" y="-76200"/>
            <a:ext cx="8229600" cy="1143000"/>
          </a:xfrm>
        </p:spPr>
        <p:txBody>
          <a:bodyPr/>
          <a:lstStyle/>
          <a:p>
            <a:r>
              <a:rPr lang="en-US" dirty="0">
                <a:solidFill>
                  <a:srgbClr val="FFFF00"/>
                </a:solidFill>
                <a:effectLst>
                  <a:outerShdw blurRad="38100" dist="38100" dir="2700000" algn="tl">
                    <a:srgbClr val="000000"/>
                  </a:outerShdw>
                </a:effectLst>
                <a:latin typeface="Copperplate Gothic Light" charset="0"/>
              </a:rPr>
              <a:t>foreign influence</a:t>
            </a:r>
            <a:endParaRPr lang="en-US" dirty="0"/>
          </a:p>
        </p:txBody>
      </p:sp>
      <p:sp>
        <p:nvSpPr>
          <p:cNvPr id="3" name="Content Placeholder 2">
            <a:extLst>
              <a:ext uri="{FF2B5EF4-FFF2-40B4-BE49-F238E27FC236}">
                <a16:creationId xmlns:a16="http://schemas.microsoft.com/office/drawing/2014/main" id="{E7018A68-A75C-4FA4-ACD9-6590768CCAFA}"/>
              </a:ext>
            </a:extLst>
          </p:cNvPr>
          <p:cNvSpPr>
            <a:spLocks noGrp="1"/>
          </p:cNvSpPr>
          <p:nvPr>
            <p:ph idx="1"/>
          </p:nvPr>
        </p:nvSpPr>
        <p:spPr>
          <a:xfrm>
            <a:off x="457200" y="1066800"/>
            <a:ext cx="8229600" cy="5334000"/>
          </a:xfrm>
        </p:spPr>
        <p:txBody>
          <a:bodyPr/>
          <a:lstStyle/>
          <a:p>
            <a:pPr marL="0" indent="0">
              <a:buNone/>
            </a:pPr>
            <a:r>
              <a:rPr lang="en-US"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Tao received a grant from the NSF.  The agency requires all grantees to have a conflict of interest policy and to manage, reduce, or eliminate any conflicts of interest before expenditure of grant funds.</a:t>
            </a:r>
          </a:p>
          <a:p>
            <a:pPr marL="0" indent="0">
              <a:buNone/>
            </a:pPr>
            <a:endParaRPr lang="en-US"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0" indent="0">
              <a:buNone/>
            </a:pPr>
            <a:r>
              <a:rPr lang="en-US"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KU’s conflict of interest and commitment policy requires faculty to complete an Institutional </a:t>
            </a:r>
            <a:r>
              <a:rPr lang="en-US" dirty="0" err="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Responsibilites</a:t>
            </a:r>
            <a:r>
              <a:rPr lang="en-US"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form where they are to disclose “all external personal professional activities.”</a:t>
            </a:r>
          </a:p>
        </p:txBody>
      </p:sp>
    </p:spTree>
    <p:extLst>
      <p:ext uri="{BB962C8B-B14F-4D97-AF65-F5344CB8AC3E}">
        <p14:creationId xmlns:p14="http://schemas.microsoft.com/office/powerpoint/2010/main" val="1264486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4257-6480-41AD-B1E7-2A5C89917A20}"/>
              </a:ext>
            </a:extLst>
          </p:cNvPr>
          <p:cNvSpPr>
            <a:spLocks noGrp="1"/>
          </p:cNvSpPr>
          <p:nvPr>
            <p:ph type="title"/>
          </p:nvPr>
        </p:nvSpPr>
        <p:spPr>
          <a:xfrm>
            <a:off x="457200" y="76200"/>
            <a:ext cx="8229600" cy="868362"/>
          </a:xfrm>
        </p:spPr>
        <p:txBody>
          <a:bodyPr/>
          <a:lstStyle/>
          <a:p>
            <a:r>
              <a:rPr lang="en-US" dirty="0">
                <a:solidFill>
                  <a:srgbClr val="FFFF00"/>
                </a:solidFill>
                <a:effectLst>
                  <a:outerShdw blurRad="38100" dist="38100" dir="2700000" algn="tl">
                    <a:srgbClr val="000000"/>
                  </a:outerShdw>
                </a:effectLst>
                <a:latin typeface="Copperplate Gothic Light" charset="0"/>
              </a:rPr>
              <a:t>foreign influence</a:t>
            </a:r>
            <a:endParaRPr lang="en-US" dirty="0"/>
          </a:p>
        </p:txBody>
      </p:sp>
      <p:sp>
        <p:nvSpPr>
          <p:cNvPr id="3" name="Content Placeholder 2">
            <a:extLst>
              <a:ext uri="{FF2B5EF4-FFF2-40B4-BE49-F238E27FC236}">
                <a16:creationId xmlns:a16="http://schemas.microsoft.com/office/drawing/2014/main" id="{4F410EA3-D6DB-4E09-9341-1AA568993E5C}"/>
              </a:ext>
            </a:extLst>
          </p:cNvPr>
          <p:cNvSpPr>
            <a:spLocks noGrp="1"/>
          </p:cNvSpPr>
          <p:nvPr>
            <p:ph idx="1"/>
          </p:nvPr>
        </p:nvSpPr>
        <p:spPr>
          <a:xfrm>
            <a:off x="457200" y="1219200"/>
            <a:ext cx="8229600" cy="4906963"/>
          </a:xfrm>
        </p:spPr>
        <p:txBody>
          <a:bodyPr/>
          <a:lstStyle/>
          <a:p>
            <a:pPr marL="0" indent="0">
              <a:buNone/>
            </a:pPr>
            <a:r>
              <a:rPr lang="en-US"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Tao never disclosed his relationship with </a:t>
            </a:r>
            <a:r>
              <a:rPr lang="en-US" dirty="0" err="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Fuzhon</a:t>
            </a:r>
            <a:r>
              <a:rPr lang="en-US"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on his Institutional Responsibilities forms, even though he certified them as complete.</a:t>
            </a:r>
            <a:endParaRPr lang="en-US" dirty="0"/>
          </a:p>
          <a:p>
            <a:pPr marL="0" indent="0">
              <a:buNone/>
            </a:pPr>
            <a:endParaRPr lang="en-US"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0" indent="0">
              <a:buNone/>
            </a:pPr>
            <a:r>
              <a:rPr lang="en-US"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By falsely certifying his Institutional Responsibilities forms and withholding his affiliation with </a:t>
            </a:r>
            <a:r>
              <a:rPr lang="en-US" dirty="0" err="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Fuzhon</a:t>
            </a:r>
            <a:r>
              <a:rPr lang="en-US"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Tao misled NSF into believing that all of his potential conflicts had been addressed by KU.</a:t>
            </a:r>
            <a:endParaRPr lang="en-US" dirty="0"/>
          </a:p>
        </p:txBody>
      </p:sp>
    </p:spTree>
    <p:extLst>
      <p:ext uri="{BB962C8B-B14F-4D97-AF65-F5344CB8AC3E}">
        <p14:creationId xmlns:p14="http://schemas.microsoft.com/office/powerpoint/2010/main" val="571514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09FA5-5A70-4B19-A6B8-CF6FD78F8297}"/>
              </a:ext>
            </a:extLst>
          </p:cNvPr>
          <p:cNvSpPr>
            <a:spLocks noGrp="1"/>
          </p:cNvSpPr>
          <p:nvPr>
            <p:ph type="title"/>
          </p:nvPr>
        </p:nvSpPr>
        <p:spPr>
          <a:xfrm>
            <a:off x="457200" y="152400"/>
            <a:ext cx="8229600" cy="792162"/>
          </a:xfrm>
        </p:spPr>
        <p:txBody>
          <a:bodyPr/>
          <a:lstStyle/>
          <a:p>
            <a:r>
              <a:rPr lang="en-US" dirty="0">
                <a:solidFill>
                  <a:srgbClr val="FFFF00"/>
                </a:solidFill>
                <a:effectLst>
                  <a:outerShdw blurRad="38100" dist="38100" dir="2700000" algn="tl">
                    <a:srgbClr val="000000"/>
                  </a:outerShdw>
                </a:effectLst>
                <a:latin typeface="Copperplate Gothic Light" charset="0"/>
              </a:rPr>
              <a:t>foreign influence</a:t>
            </a:r>
            <a:endParaRPr lang="en-US" dirty="0"/>
          </a:p>
        </p:txBody>
      </p:sp>
      <p:sp>
        <p:nvSpPr>
          <p:cNvPr id="3" name="Content Placeholder 2">
            <a:extLst>
              <a:ext uri="{FF2B5EF4-FFF2-40B4-BE49-F238E27FC236}">
                <a16:creationId xmlns:a16="http://schemas.microsoft.com/office/drawing/2014/main" id="{681E24A3-E862-48E3-90AF-A75F3867B922}"/>
              </a:ext>
            </a:extLst>
          </p:cNvPr>
          <p:cNvSpPr>
            <a:spLocks noGrp="1"/>
          </p:cNvSpPr>
          <p:nvPr>
            <p:ph idx="1"/>
          </p:nvPr>
        </p:nvSpPr>
        <p:spPr>
          <a:xfrm>
            <a:off x="457200" y="1295400"/>
            <a:ext cx="8229600" cy="4525963"/>
          </a:xfrm>
        </p:spPr>
        <p:txBody>
          <a:bodyPr/>
          <a:lstStyle/>
          <a:p>
            <a:pPr marL="0" indent="0" algn="ctr">
              <a:buNone/>
            </a:pPr>
            <a:r>
              <a:rPr lang="en-US" dirty="0" err="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Zhengdong</a:t>
            </a:r>
            <a:r>
              <a:rPr lang="en-US"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Cheng</a:t>
            </a:r>
          </a:p>
          <a:p>
            <a:pPr marL="0" indent="0" algn="ctr">
              <a:buNone/>
            </a:pPr>
            <a:endParaRPr lang="en-US"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0" indent="0">
              <a:buNone/>
            </a:pPr>
            <a:r>
              <a:rPr lang="en-US" sz="2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Former Professor, Texas A&amp;M, College Station</a:t>
            </a:r>
          </a:p>
          <a:p>
            <a:pPr marL="0" indent="0">
              <a:buNone/>
            </a:pPr>
            <a:r>
              <a:rPr lang="en-US" sz="2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September 2022:  Pled guilty to two counts of making false statements to NASA.</a:t>
            </a:r>
          </a:p>
          <a:p>
            <a:pPr marL="0" indent="0">
              <a:buNone/>
            </a:pPr>
            <a:endParaRPr lang="en-US" sz="2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0" indent="0">
              <a:buNone/>
            </a:pPr>
            <a:r>
              <a:rPr lang="en-US" sz="2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Sentence:	Thirteen months’ time served in prison</a:t>
            </a:r>
          </a:p>
          <a:p>
            <a:pPr marL="0" indent="0">
              <a:buNone/>
            </a:pPr>
            <a:r>
              <a:rPr lang="en-US" sz="2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Repay $86,876 in grant funds</a:t>
            </a:r>
          </a:p>
          <a:p>
            <a:pPr marL="0" indent="0">
              <a:buNone/>
            </a:pPr>
            <a:r>
              <a:rPr lang="en-US" sz="2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Fined $20,000</a:t>
            </a:r>
          </a:p>
          <a:p>
            <a:pPr marL="0" indent="0">
              <a:buNone/>
            </a:pPr>
            <a:endParaRPr lang="en-US" sz="2800" dirty="0"/>
          </a:p>
        </p:txBody>
      </p:sp>
    </p:spTree>
    <p:extLst>
      <p:ext uri="{BB962C8B-B14F-4D97-AF65-F5344CB8AC3E}">
        <p14:creationId xmlns:p14="http://schemas.microsoft.com/office/powerpoint/2010/main" val="1943788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61B61-1CE9-4DFD-A5EB-B3AE644CC742}"/>
              </a:ext>
            </a:extLst>
          </p:cNvPr>
          <p:cNvSpPr>
            <a:spLocks noGrp="1"/>
          </p:cNvSpPr>
          <p:nvPr>
            <p:ph type="title"/>
          </p:nvPr>
        </p:nvSpPr>
        <p:spPr>
          <a:xfrm>
            <a:off x="457200" y="76200"/>
            <a:ext cx="8229600" cy="685800"/>
          </a:xfrm>
        </p:spPr>
        <p:txBody>
          <a:bodyPr/>
          <a:lstStyle/>
          <a:p>
            <a:r>
              <a:rPr lang="en-US" dirty="0">
                <a:solidFill>
                  <a:srgbClr val="FFFF00"/>
                </a:solidFill>
                <a:effectLst>
                  <a:outerShdw blurRad="38100" dist="38100" dir="2700000" algn="tl">
                    <a:srgbClr val="000000"/>
                  </a:outerShdw>
                </a:effectLst>
                <a:latin typeface="Copperplate Gothic Light" charset="0"/>
              </a:rPr>
              <a:t>foreign influence</a:t>
            </a:r>
            <a:endParaRPr lang="en-US" dirty="0"/>
          </a:p>
        </p:txBody>
      </p:sp>
      <p:sp>
        <p:nvSpPr>
          <p:cNvPr id="3" name="Content Placeholder 2">
            <a:extLst>
              <a:ext uri="{FF2B5EF4-FFF2-40B4-BE49-F238E27FC236}">
                <a16:creationId xmlns:a16="http://schemas.microsoft.com/office/drawing/2014/main" id="{A721D36C-5E5C-492F-8025-9001F552CEDE}"/>
              </a:ext>
            </a:extLst>
          </p:cNvPr>
          <p:cNvSpPr>
            <a:spLocks noGrp="1"/>
          </p:cNvSpPr>
          <p:nvPr>
            <p:ph idx="1"/>
          </p:nvPr>
        </p:nvSpPr>
        <p:spPr>
          <a:xfrm>
            <a:off x="457200" y="1066800"/>
            <a:ext cx="8229600" cy="5486400"/>
          </a:xfrm>
        </p:spPr>
        <p:txBody>
          <a:bodyPr/>
          <a:lstStyle/>
          <a:p>
            <a:pPr marL="0" indent="0" algn="ctr">
              <a:buNone/>
            </a:pPr>
            <a:r>
              <a:rPr lang="en-US"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Cheng’s False Statement</a:t>
            </a:r>
          </a:p>
          <a:p>
            <a:pPr marL="0" indent="0" algn="ctr">
              <a:buNone/>
            </a:pPr>
            <a:endParaRPr lang="en-US" sz="24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0" indent="0">
              <a:buNone/>
            </a:pPr>
            <a:r>
              <a:rPr lang="en-US" sz="2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Cheng worked for two Chinese universities before and after he was awarded a grant from NASA.</a:t>
            </a:r>
          </a:p>
          <a:p>
            <a:pPr marL="0" indent="0">
              <a:buNone/>
            </a:pPr>
            <a:endParaRPr lang="en-US" sz="2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0" indent="0">
              <a:buNone/>
            </a:pPr>
            <a:r>
              <a:rPr lang="en-US" sz="2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NASA grants prohibit the PI from participation, collaboration or coordination with China, any Chinese-owned company or any Chinese University.</a:t>
            </a:r>
          </a:p>
          <a:p>
            <a:pPr marL="0" indent="0">
              <a:buNone/>
            </a:pPr>
            <a:endParaRPr lang="en-US" sz="2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0" indent="0">
              <a:buNone/>
            </a:pPr>
            <a:r>
              <a:rPr lang="en-US" sz="28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Cheng never disclosed his affiliation with the Chinese universities to NASA.</a:t>
            </a:r>
          </a:p>
          <a:p>
            <a:pPr marL="0" indent="0" algn="ctr">
              <a:buNone/>
            </a:pPr>
            <a:endParaRPr lang="en-US" dirty="0"/>
          </a:p>
        </p:txBody>
      </p:sp>
    </p:spTree>
    <p:extLst>
      <p:ext uri="{BB962C8B-B14F-4D97-AF65-F5344CB8AC3E}">
        <p14:creationId xmlns:p14="http://schemas.microsoft.com/office/powerpoint/2010/main" val="2226217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76200"/>
            <a:ext cx="8991600" cy="685800"/>
          </a:xfrm>
        </p:spPr>
        <p:txBody>
          <a:bodyPr anchor="t"/>
          <a:lstStyle/>
          <a:p>
            <a:pPr eaLnBrk="1" hangingPunct="1"/>
            <a:r>
              <a:rPr lang="en-US" sz="4000" dirty="0">
                <a:solidFill>
                  <a:srgbClr val="FFFF00"/>
                </a:solidFill>
                <a:effectLst>
                  <a:outerShdw blurRad="38100" dist="38100" dir="2700000" algn="tl">
                    <a:srgbClr val="000000"/>
                  </a:outerShdw>
                </a:effectLst>
                <a:latin typeface="Copperplate Gothic Light" charset="0"/>
              </a:rPr>
              <a:t>Foreign Influence</a:t>
            </a:r>
          </a:p>
        </p:txBody>
      </p:sp>
      <p:sp>
        <p:nvSpPr>
          <p:cNvPr id="28675" name="Content Placeholder 2"/>
          <p:cNvSpPr>
            <a:spLocks noGrp="1"/>
          </p:cNvSpPr>
          <p:nvPr>
            <p:ph idx="1"/>
          </p:nvPr>
        </p:nvSpPr>
        <p:spPr>
          <a:xfrm>
            <a:off x="0" y="1143000"/>
            <a:ext cx="8839200" cy="5638800"/>
          </a:xfrm>
        </p:spPr>
        <p:txBody>
          <a:bodyPr/>
          <a:lstStyle/>
          <a:p>
            <a:pPr marL="0" indent="0" eaLnBrk="1" hangingPunct="1">
              <a:buNone/>
              <a:defRPr/>
            </a:pPr>
            <a:r>
              <a:rPr lang="en-US" dirty="0">
                <a:solidFill>
                  <a:schemeClr val="bg1"/>
                </a:solidFill>
                <a:effectLst>
                  <a:outerShdw blurRad="38100" dist="38100" dir="2700000" algn="tl">
                    <a:srgbClr val="000000"/>
                  </a:outerShdw>
                </a:effectLst>
                <a:latin typeface="Candara" charset="0"/>
              </a:rPr>
              <a:t>Any work done outside of the United States must be disclosed in grant proposals, progress reports, and final technical reports.  </a:t>
            </a:r>
          </a:p>
          <a:p>
            <a:pPr marL="0" indent="0" eaLnBrk="1" hangingPunct="1">
              <a:buNone/>
              <a:defRPr/>
            </a:pPr>
            <a:endParaRPr lang="en-US" u="sng" dirty="0">
              <a:solidFill>
                <a:schemeClr val="bg1"/>
              </a:solidFill>
              <a:effectLst>
                <a:outerShdw blurRad="38100" dist="38100" dir="2700000" algn="tl">
                  <a:srgbClr val="000000"/>
                </a:outerShdw>
              </a:effectLst>
              <a:latin typeface="Candara" charset="0"/>
            </a:endParaRPr>
          </a:p>
          <a:p>
            <a:pPr marL="0" indent="0" eaLnBrk="1" hangingPunct="1">
              <a:buNone/>
              <a:defRPr/>
            </a:pPr>
            <a:r>
              <a:rPr lang="en-US" dirty="0">
                <a:solidFill>
                  <a:schemeClr val="bg1"/>
                </a:solidFill>
                <a:effectLst>
                  <a:outerShdw blurRad="38100" dist="38100" dir="2700000" algn="tl">
                    <a:srgbClr val="000000"/>
                  </a:outerShdw>
                </a:effectLst>
                <a:latin typeface="Candara" charset="0"/>
              </a:rPr>
              <a:t>Potential conflicts of interest – either foreign or domestic – must be identified and managed appropriately in accordance with the Research Policy on Financial Conflict of Interest and Commitment. </a:t>
            </a:r>
          </a:p>
          <a:p>
            <a:pPr marL="0" indent="0" eaLnBrk="1" hangingPunct="1">
              <a:buNone/>
              <a:defRPr/>
            </a:pPr>
            <a:endParaRPr lang="en-US" dirty="0">
              <a:solidFill>
                <a:schemeClr val="bg1"/>
              </a:solidFill>
              <a:effectLst>
                <a:outerShdw blurRad="38100" dist="38100" dir="2700000" algn="tl">
                  <a:srgbClr val="000000"/>
                </a:outerShdw>
              </a:effectLst>
              <a:latin typeface="Candara" charset="0"/>
            </a:endParaRPr>
          </a:p>
          <a:p>
            <a:pPr marL="0" indent="0" eaLnBrk="1" hangingPunct="1">
              <a:buNone/>
              <a:defRPr/>
            </a:pPr>
            <a:endParaRPr lang="en-US" dirty="0">
              <a:solidFill>
                <a:schemeClr val="bg1"/>
              </a:solidFill>
              <a:effectLst>
                <a:outerShdw blurRad="38100" dist="38100" dir="2700000" algn="tl">
                  <a:srgbClr val="000000"/>
                </a:outerShdw>
              </a:effectLst>
              <a:latin typeface="Candara" charset="0"/>
            </a:endParaRPr>
          </a:p>
          <a:p>
            <a:pPr marL="0" indent="0" eaLnBrk="1" hangingPunct="1">
              <a:buNone/>
              <a:defRPr/>
            </a:pPr>
            <a:endParaRPr lang="en-US" dirty="0">
              <a:solidFill>
                <a:schemeClr val="bg1"/>
              </a:solidFill>
              <a:effectLst>
                <a:outerShdw blurRad="38100" dist="38100" dir="2700000" algn="tl">
                  <a:srgbClr val="000000"/>
                </a:outerShdw>
              </a:effectLst>
              <a:latin typeface="Candara" charset="0"/>
            </a:endParaRPr>
          </a:p>
          <a:p>
            <a:pPr eaLnBrk="1" hangingPunct="1">
              <a:defRPr/>
            </a:pPr>
            <a:endParaRPr lang="en-US" dirty="0">
              <a:solidFill>
                <a:schemeClr val="bg1"/>
              </a:solidFill>
              <a:effectLst>
                <a:outerShdw blurRad="38100" dist="38100" dir="2700000" algn="tl">
                  <a:srgbClr val="000000"/>
                </a:outerShdw>
              </a:effectLst>
              <a:latin typeface="Candara" charset="0"/>
            </a:endParaRPr>
          </a:p>
          <a:p>
            <a:pPr marL="0" indent="0" eaLnBrk="1" hangingPunct="1">
              <a:buNone/>
              <a:defRPr/>
            </a:pPr>
            <a:endParaRPr lang="en-US" dirty="0">
              <a:solidFill>
                <a:schemeClr val="bg1"/>
              </a:solidFill>
              <a:effectLst>
                <a:outerShdw blurRad="38100" dist="38100" dir="2700000" algn="tl">
                  <a:srgbClr val="000000"/>
                </a:outerShdw>
              </a:effectLst>
              <a:latin typeface="Candara" charset="0"/>
            </a:endParaRPr>
          </a:p>
          <a:p>
            <a:pPr eaLnBrk="1" hangingPunct="1">
              <a:defRPr/>
            </a:pPr>
            <a:endParaRPr lang="en-US" dirty="0">
              <a:solidFill>
                <a:schemeClr val="bg1"/>
              </a:solidFill>
              <a:effectLst>
                <a:outerShdw blurRad="38100" dist="38100" dir="2700000" algn="tl">
                  <a:srgbClr val="000000"/>
                </a:outerShdw>
              </a:effectLst>
              <a:latin typeface="Candara" charset="0"/>
            </a:endParaRPr>
          </a:p>
          <a:p>
            <a:pPr eaLnBrk="1" hangingPunct="1">
              <a:defRPr/>
            </a:pPr>
            <a:endParaRPr lang="en-US" dirty="0">
              <a:effectLst>
                <a:outerShdw blurRad="38100" dist="38100" dir="2700000" algn="tl">
                  <a:srgbClr val="FFFFFF"/>
                </a:outerShdw>
              </a:effectLst>
              <a:latin typeface="Candara" charset="0"/>
            </a:endParaRPr>
          </a:p>
        </p:txBody>
      </p:sp>
    </p:spTree>
    <p:extLst>
      <p:ext uri="{BB962C8B-B14F-4D97-AF65-F5344CB8AC3E}">
        <p14:creationId xmlns:p14="http://schemas.microsoft.com/office/powerpoint/2010/main" val="385893485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93B5E30-3558-2EE8-C646-E6A828A88CE2}"/>
              </a:ext>
            </a:extLst>
          </p:cNvPr>
          <p:cNvSpPr>
            <a:spLocks noGrp="1"/>
          </p:cNvSpPr>
          <p:nvPr>
            <p:ph type="title"/>
          </p:nvPr>
        </p:nvSpPr>
        <p:spPr>
          <a:xfrm>
            <a:off x="0" y="533400"/>
            <a:ext cx="8991600" cy="2286000"/>
          </a:xfrm>
        </p:spPr>
        <p:txBody>
          <a:bodyPr anchor="t"/>
          <a:lstStyle/>
          <a:p>
            <a:pPr eaLnBrk="1" hangingPunct="1"/>
            <a:r>
              <a:rPr lang="en-US" sz="4000" dirty="0">
                <a:solidFill>
                  <a:srgbClr val="FFFF00"/>
                </a:solidFill>
                <a:effectLst>
                  <a:outerShdw blurRad="38100" dist="38100" dir="2700000" algn="tl">
                    <a:srgbClr val="000000"/>
                  </a:outerShdw>
                </a:effectLst>
                <a:latin typeface="Copperplate Gothic Light" charset="0"/>
              </a:rPr>
              <a:t>Compliance with Federal Disclosure Laws as it Relates to Federal Grants</a:t>
            </a:r>
          </a:p>
        </p:txBody>
      </p:sp>
      <p:sp>
        <p:nvSpPr>
          <p:cNvPr id="4" name="Subtitle 2">
            <a:extLst>
              <a:ext uri="{FF2B5EF4-FFF2-40B4-BE49-F238E27FC236}">
                <a16:creationId xmlns:a16="http://schemas.microsoft.com/office/drawing/2014/main" id="{F2320F03-4115-61A2-6D78-2EE80D51D5FB}"/>
              </a:ext>
            </a:extLst>
          </p:cNvPr>
          <p:cNvSpPr txBox="1">
            <a:spLocks/>
          </p:cNvSpPr>
          <p:nvPr/>
        </p:nvSpPr>
        <p:spPr bwMode="auto">
          <a:xfrm>
            <a:off x="1104900" y="2895600"/>
            <a:ext cx="6934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None/>
            </a:pPr>
            <a:r>
              <a:rPr lang="en-US" dirty="0">
                <a:solidFill>
                  <a:schemeClr val="bg1"/>
                </a:solidFill>
                <a:effectLst>
                  <a:outerShdw blurRad="38100" dist="38100" dir="2700000" algn="tl">
                    <a:srgbClr val="000000"/>
                  </a:outerShdw>
                </a:effectLst>
                <a:latin typeface="Candara" charset="0"/>
              </a:rPr>
              <a:t>Gail Ryan, Assoc. Vice President</a:t>
            </a:r>
          </a:p>
          <a:p>
            <a:pPr marL="0" indent="0" algn="ctr" eaLnBrk="1" hangingPunct="1">
              <a:buNone/>
            </a:pPr>
            <a:r>
              <a:rPr lang="en-US" dirty="0">
                <a:solidFill>
                  <a:schemeClr val="bg1"/>
                </a:solidFill>
                <a:effectLst>
                  <a:outerShdw blurRad="38100" dist="38100" dir="2700000" algn="tl">
                    <a:srgbClr val="000000"/>
                  </a:outerShdw>
                </a:effectLst>
                <a:latin typeface="Candara" charset="0"/>
              </a:rPr>
              <a:t>Sponsored Program Administration</a:t>
            </a:r>
          </a:p>
          <a:p>
            <a:pPr marL="0" indent="0" algn="ctr" eaLnBrk="1" hangingPunct="1">
              <a:buNone/>
            </a:pPr>
            <a:r>
              <a:rPr lang="en-US" dirty="0">
                <a:solidFill>
                  <a:schemeClr val="bg1"/>
                </a:solidFill>
                <a:effectLst>
                  <a:outerShdw blurRad="38100" dist="38100" dir="2700000" algn="tl">
                    <a:srgbClr val="000000"/>
                  </a:outerShdw>
                </a:effectLst>
                <a:latin typeface="Candara" charset="0"/>
              </a:rPr>
              <a:t>Division of Research</a:t>
            </a:r>
          </a:p>
          <a:p>
            <a:pPr marL="0" indent="0" algn="ctr" eaLnBrk="1" hangingPunct="1">
              <a:buNone/>
            </a:pPr>
            <a:endParaRPr lang="en-US" dirty="0">
              <a:solidFill>
                <a:schemeClr val="bg1"/>
              </a:solidFill>
              <a:effectLst>
                <a:outerShdw blurRad="38100" dist="38100" dir="2700000" algn="tl">
                  <a:srgbClr val="000000"/>
                </a:outerShdw>
              </a:effectLst>
              <a:latin typeface="Candara" charset="0"/>
            </a:endParaRPr>
          </a:p>
          <a:p>
            <a:pPr algn="ctr" eaLnBrk="1" hangingPunct="1"/>
            <a:endParaRPr lang="en-US" sz="2800" dirty="0">
              <a:solidFill>
                <a:schemeClr val="bg1"/>
              </a:solidFill>
              <a:effectLst>
                <a:outerShdw blurRad="38100" dist="38100" dir="2700000" algn="tl">
                  <a:srgbClr val="000000"/>
                </a:outerShdw>
              </a:effectLst>
              <a:latin typeface="Candara" charset="0"/>
            </a:endParaRPr>
          </a:p>
        </p:txBody>
      </p:sp>
    </p:spTree>
    <p:extLst>
      <p:ext uri="{BB962C8B-B14F-4D97-AF65-F5344CB8AC3E}">
        <p14:creationId xmlns:p14="http://schemas.microsoft.com/office/powerpoint/2010/main" val="195967662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228600"/>
            <a:ext cx="8991600" cy="1066800"/>
          </a:xfrm>
        </p:spPr>
        <p:txBody>
          <a:bodyPr anchor="t"/>
          <a:lstStyle/>
          <a:p>
            <a:pPr eaLnBrk="1" hangingPunct="1"/>
            <a:r>
              <a:rPr lang="en-US" sz="4000" dirty="0">
                <a:solidFill>
                  <a:srgbClr val="FFFF00"/>
                </a:solidFill>
                <a:effectLst>
                  <a:outerShdw blurRad="38100" dist="38100" dir="2700000" algn="tl">
                    <a:srgbClr val="000000"/>
                  </a:outerShdw>
                </a:effectLst>
                <a:latin typeface="Copperplate Gothic Light" charset="0"/>
              </a:rPr>
              <a:t>Foreign Influence</a:t>
            </a:r>
          </a:p>
        </p:txBody>
      </p:sp>
      <p:sp>
        <p:nvSpPr>
          <p:cNvPr id="28675" name="Content Placeholder 2"/>
          <p:cNvSpPr>
            <a:spLocks noGrp="1"/>
          </p:cNvSpPr>
          <p:nvPr>
            <p:ph idx="1"/>
          </p:nvPr>
        </p:nvSpPr>
        <p:spPr>
          <a:xfrm>
            <a:off x="762000" y="1676400"/>
            <a:ext cx="8001000" cy="4648200"/>
          </a:xfrm>
        </p:spPr>
        <p:txBody>
          <a:bodyPr/>
          <a:lstStyle/>
          <a:p>
            <a:pPr marL="0" indent="0" eaLnBrk="1" hangingPunct="1">
              <a:buNone/>
              <a:defRPr/>
            </a:pPr>
            <a:r>
              <a:rPr lang="en-US" sz="2800" dirty="0">
                <a:solidFill>
                  <a:schemeClr val="bg1"/>
                </a:solidFill>
                <a:effectLst>
                  <a:outerShdw blurRad="38100" dist="38100" dir="2700000" algn="tl">
                    <a:srgbClr val="000000"/>
                  </a:outerShdw>
                </a:effectLst>
                <a:latin typeface="Candara" charset="0"/>
              </a:rPr>
              <a:t>According to the NIH Grants Policy Statement, the definition of a </a:t>
            </a:r>
            <a:r>
              <a:rPr lang="en-US" sz="2800" u="sng" dirty="0">
                <a:solidFill>
                  <a:schemeClr val="bg1"/>
                </a:solidFill>
                <a:effectLst>
                  <a:outerShdw blurRad="38100" dist="38100" dir="2700000" algn="tl">
                    <a:srgbClr val="000000"/>
                  </a:outerShdw>
                </a:effectLst>
                <a:latin typeface="Candara" charset="0"/>
              </a:rPr>
              <a:t>foreign component</a:t>
            </a:r>
            <a:r>
              <a:rPr lang="en-US" sz="2800" dirty="0">
                <a:solidFill>
                  <a:schemeClr val="bg1"/>
                </a:solidFill>
                <a:effectLst>
                  <a:outerShdw blurRad="38100" dist="38100" dir="2700000" algn="tl">
                    <a:srgbClr val="000000"/>
                  </a:outerShdw>
                </a:effectLst>
                <a:latin typeface="Candara" charset="0"/>
              </a:rPr>
              <a:t> is:</a:t>
            </a:r>
          </a:p>
          <a:p>
            <a:pPr marL="0" indent="0" eaLnBrk="1" hangingPunct="1">
              <a:buNone/>
              <a:defRPr/>
            </a:pPr>
            <a:endParaRPr lang="en-US" sz="2800" dirty="0">
              <a:solidFill>
                <a:schemeClr val="bg1"/>
              </a:solidFill>
              <a:effectLst>
                <a:outerShdw blurRad="38100" dist="38100" dir="2700000" algn="tl">
                  <a:srgbClr val="000000"/>
                </a:outerShdw>
              </a:effectLst>
              <a:latin typeface="Candara" charset="0"/>
            </a:endParaRPr>
          </a:p>
          <a:p>
            <a:pPr marL="0" indent="0" eaLnBrk="1" hangingPunct="1">
              <a:buNone/>
              <a:defRPr/>
            </a:pPr>
            <a:r>
              <a:rPr lang="en-US" sz="2800" dirty="0">
                <a:solidFill>
                  <a:schemeClr val="bg1"/>
                </a:solidFill>
                <a:effectLst>
                  <a:outerShdw blurRad="38100" dist="38100" dir="2700000" algn="tl">
                    <a:srgbClr val="000000"/>
                  </a:outerShdw>
                </a:effectLst>
                <a:latin typeface="Candara" charset="0"/>
              </a:rPr>
              <a:t>“The performance of any </a:t>
            </a:r>
            <a:r>
              <a:rPr lang="en-US" sz="2800" u="sng" dirty="0">
                <a:solidFill>
                  <a:schemeClr val="bg1"/>
                </a:solidFill>
                <a:effectLst>
                  <a:outerShdw blurRad="38100" dist="38100" dir="2700000" algn="tl">
                    <a:srgbClr val="000000"/>
                  </a:outerShdw>
                </a:effectLst>
                <a:latin typeface="Candara" charset="0"/>
              </a:rPr>
              <a:t>significant</a:t>
            </a:r>
            <a:r>
              <a:rPr lang="en-US" sz="2800" dirty="0">
                <a:solidFill>
                  <a:schemeClr val="bg1"/>
                </a:solidFill>
                <a:effectLst>
                  <a:outerShdw blurRad="38100" dist="38100" dir="2700000" algn="tl">
                    <a:srgbClr val="000000"/>
                  </a:outerShdw>
                </a:effectLst>
                <a:latin typeface="Candara" charset="0"/>
              </a:rPr>
              <a:t> scientific element or segment of a project </a:t>
            </a:r>
            <a:r>
              <a:rPr lang="en-US" sz="2800" u="sng" dirty="0">
                <a:solidFill>
                  <a:schemeClr val="bg1"/>
                </a:solidFill>
                <a:effectLst>
                  <a:outerShdw blurRad="38100" dist="38100" dir="2700000" algn="tl">
                    <a:srgbClr val="000000"/>
                  </a:outerShdw>
                </a:effectLst>
                <a:latin typeface="Candara" charset="0"/>
              </a:rPr>
              <a:t>outside of the United States</a:t>
            </a:r>
            <a:r>
              <a:rPr lang="en-US" sz="2800" dirty="0">
                <a:solidFill>
                  <a:schemeClr val="bg1"/>
                </a:solidFill>
                <a:effectLst>
                  <a:outerShdw blurRad="38100" dist="38100" dir="2700000" algn="tl">
                    <a:srgbClr val="000000"/>
                  </a:outerShdw>
                </a:effectLst>
                <a:latin typeface="Candara" charset="0"/>
              </a:rPr>
              <a:t>, either by the recipient or by a researcher employed by a foreign organization, whether or not grant funds are expended.” </a:t>
            </a:r>
          </a:p>
          <a:p>
            <a:pPr marL="0" indent="0" eaLnBrk="1" hangingPunct="1">
              <a:buNone/>
              <a:defRPr/>
            </a:pPr>
            <a:endParaRPr lang="en-US" sz="2800" dirty="0">
              <a:solidFill>
                <a:schemeClr val="bg1"/>
              </a:solidFill>
              <a:effectLst>
                <a:outerShdw blurRad="38100" dist="38100" dir="2700000" algn="tl">
                  <a:srgbClr val="000000"/>
                </a:outerShdw>
              </a:effectLst>
              <a:latin typeface="Candara" charset="0"/>
            </a:endParaRPr>
          </a:p>
          <a:p>
            <a:pPr eaLnBrk="1" hangingPunct="1">
              <a:defRPr/>
            </a:pPr>
            <a:endParaRPr lang="en-US" sz="2800" dirty="0">
              <a:effectLst>
                <a:outerShdw blurRad="38100" dist="38100" dir="2700000" algn="tl">
                  <a:srgbClr val="FFFFFF"/>
                </a:outerShdw>
              </a:effectLst>
              <a:latin typeface="Candara" charset="0"/>
            </a:endParaRPr>
          </a:p>
        </p:txBody>
      </p:sp>
    </p:spTree>
    <p:extLst>
      <p:ext uri="{BB962C8B-B14F-4D97-AF65-F5344CB8AC3E}">
        <p14:creationId xmlns:p14="http://schemas.microsoft.com/office/powerpoint/2010/main" val="385669472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0"/>
            <a:ext cx="8991600" cy="762000"/>
          </a:xfrm>
        </p:spPr>
        <p:txBody>
          <a:bodyPr anchor="t"/>
          <a:lstStyle/>
          <a:p>
            <a:pPr eaLnBrk="1" hangingPunct="1"/>
            <a:r>
              <a:rPr lang="en-US" sz="4000" dirty="0">
                <a:solidFill>
                  <a:srgbClr val="FFFF00"/>
                </a:solidFill>
                <a:effectLst>
                  <a:outerShdw blurRad="38100" dist="38100" dir="2700000" algn="tl">
                    <a:srgbClr val="000000"/>
                  </a:outerShdw>
                </a:effectLst>
                <a:latin typeface="Copperplate Gothic Light" charset="0"/>
              </a:rPr>
              <a:t>Foreign Influence</a:t>
            </a:r>
          </a:p>
        </p:txBody>
      </p:sp>
      <p:sp>
        <p:nvSpPr>
          <p:cNvPr id="28675" name="Content Placeholder 2"/>
          <p:cNvSpPr>
            <a:spLocks noGrp="1"/>
          </p:cNvSpPr>
          <p:nvPr>
            <p:ph idx="1"/>
          </p:nvPr>
        </p:nvSpPr>
        <p:spPr>
          <a:xfrm>
            <a:off x="990600" y="914400"/>
            <a:ext cx="7696200" cy="3810000"/>
          </a:xfrm>
        </p:spPr>
        <p:txBody>
          <a:bodyPr/>
          <a:lstStyle/>
          <a:p>
            <a:pPr marL="0" indent="0" eaLnBrk="1" hangingPunct="1">
              <a:buNone/>
              <a:defRPr/>
            </a:pPr>
            <a:r>
              <a:rPr lang="en-US" sz="2800" dirty="0">
                <a:solidFill>
                  <a:schemeClr val="bg1"/>
                </a:solidFill>
                <a:effectLst>
                  <a:outerShdw blurRad="38100" dist="38100" dir="2700000" algn="tl">
                    <a:srgbClr val="000000"/>
                  </a:outerShdw>
                </a:effectLst>
                <a:latin typeface="Candara" charset="0"/>
              </a:rPr>
              <a:t>Activities that meet this definition include, but are not limited to, </a:t>
            </a:r>
          </a:p>
          <a:p>
            <a:pPr marL="0" indent="0" eaLnBrk="1" hangingPunct="1">
              <a:buNone/>
              <a:defRPr/>
            </a:pPr>
            <a:endParaRPr lang="en-US" sz="2000" dirty="0">
              <a:solidFill>
                <a:schemeClr val="bg1"/>
              </a:solidFill>
              <a:effectLst>
                <a:outerShdw blurRad="38100" dist="38100" dir="2700000" algn="tl">
                  <a:srgbClr val="000000"/>
                </a:outerShdw>
              </a:effectLst>
              <a:latin typeface="Candara" charset="0"/>
            </a:endParaRPr>
          </a:p>
          <a:p>
            <a:pPr marL="407988" indent="-407988" eaLnBrk="1" hangingPunct="1">
              <a:buNone/>
              <a:defRPr/>
            </a:pPr>
            <a:r>
              <a:rPr lang="en-US" sz="2800" dirty="0">
                <a:solidFill>
                  <a:schemeClr val="bg1"/>
                </a:solidFill>
                <a:effectLst>
                  <a:outerShdw blurRad="38100" dist="38100" dir="2700000" algn="tl">
                    <a:srgbClr val="000000"/>
                  </a:outerShdw>
                </a:effectLst>
                <a:latin typeface="Candara" charset="0"/>
              </a:rPr>
              <a:t>•  The involvement of human subjects or animals, </a:t>
            </a:r>
          </a:p>
          <a:p>
            <a:pPr marL="407988" indent="-407988" eaLnBrk="1" hangingPunct="1">
              <a:buNone/>
              <a:defRPr/>
            </a:pPr>
            <a:r>
              <a:rPr lang="en-US" sz="2800" dirty="0">
                <a:solidFill>
                  <a:schemeClr val="bg1"/>
                </a:solidFill>
                <a:effectLst>
                  <a:outerShdw blurRad="38100" dist="38100" dir="2700000" algn="tl">
                    <a:srgbClr val="000000"/>
                  </a:outerShdw>
                </a:effectLst>
                <a:latin typeface="Candara" charset="0"/>
              </a:rPr>
              <a:t>•  extensive foreign travel by recipient project staff for the purpose of data collection, surveying, sampling, and similar activities, or</a:t>
            </a:r>
          </a:p>
          <a:p>
            <a:pPr marL="407988" indent="-407988" eaLnBrk="1" hangingPunct="1">
              <a:buNone/>
              <a:defRPr/>
            </a:pPr>
            <a:r>
              <a:rPr lang="en-US" sz="2800" dirty="0">
                <a:solidFill>
                  <a:schemeClr val="bg1"/>
                </a:solidFill>
                <a:effectLst>
                  <a:outerShdw blurRad="38100" dist="38100" dir="2700000" algn="tl">
                    <a:srgbClr val="000000"/>
                  </a:outerShdw>
                </a:effectLst>
                <a:latin typeface="Candara" charset="0"/>
              </a:rPr>
              <a:t>•  any activity of the recipient that may have an impact on U.S. foreign policy through involvement in the affairs or environment of a foreign country. </a:t>
            </a:r>
            <a:endParaRPr lang="en-US" sz="2800" dirty="0">
              <a:effectLst>
                <a:outerShdw blurRad="38100" dist="38100" dir="2700000" algn="tl">
                  <a:srgbClr val="FFFFFF"/>
                </a:outerShdw>
              </a:effectLst>
              <a:latin typeface="Candara" charset="0"/>
            </a:endParaRPr>
          </a:p>
        </p:txBody>
      </p:sp>
    </p:spTree>
    <p:extLst>
      <p:ext uri="{BB962C8B-B14F-4D97-AF65-F5344CB8AC3E}">
        <p14:creationId xmlns:p14="http://schemas.microsoft.com/office/powerpoint/2010/main" val="409055988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0"/>
            <a:ext cx="8991600" cy="762000"/>
          </a:xfrm>
        </p:spPr>
        <p:txBody>
          <a:bodyPr anchor="t"/>
          <a:lstStyle/>
          <a:p>
            <a:pPr eaLnBrk="1" hangingPunct="1"/>
            <a:r>
              <a:rPr lang="en-US" sz="4000" dirty="0">
                <a:solidFill>
                  <a:srgbClr val="FFFF00"/>
                </a:solidFill>
                <a:effectLst>
                  <a:outerShdw blurRad="38100" dist="38100" dir="2700000" algn="tl">
                    <a:srgbClr val="000000"/>
                  </a:outerShdw>
                </a:effectLst>
                <a:latin typeface="Copperplate Gothic Light" charset="0"/>
              </a:rPr>
              <a:t>Foreign Influence</a:t>
            </a:r>
          </a:p>
        </p:txBody>
      </p:sp>
      <p:sp>
        <p:nvSpPr>
          <p:cNvPr id="28675" name="Content Placeholder 2"/>
          <p:cNvSpPr>
            <a:spLocks noGrp="1"/>
          </p:cNvSpPr>
          <p:nvPr>
            <p:ph idx="1"/>
          </p:nvPr>
        </p:nvSpPr>
        <p:spPr>
          <a:xfrm>
            <a:off x="609600" y="762000"/>
            <a:ext cx="7772400" cy="4267200"/>
          </a:xfrm>
        </p:spPr>
        <p:txBody>
          <a:bodyPr/>
          <a:lstStyle/>
          <a:p>
            <a:pPr marL="0" indent="0" eaLnBrk="1" hangingPunct="1">
              <a:buNone/>
              <a:defRPr/>
            </a:pPr>
            <a:r>
              <a:rPr lang="en-US" sz="2800" dirty="0">
                <a:solidFill>
                  <a:schemeClr val="bg1"/>
                </a:solidFill>
                <a:effectLst>
                  <a:outerShdw blurRad="38100" dist="38100" dir="2700000" algn="tl">
                    <a:srgbClr val="000000"/>
                  </a:outerShdw>
                </a:effectLst>
                <a:latin typeface="Candara" charset="0"/>
              </a:rPr>
              <a:t>Examples of other grant-related activities that may be significant are:</a:t>
            </a:r>
          </a:p>
          <a:p>
            <a:pPr eaLnBrk="1" hangingPunct="1">
              <a:defRPr/>
            </a:pPr>
            <a:endParaRPr lang="en-US" sz="1400" dirty="0">
              <a:solidFill>
                <a:schemeClr val="bg1"/>
              </a:solidFill>
              <a:effectLst>
                <a:outerShdw blurRad="38100" dist="38100" dir="2700000" algn="tl">
                  <a:srgbClr val="000000"/>
                </a:outerShdw>
              </a:effectLst>
              <a:latin typeface="Candara" charset="0"/>
            </a:endParaRPr>
          </a:p>
          <a:p>
            <a:pPr eaLnBrk="1" hangingPunct="1">
              <a:defRPr/>
            </a:pPr>
            <a:r>
              <a:rPr lang="en-US" sz="2800" dirty="0">
                <a:solidFill>
                  <a:schemeClr val="bg1"/>
                </a:solidFill>
                <a:effectLst>
                  <a:outerShdw blurRad="38100" dist="38100" dir="2700000" algn="tl">
                    <a:srgbClr val="000000"/>
                  </a:outerShdw>
                </a:effectLst>
                <a:latin typeface="Candara" charset="0"/>
              </a:rPr>
              <a:t>collaborations with investigators at a foreign site anticipated to result in co-authorship;</a:t>
            </a:r>
          </a:p>
          <a:p>
            <a:pPr eaLnBrk="1" hangingPunct="1">
              <a:defRPr/>
            </a:pPr>
            <a:r>
              <a:rPr lang="en-US" sz="2800" dirty="0">
                <a:solidFill>
                  <a:schemeClr val="bg1"/>
                </a:solidFill>
                <a:effectLst>
                  <a:outerShdw blurRad="38100" dist="38100" dir="2700000" algn="tl">
                    <a:srgbClr val="000000"/>
                  </a:outerShdw>
                </a:effectLst>
                <a:latin typeface="Candara" charset="0"/>
              </a:rPr>
              <a:t>use of facilities or instrumentation at a foreign site or;</a:t>
            </a:r>
          </a:p>
          <a:p>
            <a:pPr eaLnBrk="1" hangingPunct="1">
              <a:defRPr/>
            </a:pPr>
            <a:r>
              <a:rPr lang="en-US" sz="2800" dirty="0">
                <a:solidFill>
                  <a:schemeClr val="bg1"/>
                </a:solidFill>
                <a:effectLst>
                  <a:outerShdw blurRad="38100" dist="38100" dir="2700000" algn="tl">
                    <a:srgbClr val="000000"/>
                  </a:outerShdw>
                </a:effectLst>
                <a:latin typeface="Candara" charset="0"/>
              </a:rPr>
              <a:t>receipt of financial support or resources from a foreign entity.</a:t>
            </a:r>
          </a:p>
          <a:p>
            <a:pPr eaLnBrk="1" hangingPunct="1">
              <a:defRPr/>
            </a:pPr>
            <a:endParaRPr lang="en-US" sz="2800" dirty="0">
              <a:solidFill>
                <a:schemeClr val="bg1"/>
              </a:solidFill>
              <a:effectLst>
                <a:outerShdw blurRad="38100" dist="38100" dir="2700000" algn="tl">
                  <a:srgbClr val="000000"/>
                </a:outerShdw>
              </a:effectLst>
              <a:latin typeface="Candara" charset="0"/>
            </a:endParaRPr>
          </a:p>
          <a:p>
            <a:pPr marL="0" indent="0" eaLnBrk="1" hangingPunct="1">
              <a:buNone/>
              <a:defRPr/>
            </a:pPr>
            <a:r>
              <a:rPr lang="en-US" sz="2800" dirty="0">
                <a:solidFill>
                  <a:schemeClr val="bg1"/>
                </a:solidFill>
                <a:effectLst>
                  <a:outerShdw blurRad="38100" dist="38100" dir="2700000" algn="tl">
                    <a:srgbClr val="000000"/>
                  </a:outerShdw>
                </a:effectLst>
                <a:latin typeface="Candara" charset="0"/>
              </a:rPr>
              <a:t>Foreign travel for consultation is </a:t>
            </a:r>
            <a:r>
              <a:rPr lang="en-US" sz="2800" u="sng" dirty="0">
                <a:solidFill>
                  <a:schemeClr val="bg1"/>
                </a:solidFill>
                <a:effectLst>
                  <a:outerShdw blurRad="38100" dist="38100" dir="2700000" algn="tl">
                    <a:srgbClr val="000000"/>
                  </a:outerShdw>
                </a:effectLst>
                <a:latin typeface="Candara" charset="0"/>
              </a:rPr>
              <a:t>not</a:t>
            </a:r>
            <a:r>
              <a:rPr lang="en-US" sz="2800" dirty="0">
                <a:solidFill>
                  <a:schemeClr val="bg1"/>
                </a:solidFill>
                <a:effectLst>
                  <a:outerShdw blurRad="38100" dist="38100" dir="2700000" algn="tl">
                    <a:srgbClr val="000000"/>
                  </a:outerShdw>
                </a:effectLst>
                <a:latin typeface="Candara" charset="0"/>
              </a:rPr>
              <a:t> considered a foreign component.</a:t>
            </a:r>
            <a:endParaRPr lang="en-US" sz="2800" dirty="0">
              <a:effectLst>
                <a:outerShdw blurRad="38100" dist="38100" dir="2700000" algn="tl">
                  <a:srgbClr val="FFFFFF"/>
                </a:outerShdw>
              </a:effectLst>
              <a:latin typeface="Candara" charset="0"/>
            </a:endParaRPr>
          </a:p>
        </p:txBody>
      </p:sp>
    </p:spTree>
    <p:extLst>
      <p:ext uri="{BB962C8B-B14F-4D97-AF65-F5344CB8AC3E}">
        <p14:creationId xmlns:p14="http://schemas.microsoft.com/office/powerpoint/2010/main" val="415910792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AA745-BEED-AA0C-082B-2394803AFB75}"/>
              </a:ext>
            </a:extLst>
          </p:cNvPr>
          <p:cNvSpPr>
            <a:spLocks noGrp="1"/>
          </p:cNvSpPr>
          <p:nvPr>
            <p:ph type="title"/>
          </p:nvPr>
        </p:nvSpPr>
        <p:spPr/>
        <p:txBody>
          <a:bodyPr/>
          <a:lstStyle/>
          <a:p>
            <a:r>
              <a:rPr lang="en-US" sz="4400" dirty="0">
                <a:solidFill>
                  <a:srgbClr val="FFFF00"/>
                </a:solidFill>
                <a:effectLst>
                  <a:outerShdw blurRad="38100" dist="38100" dir="2700000" algn="tl">
                    <a:srgbClr val="000000"/>
                  </a:outerShdw>
                </a:effectLst>
                <a:latin typeface="Copperplate Gothic Light" charset="0"/>
              </a:rPr>
              <a:t>Foreign Influence</a:t>
            </a:r>
            <a:endParaRPr lang="en-US" dirty="0"/>
          </a:p>
        </p:txBody>
      </p:sp>
      <p:sp>
        <p:nvSpPr>
          <p:cNvPr id="3" name="Content Placeholder 2">
            <a:extLst>
              <a:ext uri="{FF2B5EF4-FFF2-40B4-BE49-F238E27FC236}">
                <a16:creationId xmlns:a16="http://schemas.microsoft.com/office/drawing/2014/main" id="{30B5058B-ABC0-68EA-07F4-89D58964EEBA}"/>
              </a:ext>
            </a:extLst>
          </p:cNvPr>
          <p:cNvSpPr>
            <a:spLocks noGrp="1"/>
          </p:cNvSpPr>
          <p:nvPr>
            <p:ph idx="1"/>
          </p:nvPr>
        </p:nvSpPr>
        <p:spPr/>
        <p:txBody>
          <a:bodyPr/>
          <a:lstStyle/>
          <a:p>
            <a:pPr marL="0" indent="0">
              <a:buNone/>
            </a:pPr>
            <a:r>
              <a:rPr lang="en-US" dirty="0">
                <a:solidFill>
                  <a:schemeClr val="bg1"/>
                </a:solidFill>
                <a:effectLst>
                  <a:outerShdw blurRad="38100" dist="38100" dir="2700000" algn="tl">
                    <a:srgbClr val="000000">
                      <a:alpha val="43137"/>
                    </a:srgbClr>
                  </a:outerShdw>
                </a:effectLst>
                <a:latin typeface="Candara" panose="020E0502030303020204" pitchFamily="34" charset="0"/>
              </a:rPr>
              <a:t>Issues most commonly found by the Feds:</a:t>
            </a:r>
          </a:p>
          <a:p>
            <a:pPr marL="0" indent="0">
              <a:buNone/>
            </a:pPr>
            <a:endParaRPr lang="en-US" dirty="0">
              <a:solidFill>
                <a:schemeClr val="bg1"/>
              </a:solidFill>
              <a:effectLst>
                <a:outerShdw blurRad="38100" dist="38100" dir="2700000" algn="tl">
                  <a:srgbClr val="000000">
                    <a:alpha val="43137"/>
                  </a:srgbClr>
                </a:outerShdw>
              </a:effectLst>
              <a:latin typeface="Candara" panose="020E0502030303020204" pitchFamily="34" charset="0"/>
            </a:endParaRPr>
          </a:p>
          <a:p>
            <a:pPr lvl="1">
              <a:buFont typeface="Wingdings" panose="05000000000000000000" pitchFamily="2" charset="2"/>
              <a:buChar char="§"/>
            </a:pPr>
            <a:r>
              <a:rPr lang="en-US" dirty="0">
                <a:solidFill>
                  <a:schemeClr val="bg1"/>
                </a:solidFill>
                <a:effectLst>
                  <a:outerShdw blurRad="38100" dist="38100" dir="2700000" algn="tl">
                    <a:srgbClr val="000000">
                      <a:alpha val="43137"/>
                    </a:srgbClr>
                  </a:outerShdw>
                </a:effectLst>
                <a:latin typeface="Candara" panose="020E0502030303020204" pitchFamily="34" charset="0"/>
              </a:rPr>
              <a:t>Undisclosed sources of foreign research support</a:t>
            </a:r>
          </a:p>
          <a:p>
            <a:pPr lvl="1">
              <a:buFont typeface="Wingdings" panose="05000000000000000000" pitchFamily="2" charset="2"/>
              <a:buChar char="§"/>
            </a:pPr>
            <a:endParaRPr lang="en-US" dirty="0">
              <a:solidFill>
                <a:schemeClr val="bg1"/>
              </a:solidFill>
              <a:effectLst>
                <a:outerShdw blurRad="38100" dist="38100" dir="2700000" algn="tl">
                  <a:srgbClr val="000000">
                    <a:alpha val="43137"/>
                  </a:srgbClr>
                </a:outerShdw>
              </a:effectLst>
              <a:latin typeface="Candara" panose="020E0502030303020204" pitchFamily="34" charset="0"/>
            </a:endParaRPr>
          </a:p>
          <a:p>
            <a:pPr lvl="1">
              <a:buFont typeface="Wingdings" panose="05000000000000000000" pitchFamily="2" charset="2"/>
              <a:buChar char="§"/>
            </a:pPr>
            <a:r>
              <a:rPr lang="en-US" dirty="0">
                <a:solidFill>
                  <a:schemeClr val="bg1"/>
                </a:solidFill>
                <a:effectLst>
                  <a:outerShdw blurRad="38100" dist="38100" dir="2700000" algn="tl">
                    <a:srgbClr val="000000">
                      <a:alpha val="43137"/>
                    </a:srgbClr>
                  </a:outerShdw>
                </a:effectLst>
                <a:latin typeface="Candara" panose="020E0502030303020204" pitchFamily="34" charset="0"/>
              </a:rPr>
              <a:t>Undisclosed conflicts of interest</a:t>
            </a:r>
          </a:p>
          <a:p>
            <a:pPr lvl="1">
              <a:buFont typeface="Wingdings" panose="05000000000000000000" pitchFamily="2" charset="2"/>
              <a:buChar char="§"/>
            </a:pPr>
            <a:endParaRPr lang="en-US" dirty="0">
              <a:solidFill>
                <a:schemeClr val="bg1"/>
              </a:solidFill>
              <a:effectLst>
                <a:outerShdw blurRad="38100" dist="38100" dir="2700000" algn="tl">
                  <a:srgbClr val="000000">
                    <a:alpha val="43137"/>
                  </a:srgbClr>
                </a:outerShdw>
              </a:effectLst>
              <a:latin typeface="Candara" panose="020E0502030303020204" pitchFamily="34" charset="0"/>
            </a:endParaRPr>
          </a:p>
          <a:p>
            <a:pPr lvl="1">
              <a:buFont typeface="Wingdings" panose="05000000000000000000" pitchFamily="2" charset="2"/>
              <a:buChar char="§"/>
            </a:pPr>
            <a:r>
              <a:rPr lang="en-US" dirty="0">
                <a:solidFill>
                  <a:schemeClr val="bg1"/>
                </a:solidFill>
                <a:effectLst>
                  <a:outerShdw blurRad="38100" dist="38100" dir="2700000" algn="tl">
                    <a:srgbClr val="000000">
                      <a:alpha val="43137"/>
                    </a:srgbClr>
                  </a:outerShdw>
                </a:effectLst>
                <a:latin typeface="Candara" panose="020E0502030303020204" pitchFamily="34" charset="0"/>
              </a:rPr>
              <a:t>Violations of peer review integrity rules</a:t>
            </a:r>
          </a:p>
          <a:p>
            <a:endParaRPr lang="en-US" dirty="0"/>
          </a:p>
        </p:txBody>
      </p:sp>
    </p:spTree>
    <p:extLst>
      <p:ext uri="{BB962C8B-B14F-4D97-AF65-F5344CB8AC3E}">
        <p14:creationId xmlns:p14="http://schemas.microsoft.com/office/powerpoint/2010/main" val="19902917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BA2-BA3B-A386-138E-89461D2676A4}"/>
              </a:ext>
            </a:extLst>
          </p:cNvPr>
          <p:cNvSpPr>
            <a:spLocks noGrp="1"/>
          </p:cNvSpPr>
          <p:nvPr>
            <p:ph type="title"/>
          </p:nvPr>
        </p:nvSpPr>
        <p:spPr/>
        <p:txBody>
          <a:bodyPr/>
          <a:lstStyle/>
          <a:p>
            <a:r>
              <a:rPr lang="en-US" sz="4400" dirty="0">
                <a:solidFill>
                  <a:srgbClr val="FFFF00"/>
                </a:solidFill>
                <a:effectLst>
                  <a:outerShdw blurRad="38100" dist="38100" dir="2700000" algn="tl">
                    <a:srgbClr val="000000"/>
                  </a:outerShdw>
                </a:effectLst>
                <a:latin typeface="Copperplate Gothic Light" charset="0"/>
              </a:rPr>
              <a:t>Proposal Submission</a:t>
            </a:r>
            <a:endParaRPr lang="en-US" dirty="0"/>
          </a:p>
        </p:txBody>
      </p:sp>
      <p:sp>
        <p:nvSpPr>
          <p:cNvPr id="3" name="Content Placeholder 2">
            <a:extLst>
              <a:ext uri="{FF2B5EF4-FFF2-40B4-BE49-F238E27FC236}">
                <a16:creationId xmlns:a16="http://schemas.microsoft.com/office/drawing/2014/main" id="{BB78ED7C-D2AB-BDCE-FAC3-72355A3C80CA}"/>
              </a:ext>
            </a:extLst>
          </p:cNvPr>
          <p:cNvSpPr>
            <a:spLocks noGrp="1"/>
          </p:cNvSpPr>
          <p:nvPr>
            <p:ph idx="1"/>
          </p:nvPr>
        </p:nvSpPr>
        <p:spPr/>
        <p:txBody>
          <a:bodyPr/>
          <a:lstStyle/>
          <a:p>
            <a:r>
              <a:rPr lang="en-US" sz="2300" dirty="0">
                <a:solidFill>
                  <a:schemeClr val="bg1"/>
                </a:solidFill>
                <a:effectLst/>
                <a:latin typeface="Candara" panose="020E0502030303020204" pitchFamily="34" charset="0"/>
                <a:ea typeface="Times New Roman" panose="02020603050405020304" pitchFamily="18" charset="0"/>
                <a:cs typeface="Times New Roman" panose="02020603050405020304" pitchFamily="18" charset="0"/>
              </a:rPr>
              <a:t>If there is an anticipated foreign component, researchers must check yes to </a:t>
            </a:r>
            <a:r>
              <a:rPr lang="en-US" sz="2300" u="sng" dirty="0">
                <a:solidFill>
                  <a:schemeClr val="bg1"/>
                </a:solidFill>
                <a:effectLst/>
                <a:latin typeface="Candara" panose="020E0502030303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question 6 on the "R&amp;R Other Project Information" form</a:t>
            </a:r>
            <a:r>
              <a:rPr lang="en-US" sz="2300" dirty="0">
                <a:solidFill>
                  <a:schemeClr val="bg1"/>
                </a:solidFill>
                <a:effectLst/>
                <a:latin typeface="Candara" panose="020E0502030303020204" pitchFamily="34" charset="0"/>
                <a:ea typeface="Times New Roman" panose="02020603050405020304" pitchFamily="18" charset="0"/>
                <a:cs typeface="Times New Roman" panose="02020603050405020304" pitchFamily="18" charset="0"/>
              </a:rPr>
              <a:t> "Does this project involve activities outside of the United States or partnerships with international collaborators?" </a:t>
            </a:r>
          </a:p>
          <a:p>
            <a:pPr marL="0" indent="0">
              <a:buNone/>
            </a:pPr>
            <a:endParaRPr lang="en-US" sz="2300" dirty="0">
              <a:solidFill>
                <a:schemeClr val="bg1"/>
              </a:solidFill>
              <a:latin typeface="Candara" panose="020E0502030303020204" pitchFamily="34" charset="0"/>
              <a:ea typeface="Times New Roman" panose="02020603050405020304" pitchFamily="18" charset="0"/>
              <a:cs typeface="Times New Roman" panose="02020603050405020304" pitchFamily="18" charset="0"/>
            </a:endParaRPr>
          </a:p>
          <a:p>
            <a:r>
              <a:rPr lang="en-US" sz="2300" dirty="0">
                <a:solidFill>
                  <a:schemeClr val="bg1"/>
                </a:solidFill>
                <a:effectLst/>
                <a:latin typeface="Candara" panose="020E0502030303020204" pitchFamily="34" charset="0"/>
                <a:ea typeface="Times New Roman" panose="02020603050405020304" pitchFamily="18" charset="0"/>
                <a:cs typeface="Times New Roman" panose="02020603050405020304" pitchFamily="18" charset="0"/>
              </a:rPr>
              <a:t>A "Foreign Justification" attachment in </a:t>
            </a:r>
            <a:r>
              <a:rPr lang="en-US" sz="2300" u="sng" dirty="0">
                <a:solidFill>
                  <a:schemeClr val="bg1"/>
                </a:solidFill>
                <a:latin typeface="Candara" panose="020E0502030303020204" pitchFamily="34" charset="0"/>
                <a:ea typeface="Times New Roman" panose="02020603050405020304" pitchFamily="18" charset="0"/>
                <a:cs typeface="Times New Roman" panose="02020603050405020304" pitchFamily="18" charset="0"/>
              </a:rPr>
              <a:t>Field 12 "Other Attachments” </a:t>
            </a:r>
            <a:r>
              <a:rPr lang="en-US" sz="2300" dirty="0">
                <a:solidFill>
                  <a:schemeClr val="bg1"/>
                </a:solidFill>
                <a:latin typeface="Candara" panose="020E0502030303020204" pitchFamily="34" charset="0"/>
                <a:ea typeface="Times New Roman" panose="02020603050405020304" pitchFamily="18" charset="0"/>
                <a:cs typeface="Times New Roman" panose="02020603050405020304" pitchFamily="18" charset="0"/>
              </a:rPr>
              <a:t>must be included</a:t>
            </a:r>
            <a:r>
              <a:rPr lang="en-US" sz="2300" dirty="0">
                <a:solidFill>
                  <a:schemeClr val="bg1"/>
                </a:solidFill>
                <a:effectLst/>
                <a:latin typeface="Candara" panose="020E0502030303020204" pitchFamily="34" charset="0"/>
                <a:ea typeface="Times New Roman" panose="02020603050405020304" pitchFamily="18" charset="0"/>
                <a:cs typeface="Times New Roman" panose="02020603050405020304" pitchFamily="18" charset="0"/>
              </a:rPr>
              <a:t>. This should describe the special resources or characteristics of the research project (e.g., human subjects, animals, disease, equipment, and techniques), including the reasons why the facilities or other aspects of the proposed project are more appropriate than a domestic setting.</a:t>
            </a:r>
          </a:p>
          <a:p>
            <a:pPr marL="0" indent="0">
              <a:buNone/>
            </a:pPr>
            <a:endParaRPr lang="en-US" sz="22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6790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FCABF-F321-506E-F974-398550E0BCD2}"/>
              </a:ext>
            </a:extLst>
          </p:cNvPr>
          <p:cNvSpPr>
            <a:spLocks noGrp="1"/>
          </p:cNvSpPr>
          <p:nvPr>
            <p:ph type="title"/>
          </p:nvPr>
        </p:nvSpPr>
        <p:spPr/>
        <p:txBody>
          <a:bodyPr/>
          <a:lstStyle/>
          <a:p>
            <a:r>
              <a:rPr lang="en-US" dirty="0">
                <a:solidFill>
                  <a:srgbClr val="FFFF66"/>
                </a:solidFill>
                <a:effectLst>
                  <a:outerShdw blurRad="38100" dist="38100" dir="2700000" algn="tl">
                    <a:srgbClr val="000000">
                      <a:alpha val="43137"/>
                    </a:srgbClr>
                  </a:outerShdw>
                </a:effectLst>
                <a:latin typeface="Copperplate Gothic Light" panose="020E0507020206020404" pitchFamily="34" charset="0"/>
              </a:rPr>
              <a:t>Other Support</a:t>
            </a:r>
            <a:endParaRPr lang="en-US" dirty="0">
              <a:solidFill>
                <a:srgbClr val="FFFF66"/>
              </a:solidFill>
            </a:endParaRPr>
          </a:p>
        </p:txBody>
      </p:sp>
      <p:sp>
        <p:nvSpPr>
          <p:cNvPr id="3" name="Content Placeholder 2">
            <a:extLst>
              <a:ext uri="{FF2B5EF4-FFF2-40B4-BE49-F238E27FC236}">
                <a16:creationId xmlns:a16="http://schemas.microsoft.com/office/drawing/2014/main" id="{9CE23E10-B006-812A-0A5B-2001123E3767}"/>
              </a:ext>
            </a:extLst>
          </p:cNvPr>
          <p:cNvSpPr>
            <a:spLocks noGrp="1"/>
          </p:cNvSpPr>
          <p:nvPr>
            <p:ph idx="1"/>
          </p:nvPr>
        </p:nvSpPr>
        <p:spPr/>
        <p:txBody>
          <a:bodyPr/>
          <a:lstStyle/>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2200" dirty="0">
                <a:solidFill>
                  <a:schemeClr val="bg1"/>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Times New Roman" panose="02020603050405020304" pitchFamily="18" charset="0"/>
              </a:rPr>
              <a:t>Domestic and foreign grants and contracts, whether provided through WSU, another institution, or to the researcher directly;</a:t>
            </a:r>
            <a:endParaRPr lang="en-US" sz="2200" dirty="0">
              <a:solidFill>
                <a:schemeClr val="bg1"/>
              </a:solidFill>
              <a:effectLst>
                <a:outerShdw blurRad="38100" dist="38100" dir="2700000" algn="tl">
                  <a:srgbClr val="000000">
                    <a:alpha val="43137"/>
                  </a:srgbClr>
                </a:outerShdw>
              </a:effectLst>
              <a:latin typeface="Candara" panose="020E050203030302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2200" dirty="0">
                <a:solidFill>
                  <a:schemeClr val="bg1"/>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Times New Roman" panose="02020603050405020304" pitchFamily="18" charset="0"/>
              </a:rPr>
              <a:t>Financial support for laboratory personnel </a:t>
            </a: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2200" dirty="0">
                <a:solidFill>
                  <a:schemeClr val="bg1"/>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Times New Roman" panose="02020603050405020304" pitchFamily="18" charset="0"/>
              </a:rPr>
              <a:t>Provision of lab space at another institution, foreign or domestic;</a:t>
            </a:r>
            <a:endParaRPr lang="en-US" sz="2200" dirty="0">
              <a:solidFill>
                <a:schemeClr val="bg1"/>
              </a:solidFill>
              <a:effectLst>
                <a:outerShdw blurRad="38100" dist="38100" dir="2700000" algn="tl">
                  <a:srgbClr val="000000">
                    <a:alpha val="43137"/>
                  </a:srgbClr>
                </a:outerShdw>
              </a:effectLst>
              <a:latin typeface="Candara" panose="020E050203030302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2200" dirty="0">
                <a:solidFill>
                  <a:schemeClr val="bg1"/>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Times New Roman" panose="02020603050405020304" pitchFamily="18" charset="0"/>
              </a:rPr>
              <a:t>Provision of scientific materials that are not freely available for use at WSU or another institution where the faculty is working</a:t>
            </a:r>
            <a:endParaRPr lang="en-US" sz="2200" dirty="0">
              <a:solidFill>
                <a:schemeClr val="bg1"/>
              </a:solidFill>
              <a:effectLst>
                <a:outerShdw blurRad="38100" dist="38100" dir="2700000" algn="tl">
                  <a:srgbClr val="000000">
                    <a:alpha val="43137"/>
                  </a:srgbClr>
                </a:outerShdw>
              </a:effectLst>
              <a:latin typeface="Candara" panose="020E050203030302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2200" dirty="0">
                <a:solidFill>
                  <a:schemeClr val="bg1"/>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Times New Roman" panose="02020603050405020304" pitchFamily="18" charset="0"/>
              </a:rPr>
              <a:t>Travel and/or living expenses directly paid or reimbursed by an outside entity;</a:t>
            </a:r>
            <a:endParaRPr lang="en-US" sz="2200" dirty="0">
              <a:solidFill>
                <a:schemeClr val="bg1"/>
              </a:solidFill>
              <a:effectLst>
                <a:outerShdw blurRad="38100" dist="38100" dir="2700000" algn="tl">
                  <a:srgbClr val="000000">
                    <a:alpha val="43137"/>
                  </a:srgbClr>
                </a:outerShdw>
              </a:effectLst>
              <a:latin typeface="Candara" panose="020E050203030302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2200" dirty="0">
                <a:solidFill>
                  <a:schemeClr val="bg1"/>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Times New Roman" panose="02020603050405020304" pitchFamily="18" charset="0"/>
              </a:rPr>
              <a:t>Other funding (e.g., salary, stipend, honoraria, etc.) paid by an outside entity.</a:t>
            </a:r>
            <a:endParaRPr lang="en-US" sz="2200" dirty="0">
              <a:solidFill>
                <a:schemeClr val="bg1"/>
              </a:solidFill>
              <a:effectLst>
                <a:outerShdw blurRad="38100" dist="38100" dir="2700000" algn="tl">
                  <a:srgbClr val="000000">
                    <a:alpha val="43137"/>
                  </a:srgbClr>
                </a:outerShdw>
              </a:effectLst>
              <a:latin typeface="Candara" panose="020E050203030302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2200" dirty="0">
                <a:solidFill>
                  <a:schemeClr val="bg1"/>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Times New Roman" panose="02020603050405020304" pitchFamily="18" charset="0"/>
              </a:rPr>
              <a:t>Internal awards provided by WSU.</a:t>
            </a:r>
            <a:endParaRPr lang="en-US" sz="2200" dirty="0">
              <a:solidFill>
                <a:schemeClr val="bg1"/>
              </a:solidFill>
              <a:effectLst>
                <a:outerShdw blurRad="38100" dist="38100" dir="2700000" algn="tl">
                  <a:srgbClr val="000000">
                    <a:alpha val="43137"/>
                  </a:srgbClr>
                </a:outerShdw>
              </a:effectLst>
              <a:latin typeface="Candara" panose="020E0502030303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61928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AA745-BEED-AA0C-082B-2394803AFB75}"/>
              </a:ext>
            </a:extLst>
          </p:cNvPr>
          <p:cNvSpPr>
            <a:spLocks noGrp="1"/>
          </p:cNvSpPr>
          <p:nvPr>
            <p:ph type="title"/>
          </p:nvPr>
        </p:nvSpPr>
        <p:spPr/>
        <p:txBody>
          <a:bodyPr/>
          <a:lstStyle/>
          <a:p>
            <a:r>
              <a:rPr lang="en-US" dirty="0">
                <a:solidFill>
                  <a:srgbClr val="FFFF66"/>
                </a:solidFill>
                <a:effectLst>
                  <a:outerShdw blurRad="38100" dist="38100" dir="2700000" algn="tl">
                    <a:srgbClr val="000000">
                      <a:alpha val="43137"/>
                    </a:srgbClr>
                  </a:outerShdw>
                </a:effectLst>
                <a:latin typeface="Copperplate Gothic Light" panose="020E0507020206020404" pitchFamily="34" charset="0"/>
              </a:rPr>
              <a:t>Other Support</a:t>
            </a:r>
            <a:endParaRPr lang="en-US" dirty="0">
              <a:solidFill>
                <a:srgbClr val="FFFF66"/>
              </a:solidFill>
            </a:endParaRPr>
          </a:p>
        </p:txBody>
      </p:sp>
      <p:sp>
        <p:nvSpPr>
          <p:cNvPr id="3" name="Content Placeholder 2">
            <a:extLst>
              <a:ext uri="{FF2B5EF4-FFF2-40B4-BE49-F238E27FC236}">
                <a16:creationId xmlns:a16="http://schemas.microsoft.com/office/drawing/2014/main" id="{30B5058B-ABC0-68EA-07F4-89D58964EEBA}"/>
              </a:ext>
            </a:extLst>
          </p:cNvPr>
          <p:cNvSpPr>
            <a:spLocks noGrp="1"/>
          </p:cNvSpPr>
          <p:nvPr>
            <p:ph idx="1"/>
          </p:nvPr>
        </p:nvSpPr>
        <p:spPr/>
        <p:txBody>
          <a:bodyPr/>
          <a:lstStyle/>
          <a:p>
            <a:pPr algn="l"/>
            <a:r>
              <a:rPr lang="en-US" sz="2400" b="0" i="0" dirty="0">
                <a:solidFill>
                  <a:schemeClr val="bg1"/>
                </a:solidFill>
                <a:effectLst/>
                <a:latin typeface="Candara" panose="020E0502030303020204" pitchFamily="34" charset="0"/>
              </a:rPr>
              <a:t>Effective May 25, 2021, NIH requires the following:</a:t>
            </a:r>
          </a:p>
          <a:p>
            <a:pPr algn="l"/>
            <a:endParaRPr lang="en-US" sz="2400" b="0" i="0" dirty="0">
              <a:solidFill>
                <a:schemeClr val="bg1"/>
              </a:solidFill>
              <a:effectLst/>
              <a:latin typeface="Candara" panose="020E0502030303020204" pitchFamily="34" charset="0"/>
            </a:endParaRPr>
          </a:p>
          <a:p>
            <a:pPr algn="l">
              <a:buFont typeface="Arial" panose="020B0604020202020204" pitchFamily="34" charset="0"/>
              <a:buChar char="•"/>
            </a:pPr>
            <a:r>
              <a:rPr lang="en-US" sz="2400" b="0" i="0" dirty="0">
                <a:solidFill>
                  <a:schemeClr val="bg1"/>
                </a:solidFill>
                <a:effectLst/>
                <a:latin typeface="Candara" panose="020E0502030303020204" pitchFamily="34" charset="0"/>
              </a:rPr>
              <a:t>Supporting documentation, which includes copies of contracts, grants or any other agreement specific to senior/key personnel foreign appointments and/or employment with a foreign institution for all foreign activities and resources that are reported in Other Support. If the contracts, grants or other agreements are not in English, recipients must provide translated copies.</a:t>
            </a:r>
          </a:p>
          <a:p>
            <a:pPr algn="l">
              <a:buFont typeface="Arial" panose="020B0604020202020204" pitchFamily="34" charset="0"/>
              <a:buChar char="•"/>
            </a:pPr>
            <a:endParaRPr lang="en-US" sz="2000" b="0" i="0" dirty="0">
              <a:solidFill>
                <a:schemeClr val="bg1"/>
              </a:solidFill>
              <a:effectLst/>
              <a:latin typeface="Candara" panose="020E0502030303020204" pitchFamily="34" charset="0"/>
            </a:endParaRPr>
          </a:p>
          <a:p>
            <a:pPr algn="l">
              <a:buFont typeface="Arial" panose="020B0604020202020204" pitchFamily="34" charset="0"/>
              <a:buChar char="•"/>
            </a:pPr>
            <a:r>
              <a:rPr lang="en-US" sz="2400" b="0" i="0" dirty="0">
                <a:solidFill>
                  <a:schemeClr val="bg1"/>
                </a:solidFill>
                <a:effectLst/>
                <a:latin typeface="Candara" panose="020E0502030303020204" pitchFamily="34" charset="0"/>
              </a:rPr>
              <a:t>Immediate notification of undisclosed Other Support. </a:t>
            </a:r>
            <a:endParaRPr lang="en-US" sz="2400" dirty="0">
              <a:solidFill>
                <a:schemeClr val="bg1"/>
              </a:solidFill>
              <a:effectLst>
                <a:outerShdw blurRad="38100" dist="38100" dir="2700000" algn="tl">
                  <a:srgbClr val="000000">
                    <a:alpha val="43137"/>
                  </a:srgbClr>
                </a:outerShdw>
              </a:effectLst>
              <a:latin typeface="Candara" panose="020E0502030303020204" pitchFamily="34" charset="0"/>
            </a:endParaRPr>
          </a:p>
          <a:p>
            <a:pPr lvl="1">
              <a:buFont typeface="Wingdings" panose="05000000000000000000" pitchFamily="2" charset="2"/>
              <a:buChar char="§"/>
            </a:pPr>
            <a:endParaRPr lang="en-US" dirty="0">
              <a:solidFill>
                <a:schemeClr val="bg1"/>
              </a:solidFill>
              <a:effectLst>
                <a:outerShdw blurRad="38100" dist="38100" dir="2700000" algn="tl">
                  <a:srgbClr val="000000">
                    <a:alpha val="43137"/>
                  </a:srgbClr>
                </a:outerShdw>
              </a:effectLst>
              <a:latin typeface="Candara" panose="020E0502030303020204" pitchFamily="34" charset="0"/>
            </a:endParaRPr>
          </a:p>
          <a:p>
            <a:endParaRPr lang="en-US" dirty="0"/>
          </a:p>
        </p:txBody>
      </p:sp>
    </p:spTree>
    <p:extLst>
      <p:ext uri="{BB962C8B-B14F-4D97-AF65-F5344CB8AC3E}">
        <p14:creationId xmlns:p14="http://schemas.microsoft.com/office/powerpoint/2010/main" val="264641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01E12-8634-3675-4991-4089115159C4}"/>
              </a:ext>
            </a:extLst>
          </p:cNvPr>
          <p:cNvSpPr>
            <a:spLocks noGrp="1"/>
          </p:cNvSpPr>
          <p:nvPr>
            <p:ph type="title"/>
          </p:nvPr>
        </p:nvSpPr>
        <p:spPr/>
        <p:txBody>
          <a:bodyPr/>
          <a:lstStyle/>
          <a:p>
            <a:r>
              <a:rPr lang="en-US" dirty="0">
                <a:solidFill>
                  <a:srgbClr val="FFFF66"/>
                </a:solidFill>
                <a:effectLst>
                  <a:outerShdw blurRad="38100" dist="38100" dir="2700000" algn="tl">
                    <a:srgbClr val="000000">
                      <a:alpha val="43137"/>
                    </a:srgbClr>
                  </a:outerShdw>
                </a:effectLst>
                <a:latin typeface="Copperplate Gothic Light" panose="020E0507020206020404" pitchFamily="34" charset="0"/>
              </a:rPr>
              <a:t>NIH Resources</a:t>
            </a:r>
            <a:endParaRPr lang="en-US" dirty="0">
              <a:solidFill>
                <a:srgbClr val="FFFF66"/>
              </a:solidFill>
            </a:endParaRPr>
          </a:p>
        </p:txBody>
      </p:sp>
      <p:pic>
        <p:nvPicPr>
          <p:cNvPr id="7" name="Content Placeholder 6" descr="Calendar&#10;&#10;Description automatically generated with medium confidence">
            <a:extLst>
              <a:ext uri="{FF2B5EF4-FFF2-40B4-BE49-F238E27FC236}">
                <a16:creationId xmlns:a16="http://schemas.microsoft.com/office/drawing/2014/main" id="{B4982DF7-19B1-2391-701D-247F5F9A5C82}"/>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7752" y="1981200"/>
            <a:ext cx="8828496" cy="4752822"/>
          </a:xfrm>
        </p:spPr>
      </p:pic>
      <p:sp>
        <p:nvSpPr>
          <p:cNvPr id="9" name="TextBox 8">
            <a:extLst>
              <a:ext uri="{FF2B5EF4-FFF2-40B4-BE49-F238E27FC236}">
                <a16:creationId xmlns:a16="http://schemas.microsoft.com/office/drawing/2014/main" id="{AFB95459-4B7E-655E-374A-1E3C308D793C}"/>
              </a:ext>
            </a:extLst>
          </p:cNvPr>
          <p:cNvSpPr txBox="1"/>
          <p:nvPr/>
        </p:nvSpPr>
        <p:spPr>
          <a:xfrm>
            <a:off x="457200" y="1417638"/>
            <a:ext cx="822960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https://grants.nih.gov/grants/forms/NIH-Disclosures-Table.pdf</a:t>
            </a:r>
          </a:p>
        </p:txBody>
      </p:sp>
    </p:spTree>
    <p:extLst>
      <p:ext uri="{BB962C8B-B14F-4D97-AF65-F5344CB8AC3E}">
        <p14:creationId xmlns:p14="http://schemas.microsoft.com/office/powerpoint/2010/main" val="2661087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ABDB84-ECA9-0E41-8F9E-C75290293DC9}"/>
              </a:ext>
            </a:extLst>
          </p:cNvPr>
          <p:cNvSpPr txBox="1"/>
          <p:nvPr/>
        </p:nvSpPr>
        <p:spPr>
          <a:xfrm>
            <a:off x="0" y="3110805"/>
            <a:ext cx="9144000" cy="1384995"/>
          </a:xfrm>
          <a:prstGeom prst="rect">
            <a:avLst/>
          </a:prstGeom>
          <a:noFill/>
        </p:spPr>
        <p:txBody>
          <a:bodyPr wrap="square" rtlCol="0">
            <a:spAutoFit/>
          </a:bodyPr>
          <a:lstStyle/>
          <a:p>
            <a:r>
              <a:rPr lang="en-US" sz="2800" dirty="0">
                <a:solidFill>
                  <a:schemeClr val="bg1"/>
                </a:solidFill>
              </a:rPr>
              <a:t>Notices regarding foreign influence resources and updates were sent to WSU faculty by the VPR and the Provost. </a:t>
            </a:r>
          </a:p>
        </p:txBody>
      </p:sp>
      <p:sp>
        <p:nvSpPr>
          <p:cNvPr id="5" name="Title 1">
            <a:extLst>
              <a:ext uri="{FF2B5EF4-FFF2-40B4-BE49-F238E27FC236}">
                <a16:creationId xmlns:a16="http://schemas.microsoft.com/office/drawing/2014/main" id="{393B5E30-3558-2EE8-C646-E6A828A88CE2}"/>
              </a:ext>
            </a:extLst>
          </p:cNvPr>
          <p:cNvSpPr>
            <a:spLocks noGrp="1"/>
          </p:cNvSpPr>
          <p:nvPr>
            <p:ph type="title"/>
          </p:nvPr>
        </p:nvSpPr>
        <p:spPr>
          <a:xfrm>
            <a:off x="0" y="901005"/>
            <a:ext cx="8991600" cy="1371600"/>
          </a:xfrm>
        </p:spPr>
        <p:txBody>
          <a:bodyPr anchor="t"/>
          <a:lstStyle/>
          <a:p>
            <a:pPr eaLnBrk="1" hangingPunct="1"/>
            <a:r>
              <a:rPr lang="en-US" sz="4000" dirty="0">
                <a:solidFill>
                  <a:srgbClr val="FFFF00"/>
                </a:solidFill>
                <a:effectLst>
                  <a:outerShdw blurRad="38100" dist="38100" dir="2700000" algn="tl">
                    <a:srgbClr val="000000"/>
                  </a:outerShdw>
                </a:effectLst>
                <a:latin typeface="Copperplate Gothic Light" charset="0"/>
              </a:rPr>
              <a:t>What are we doing to protect our community and institution?</a:t>
            </a:r>
            <a:br>
              <a:rPr lang="en-US" sz="4000" dirty="0">
                <a:solidFill>
                  <a:srgbClr val="FFFF00"/>
                </a:solidFill>
                <a:effectLst>
                  <a:outerShdw blurRad="38100" dist="38100" dir="2700000" algn="tl">
                    <a:srgbClr val="000000"/>
                  </a:outerShdw>
                </a:effectLst>
                <a:latin typeface="Copperplate Gothic Light" charset="0"/>
              </a:rPr>
            </a:br>
            <a:endParaRPr lang="en-US" sz="4000" dirty="0">
              <a:solidFill>
                <a:srgbClr val="FFFF00"/>
              </a:solidFill>
              <a:effectLst>
                <a:outerShdw blurRad="38100" dist="38100" dir="2700000" algn="tl">
                  <a:srgbClr val="000000"/>
                </a:outerShdw>
              </a:effectLst>
              <a:latin typeface="Copperplate Gothic Light" charset="0"/>
            </a:endParaRPr>
          </a:p>
        </p:txBody>
      </p:sp>
    </p:spTree>
    <p:extLst>
      <p:ext uri="{BB962C8B-B14F-4D97-AF65-F5344CB8AC3E}">
        <p14:creationId xmlns:p14="http://schemas.microsoft.com/office/powerpoint/2010/main" val="232174386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0"/>
            <a:ext cx="8991600" cy="762000"/>
          </a:xfrm>
        </p:spPr>
        <p:txBody>
          <a:bodyPr anchor="t"/>
          <a:lstStyle/>
          <a:p>
            <a:pPr eaLnBrk="1" hangingPunct="1"/>
            <a:r>
              <a:rPr lang="en-US" sz="4000" dirty="0">
                <a:solidFill>
                  <a:srgbClr val="FFFF00"/>
                </a:solidFill>
                <a:effectLst>
                  <a:outerShdw blurRad="38100" dist="38100" dir="2700000" algn="tl">
                    <a:srgbClr val="000000"/>
                  </a:outerShdw>
                </a:effectLst>
                <a:latin typeface="Copperplate Gothic Light" charset="0"/>
              </a:rPr>
              <a:t>Foreign Influence</a:t>
            </a:r>
          </a:p>
        </p:txBody>
      </p:sp>
      <p:sp>
        <p:nvSpPr>
          <p:cNvPr id="28675" name="Content Placeholder 2"/>
          <p:cNvSpPr>
            <a:spLocks noGrp="1"/>
          </p:cNvSpPr>
          <p:nvPr>
            <p:ph idx="1"/>
          </p:nvPr>
        </p:nvSpPr>
        <p:spPr>
          <a:xfrm>
            <a:off x="0" y="1447800"/>
            <a:ext cx="9144000" cy="5410200"/>
          </a:xfrm>
        </p:spPr>
        <p:txBody>
          <a:bodyPr/>
          <a:lstStyle/>
          <a:p>
            <a:pPr marL="0" indent="0" eaLnBrk="1" hangingPunct="1">
              <a:buNone/>
              <a:defRPr/>
            </a:pPr>
            <a:r>
              <a:rPr lang="en-US" sz="2800" dirty="0">
                <a:solidFill>
                  <a:schemeClr val="bg1"/>
                </a:solidFill>
                <a:effectLst>
                  <a:outerShdw blurRad="38100" dist="38100" dir="2700000" algn="tl">
                    <a:srgbClr val="000000"/>
                  </a:outerShdw>
                </a:effectLst>
                <a:latin typeface="Candara" charset="0"/>
              </a:rPr>
              <a:t>Our goal today is to:</a:t>
            </a:r>
          </a:p>
          <a:p>
            <a:pPr marL="0" indent="0" eaLnBrk="1" hangingPunct="1">
              <a:buNone/>
              <a:defRPr/>
            </a:pPr>
            <a:endParaRPr lang="en-US" sz="2800" dirty="0">
              <a:solidFill>
                <a:schemeClr val="bg1"/>
              </a:solidFill>
              <a:effectLst>
                <a:outerShdw blurRad="38100" dist="38100" dir="2700000" algn="tl">
                  <a:srgbClr val="000000"/>
                </a:outerShdw>
              </a:effectLst>
              <a:latin typeface="Candara" charset="0"/>
            </a:endParaRPr>
          </a:p>
          <a:p>
            <a:pPr marL="0" indent="0" eaLnBrk="1" hangingPunct="1">
              <a:buNone/>
              <a:defRPr/>
            </a:pPr>
            <a:r>
              <a:rPr lang="en-US" sz="2800" dirty="0">
                <a:solidFill>
                  <a:schemeClr val="bg1"/>
                </a:solidFill>
                <a:effectLst>
                  <a:outerShdw blurRad="38100" dist="38100" dir="2700000" algn="tl">
                    <a:srgbClr val="000000"/>
                  </a:outerShdw>
                </a:effectLst>
                <a:latin typeface="Candara" charset="0"/>
              </a:rPr>
              <a:t>Describe the federal laws/regulations and university policies regarding conflict of commitment and how they affect us;</a:t>
            </a:r>
          </a:p>
          <a:p>
            <a:pPr marL="0" indent="0" eaLnBrk="1" hangingPunct="1">
              <a:buNone/>
              <a:defRPr/>
            </a:pPr>
            <a:endParaRPr lang="en-US" sz="2800" dirty="0">
              <a:solidFill>
                <a:schemeClr val="bg1"/>
              </a:solidFill>
              <a:effectLst>
                <a:outerShdw blurRad="38100" dist="38100" dir="2700000" algn="tl">
                  <a:srgbClr val="000000"/>
                </a:outerShdw>
              </a:effectLst>
              <a:latin typeface="Candara" charset="0"/>
            </a:endParaRPr>
          </a:p>
          <a:p>
            <a:pPr marL="0" indent="0" eaLnBrk="1" hangingPunct="1">
              <a:buNone/>
              <a:defRPr/>
            </a:pPr>
            <a:r>
              <a:rPr lang="en-US" sz="2800" dirty="0">
                <a:solidFill>
                  <a:schemeClr val="bg1"/>
                </a:solidFill>
                <a:effectLst>
                  <a:outerShdw blurRad="38100" dist="38100" dir="2700000" algn="tl">
                    <a:srgbClr val="000000"/>
                  </a:outerShdw>
                </a:effectLst>
                <a:latin typeface="Candara" charset="0"/>
              </a:rPr>
              <a:t>provide an update on recent developments in this area;</a:t>
            </a:r>
          </a:p>
          <a:p>
            <a:pPr marL="0" indent="0" eaLnBrk="1" hangingPunct="1">
              <a:buNone/>
              <a:defRPr/>
            </a:pPr>
            <a:endParaRPr lang="en-US" sz="2800" dirty="0">
              <a:solidFill>
                <a:schemeClr val="bg1"/>
              </a:solidFill>
              <a:effectLst>
                <a:outerShdw blurRad="38100" dist="38100" dir="2700000" algn="tl">
                  <a:srgbClr val="000000"/>
                </a:outerShdw>
              </a:effectLst>
              <a:latin typeface="Candara" charset="0"/>
            </a:endParaRPr>
          </a:p>
          <a:p>
            <a:pPr marL="0" indent="0" eaLnBrk="1" hangingPunct="1">
              <a:buNone/>
              <a:defRPr/>
            </a:pPr>
            <a:r>
              <a:rPr lang="en-US" sz="2800" dirty="0">
                <a:solidFill>
                  <a:schemeClr val="bg1"/>
                </a:solidFill>
                <a:effectLst>
                  <a:outerShdw blurRad="38100" dist="38100" dir="2700000" algn="tl">
                    <a:srgbClr val="000000"/>
                  </a:outerShdw>
                </a:effectLst>
                <a:latin typeface="Candara" charset="0"/>
              </a:rPr>
              <a:t>and review measures we have taken to inform and facilitate compliance by the WSU community and institution with these laws and regulations.</a:t>
            </a:r>
          </a:p>
        </p:txBody>
      </p:sp>
      <p:sp>
        <p:nvSpPr>
          <p:cNvPr id="4" name="Title 1">
            <a:extLst>
              <a:ext uri="{FF2B5EF4-FFF2-40B4-BE49-F238E27FC236}">
                <a16:creationId xmlns:a16="http://schemas.microsoft.com/office/drawing/2014/main" id="{1B79D8C6-3D4F-5D46-B32F-BA097EFAC3AC}"/>
              </a:ext>
            </a:extLst>
          </p:cNvPr>
          <p:cNvSpPr txBox="1">
            <a:spLocks/>
          </p:cNvSpPr>
          <p:nvPr/>
        </p:nvSpPr>
        <p:spPr bwMode="auto">
          <a:xfrm>
            <a:off x="189123" y="609600"/>
            <a:ext cx="8991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2400" dirty="0">
                <a:solidFill>
                  <a:srgbClr val="FFFF00"/>
                </a:solidFill>
                <a:effectLst>
                  <a:outerShdw blurRad="38100" dist="38100" dir="2700000" algn="tl">
                    <a:srgbClr val="000000"/>
                  </a:outerShdw>
                </a:effectLst>
                <a:latin typeface="Copperplate Gothic Light" charset="0"/>
              </a:rPr>
              <a:t>Guidance Regarding Management of International Relationships and Activities</a:t>
            </a:r>
          </a:p>
        </p:txBody>
      </p:sp>
    </p:spTree>
    <p:extLst>
      <p:ext uri="{BB962C8B-B14F-4D97-AF65-F5344CB8AC3E}">
        <p14:creationId xmlns:p14="http://schemas.microsoft.com/office/powerpoint/2010/main" val="48156672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ABDB84-ECA9-0E41-8F9E-C75290293DC9}"/>
              </a:ext>
            </a:extLst>
          </p:cNvPr>
          <p:cNvSpPr txBox="1"/>
          <p:nvPr/>
        </p:nvSpPr>
        <p:spPr>
          <a:xfrm>
            <a:off x="5687" y="1981200"/>
            <a:ext cx="9144000" cy="3416320"/>
          </a:xfrm>
          <a:prstGeom prst="rect">
            <a:avLst/>
          </a:prstGeom>
          <a:noFill/>
        </p:spPr>
        <p:txBody>
          <a:bodyPr wrap="square" rtlCol="0">
            <a:spAutoFit/>
          </a:bodyPr>
          <a:lstStyle/>
          <a:p>
            <a:endParaRPr lang="en-US" sz="2000" dirty="0">
              <a:solidFill>
                <a:schemeClr val="bg1"/>
              </a:solidFill>
            </a:endParaRPr>
          </a:p>
          <a:p>
            <a:r>
              <a:rPr lang="en-US" sz="2800" dirty="0">
                <a:solidFill>
                  <a:schemeClr val="bg1"/>
                </a:solidFill>
              </a:rPr>
              <a:t>See the WSU web site on Foreign Influence.</a:t>
            </a:r>
          </a:p>
          <a:p>
            <a:r>
              <a:rPr lang="en-US" sz="2800" dirty="0">
                <a:solidFill>
                  <a:schemeClr val="bg1"/>
                </a:solidFill>
                <a:effectLst>
                  <a:outerShdw blurRad="38100" dist="38100" dir="2700000" algn="tl">
                    <a:srgbClr val="000000"/>
                  </a:outerShdw>
                </a:effectLst>
                <a:latin typeface="Candara" charset="0"/>
                <a:hlinkClick r:id="rId3"/>
              </a:rPr>
              <a:t>https://research.wayne.edu/news/guidance-regarding-management-of-international-relationships-and-activities-32670</a:t>
            </a:r>
            <a:endParaRPr lang="en-US" sz="2800" dirty="0">
              <a:solidFill>
                <a:schemeClr val="bg1"/>
              </a:solidFill>
              <a:effectLst>
                <a:outerShdw blurRad="38100" dist="38100" dir="2700000" algn="tl">
                  <a:srgbClr val="000000"/>
                </a:outerShdw>
              </a:effectLst>
              <a:latin typeface="Candara" charset="0"/>
            </a:endParaRPr>
          </a:p>
          <a:p>
            <a:endParaRPr lang="en-US" sz="2800" dirty="0">
              <a:solidFill>
                <a:schemeClr val="bg1"/>
              </a:solidFill>
            </a:endParaRPr>
          </a:p>
          <a:p>
            <a:r>
              <a:rPr lang="en-US" sz="2800" dirty="0">
                <a:solidFill>
                  <a:schemeClr val="bg1"/>
                </a:solidFill>
              </a:rPr>
              <a:t>This site contains up-to-date information on conflict of commitment and foreign influence.</a:t>
            </a:r>
          </a:p>
        </p:txBody>
      </p:sp>
      <p:sp>
        <p:nvSpPr>
          <p:cNvPr id="5" name="Title 1">
            <a:extLst>
              <a:ext uri="{FF2B5EF4-FFF2-40B4-BE49-F238E27FC236}">
                <a16:creationId xmlns:a16="http://schemas.microsoft.com/office/drawing/2014/main" id="{393B5E30-3558-2EE8-C646-E6A828A88CE2}"/>
              </a:ext>
            </a:extLst>
          </p:cNvPr>
          <p:cNvSpPr>
            <a:spLocks noGrp="1"/>
          </p:cNvSpPr>
          <p:nvPr>
            <p:ph type="title"/>
          </p:nvPr>
        </p:nvSpPr>
        <p:spPr>
          <a:xfrm>
            <a:off x="0" y="304800"/>
            <a:ext cx="8991600" cy="1371600"/>
          </a:xfrm>
        </p:spPr>
        <p:txBody>
          <a:bodyPr anchor="t"/>
          <a:lstStyle/>
          <a:p>
            <a:pPr eaLnBrk="1" hangingPunct="1"/>
            <a:r>
              <a:rPr lang="en-US" sz="4000" dirty="0">
                <a:solidFill>
                  <a:srgbClr val="FFFF00"/>
                </a:solidFill>
                <a:effectLst>
                  <a:outerShdw blurRad="38100" dist="38100" dir="2700000" algn="tl">
                    <a:srgbClr val="000000"/>
                  </a:outerShdw>
                </a:effectLst>
                <a:latin typeface="Copperplate Gothic Light" charset="0"/>
              </a:rPr>
              <a:t>What are we doing to protect our community and institution?</a:t>
            </a:r>
            <a:br>
              <a:rPr lang="en-US" sz="4000" dirty="0">
                <a:solidFill>
                  <a:srgbClr val="FFFF00"/>
                </a:solidFill>
                <a:effectLst>
                  <a:outerShdw blurRad="38100" dist="38100" dir="2700000" algn="tl">
                    <a:srgbClr val="000000"/>
                  </a:outerShdw>
                </a:effectLst>
                <a:latin typeface="Copperplate Gothic Light" charset="0"/>
              </a:rPr>
            </a:br>
            <a:endParaRPr lang="en-US" sz="4000" dirty="0">
              <a:solidFill>
                <a:srgbClr val="FFFF00"/>
              </a:solidFill>
              <a:effectLst>
                <a:outerShdw blurRad="38100" dist="38100" dir="2700000" algn="tl">
                  <a:srgbClr val="000000"/>
                </a:outerShdw>
              </a:effectLst>
              <a:latin typeface="Copperplate Gothic Light" charset="0"/>
            </a:endParaRPr>
          </a:p>
        </p:txBody>
      </p:sp>
    </p:spTree>
    <p:extLst>
      <p:ext uri="{BB962C8B-B14F-4D97-AF65-F5344CB8AC3E}">
        <p14:creationId xmlns:p14="http://schemas.microsoft.com/office/powerpoint/2010/main" val="321178012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93B5E30-3558-2EE8-C646-E6A828A88CE2}"/>
              </a:ext>
            </a:extLst>
          </p:cNvPr>
          <p:cNvSpPr>
            <a:spLocks noGrp="1"/>
          </p:cNvSpPr>
          <p:nvPr>
            <p:ph type="title"/>
          </p:nvPr>
        </p:nvSpPr>
        <p:spPr>
          <a:xfrm>
            <a:off x="0" y="0"/>
            <a:ext cx="8991600" cy="1371600"/>
          </a:xfrm>
        </p:spPr>
        <p:txBody>
          <a:bodyPr anchor="t"/>
          <a:lstStyle/>
          <a:p>
            <a:pPr eaLnBrk="1" hangingPunct="1"/>
            <a:r>
              <a:rPr lang="en-US" sz="4000" dirty="0">
                <a:solidFill>
                  <a:srgbClr val="FFFF00"/>
                </a:solidFill>
                <a:effectLst>
                  <a:outerShdw blurRad="38100" dist="38100" dir="2700000" algn="tl">
                    <a:srgbClr val="000000"/>
                  </a:outerShdw>
                </a:effectLst>
                <a:latin typeface="Copperplate Gothic Light" charset="0"/>
              </a:rPr>
              <a:t>What are we doing to protect our community and institution?</a:t>
            </a:r>
            <a:br>
              <a:rPr lang="en-US" sz="4000" dirty="0">
                <a:solidFill>
                  <a:srgbClr val="FFFF00"/>
                </a:solidFill>
                <a:effectLst>
                  <a:outerShdw blurRad="38100" dist="38100" dir="2700000" algn="tl">
                    <a:srgbClr val="000000"/>
                  </a:outerShdw>
                </a:effectLst>
                <a:latin typeface="Copperplate Gothic Light" charset="0"/>
              </a:rPr>
            </a:br>
            <a:endParaRPr lang="en-US" sz="4000" dirty="0">
              <a:solidFill>
                <a:srgbClr val="FFFF00"/>
              </a:solidFill>
              <a:effectLst>
                <a:outerShdw blurRad="38100" dist="38100" dir="2700000" algn="tl">
                  <a:srgbClr val="000000"/>
                </a:outerShdw>
              </a:effectLst>
              <a:latin typeface="Copperplate Gothic Light" charset="0"/>
            </a:endParaRPr>
          </a:p>
        </p:txBody>
      </p:sp>
      <p:sp>
        <p:nvSpPr>
          <p:cNvPr id="6" name="TextBox 5">
            <a:extLst>
              <a:ext uri="{FF2B5EF4-FFF2-40B4-BE49-F238E27FC236}">
                <a16:creationId xmlns:a16="http://schemas.microsoft.com/office/drawing/2014/main" id="{6221BDF0-7DB4-E9FD-A8D8-6C4091586C42}"/>
              </a:ext>
            </a:extLst>
          </p:cNvPr>
          <p:cNvSpPr txBox="1"/>
          <p:nvPr/>
        </p:nvSpPr>
        <p:spPr>
          <a:xfrm>
            <a:off x="9525" y="1638955"/>
            <a:ext cx="9220200" cy="4770537"/>
          </a:xfrm>
          <a:prstGeom prst="rect">
            <a:avLst/>
          </a:prstGeom>
          <a:noFill/>
        </p:spPr>
        <p:txBody>
          <a:bodyPr wrap="square">
            <a:spAutoFit/>
          </a:bodyPr>
          <a:lstStyle/>
          <a:p>
            <a:r>
              <a:rPr lang="en-US" sz="2800" dirty="0">
                <a:solidFill>
                  <a:schemeClr val="bg1"/>
                </a:solidFill>
              </a:rPr>
              <a:t>Because the majority of prosecutions result from failure by faculty and institutions to disclose interactions with foreign entities, a separate Conflict of Commitment form was added to our Financial Conflict of Interest disclosure.</a:t>
            </a:r>
          </a:p>
          <a:p>
            <a:endParaRPr lang="en-US" sz="2800" dirty="0">
              <a:solidFill>
                <a:schemeClr val="bg1"/>
              </a:solidFill>
            </a:endParaRPr>
          </a:p>
          <a:p>
            <a:r>
              <a:rPr lang="en-US" sz="2800" dirty="0">
                <a:solidFill>
                  <a:schemeClr val="bg1"/>
                </a:solidFill>
              </a:rPr>
              <a:t>The PI certification form in Cayuse asks about any foreign involvement. When this question is answered “yes”, it directs the PI to complete a Conflict of Commitment disclosure.</a:t>
            </a:r>
          </a:p>
          <a:p>
            <a:endParaRPr lang="en-US" sz="24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1404323044"/>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445A6-73FD-0DC8-AFA4-9E6263E47206}"/>
              </a:ext>
            </a:extLst>
          </p:cNvPr>
          <p:cNvSpPr>
            <a:spLocks noGrp="1"/>
          </p:cNvSpPr>
          <p:nvPr>
            <p:ph type="title"/>
          </p:nvPr>
        </p:nvSpPr>
        <p:spPr>
          <a:xfrm>
            <a:off x="0" y="731836"/>
            <a:ext cx="9144000" cy="685801"/>
          </a:xfrm>
        </p:spPr>
        <p:txBody>
          <a:bodyPr/>
          <a:lstStyle/>
          <a:p>
            <a:r>
              <a:rPr lang="en-US" sz="4000" dirty="0">
                <a:solidFill>
                  <a:srgbClr val="FFFF00"/>
                </a:solidFill>
                <a:effectLst>
                  <a:outerShdw blurRad="38100" dist="38100" dir="2700000" algn="tl">
                    <a:srgbClr val="000000"/>
                  </a:outerShdw>
                </a:effectLst>
                <a:latin typeface="Copperplate Gothic Light" charset="0"/>
              </a:rPr>
              <a:t>What are we doing to protect our community and institution?</a:t>
            </a:r>
            <a:br>
              <a:rPr lang="en-US" sz="4000" dirty="0">
                <a:solidFill>
                  <a:srgbClr val="FFFF00"/>
                </a:solidFill>
                <a:effectLst>
                  <a:outerShdw blurRad="38100" dist="38100" dir="2700000" algn="tl">
                    <a:srgbClr val="000000"/>
                  </a:outerShdw>
                </a:effectLst>
                <a:latin typeface="Copperplate Gothic Light" charset="0"/>
              </a:rPr>
            </a:br>
            <a:endParaRPr lang="en-US" sz="4000" dirty="0"/>
          </a:p>
        </p:txBody>
      </p:sp>
      <p:sp>
        <p:nvSpPr>
          <p:cNvPr id="3" name="Content Placeholder 2">
            <a:extLst>
              <a:ext uri="{FF2B5EF4-FFF2-40B4-BE49-F238E27FC236}">
                <a16:creationId xmlns:a16="http://schemas.microsoft.com/office/drawing/2014/main" id="{D71E07C8-CC0D-3A33-2B33-94202DDDE9A3}"/>
              </a:ext>
            </a:extLst>
          </p:cNvPr>
          <p:cNvSpPr>
            <a:spLocks noGrp="1"/>
          </p:cNvSpPr>
          <p:nvPr>
            <p:ph idx="1"/>
          </p:nvPr>
        </p:nvSpPr>
        <p:spPr/>
        <p:txBody>
          <a:bodyPr/>
          <a:lstStyle/>
          <a:p>
            <a:pPr marL="0" indent="0">
              <a:buNone/>
            </a:pPr>
            <a:r>
              <a:rPr lang="en-US" dirty="0">
                <a:solidFill>
                  <a:schemeClr val="bg1"/>
                </a:solidFill>
              </a:rPr>
              <a:t>When a completed disclosure is received, it is reviewed to determine if additional disclosures are needed to comply with federal regulations and laws.</a:t>
            </a:r>
          </a:p>
          <a:p>
            <a:pPr marL="0" indent="0">
              <a:buNone/>
            </a:pPr>
            <a:endParaRPr lang="en-US" sz="3600" dirty="0">
              <a:solidFill>
                <a:schemeClr val="bg1"/>
              </a:solidFill>
            </a:endParaRPr>
          </a:p>
          <a:p>
            <a:pPr marL="0" indent="0">
              <a:buNone/>
            </a:pPr>
            <a:r>
              <a:rPr lang="en-US" sz="2800" dirty="0">
                <a:solidFill>
                  <a:schemeClr val="bg1"/>
                </a:solidFill>
              </a:rPr>
              <a:t>See:  </a:t>
            </a:r>
            <a:r>
              <a:rPr lang="en-US" sz="2800" dirty="0">
                <a:solidFill>
                  <a:schemeClr val="bg1"/>
                </a:solidFill>
                <a:hlinkClick r:id="rId3"/>
              </a:rPr>
              <a:t>https://research.wayne.edu/integrity/conflict-of-interest</a:t>
            </a:r>
            <a:endParaRPr lang="en-US" sz="2800" dirty="0">
              <a:solidFill>
                <a:schemeClr val="bg1"/>
              </a:solidFill>
            </a:endParaRPr>
          </a:p>
          <a:p>
            <a:pPr marL="0" indent="0">
              <a:buNone/>
            </a:pPr>
            <a:r>
              <a:rPr lang="en-US" sz="2800" dirty="0">
                <a:solidFill>
                  <a:schemeClr val="bg1"/>
                </a:solidFill>
              </a:rPr>
              <a:t>and:  </a:t>
            </a:r>
            <a:r>
              <a:rPr lang="en-US" sz="2800" dirty="0">
                <a:solidFill>
                  <a:schemeClr val="bg1"/>
                </a:solidFill>
                <a:hlinkClick r:id="rId4"/>
              </a:rPr>
              <a:t>https://ksprodweb.ovpr.wayne.edu</a:t>
            </a:r>
            <a:endParaRPr lang="en-US" sz="2800" dirty="0">
              <a:solidFill>
                <a:schemeClr val="bg1"/>
              </a:solidFill>
            </a:endParaRPr>
          </a:p>
          <a:p>
            <a:endParaRPr lang="en-US" dirty="0"/>
          </a:p>
        </p:txBody>
      </p:sp>
    </p:spTree>
    <p:extLst>
      <p:ext uri="{BB962C8B-B14F-4D97-AF65-F5344CB8AC3E}">
        <p14:creationId xmlns:p14="http://schemas.microsoft.com/office/powerpoint/2010/main" val="265729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0"/>
            <a:ext cx="8991600" cy="1371600"/>
          </a:xfrm>
        </p:spPr>
        <p:txBody>
          <a:bodyPr anchor="t"/>
          <a:lstStyle/>
          <a:p>
            <a:pPr eaLnBrk="1" hangingPunct="1"/>
            <a:r>
              <a:rPr lang="en-US" sz="4000" dirty="0">
                <a:solidFill>
                  <a:srgbClr val="FFFF00"/>
                </a:solidFill>
                <a:effectLst>
                  <a:outerShdw blurRad="38100" dist="38100" dir="2700000" algn="tl">
                    <a:srgbClr val="000000"/>
                  </a:outerShdw>
                </a:effectLst>
                <a:latin typeface="Copperplate Gothic Light" charset="0"/>
              </a:rPr>
              <a:t>What are we doing to protect our community and institution?</a:t>
            </a:r>
            <a:br>
              <a:rPr lang="en-US" sz="4000" dirty="0">
                <a:solidFill>
                  <a:srgbClr val="FFFF00"/>
                </a:solidFill>
                <a:effectLst>
                  <a:outerShdw blurRad="38100" dist="38100" dir="2700000" algn="tl">
                    <a:srgbClr val="000000"/>
                  </a:outerShdw>
                </a:effectLst>
                <a:latin typeface="Copperplate Gothic Light" charset="0"/>
              </a:rPr>
            </a:br>
            <a:endParaRPr lang="en-US" sz="4000" dirty="0">
              <a:solidFill>
                <a:srgbClr val="FFFF00"/>
              </a:solidFill>
              <a:effectLst>
                <a:outerShdw blurRad="38100" dist="38100" dir="2700000" algn="tl">
                  <a:srgbClr val="000000"/>
                </a:outerShdw>
              </a:effectLst>
              <a:latin typeface="Copperplate Gothic Light" charset="0"/>
            </a:endParaRPr>
          </a:p>
        </p:txBody>
      </p:sp>
      <p:sp>
        <p:nvSpPr>
          <p:cNvPr id="2" name="TextBox 1">
            <a:extLst>
              <a:ext uri="{FF2B5EF4-FFF2-40B4-BE49-F238E27FC236}">
                <a16:creationId xmlns:a16="http://schemas.microsoft.com/office/drawing/2014/main" id="{78ABDB84-ECA9-0E41-8F9E-C75290293DC9}"/>
              </a:ext>
            </a:extLst>
          </p:cNvPr>
          <p:cNvSpPr txBox="1"/>
          <p:nvPr/>
        </p:nvSpPr>
        <p:spPr>
          <a:xfrm>
            <a:off x="0" y="1371600"/>
            <a:ext cx="9144000" cy="5047536"/>
          </a:xfrm>
          <a:prstGeom prst="rect">
            <a:avLst/>
          </a:prstGeom>
          <a:noFill/>
        </p:spPr>
        <p:txBody>
          <a:bodyPr wrap="square" rtlCol="0">
            <a:spAutoFit/>
          </a:bodyPr>
          <a:lstStyle/>
          <a:p>
            <a:r>
              <a:rPr lang="en-US" sz="2800" dirty="0">
                <a:solidFill>
                  <a:schemeClr val="bg1"/>
                </a:solidFill>
              </a:rPr>
              <a:t>If you would like additional information regarding a government grant proposal, please contact your grants officer at the WSU Sponsored Program Administration.</a:t>
            </a:r>
          </a:p>
          <a:p>
            <a:endParaRPr lang="en-US" sz="1400" dirty="0">
              <a:solidFill>
                <a:schemeClr val="bg1"/>
              </a:solidFill>
            </a:endParaRPr>
          </a:p>
          <a:p>
            <a:r>
              <a:rPr lang="en-US" sz="2800" dirty="0">
                <a:solidFill>
                  <a:schemeClr val="bg1"/>
                </a:solidFill>
              </a:rPr>
              <a:t>For other concerns relating to Foreign Influence issues, please contact either</a:t>
            </a:r>
            <a:r>
              <a:rPr lang="en-US" sz="2800" dirty="0">
                <a:solidFill>
                  <a:srgbClr val="FFFF66"/>
                </a:solidFill>
              </a:rPr>
              <a:t> Gail Ryan (</a:t>
            </a:r>
            <a:r>
              <a:rPr lang="en-US" sz="2800" dirty="0" err="1">
                <a:solidFill>
                  <a:srgbClr val="FFFF66"/>
                </a:solidFill>
              </a:rPr>
              <a:t>gail.ryan@wayne.edu</a:t>
            </a:r>
            <a:r>
              <a:rPr lang="en-US" sz="2800" dirty="0">
                <a:solidFill>
                  <a:srgbClr val="FFFF66"/>
                </a:solidFill>
              </a:rPr>
              <a:t>) or Phil Cunningham (</a:t>
            </a:r>
            <a:r>
              <a:rPr lang="en-US" sz="2800" dirty="0">
                <a:solidFill>
                  <a:srgbClr val="FFFF66"/>
                </a:solidFill>
                <a:hlinkClick r:id="rId3">
                  <a:extLst>
                    <a:ext uri="{A12FA001-AC4F-418D-AE19-62706E023703}">
                      <ahyp:hlinkClr xmlns:ahyp="http://schemas.microsoft.com/office/drawing/2018/hyperlinkcolor" val="tx"/>
                    </a:ext>
                  </a:extLst>
                </a:hlinkClick>
              </a:rPr>
              <a:t>philc@wayne.edu</a:t>
            </a:r>
            <a:r>
              <a:rPr lang="en-US" sz="2800" dirty="0">
                <a:solidFill>
                  <a:srgbClr val="FFFF66"/>
                </a:solidFill>
              </a:rPr>
              <a:t>).</a:t>
            </a:r>
          </a:p>
          <a:p>
            <a:endParaRPr lang="en-US" sz="1400" dirty="0">
              <a:solidFill>
                <a:schemeClr val="bg1"/>
              </a:solidFill>
            </a:endParaRPr>
          </a:p>
          <a:p>
            <a:r>
              <a:rPr lang="en-US" sz="2800" dirty="0">
                <a:solidFill>
                  <a:schemeClr val="bg1"/>
                </a:solidFill>
              </a:rPr>
              <a:t>For assistance with the disclosure forms please contact </a:t>
            </a:r>
            <a:r>
              <a:rPr lang="en-US" sz="2800" dirty="0">
                <a:solidFill>
                  <a:srgbClr val="FFFF66"/>
                </a:solidFill>
              </a:rPr>
              <a:t>Ginette </a:t>
            </a:r>
            <a:r>
              <a:rPr lang="en-US" sz="2800" dirty="0" err="1">
                <a:solidFill>
                  <a:srgbClr val="FFFF66"/>
                </a:solidFill>
              </a:rPr>
              <a:t>Borovicka</a:t>
            </a:r>
            <a:r>
              <a:rPr lang="en-US" sz="2800" dirty="0">
                <a:solidFill>
                  <a:srgbClr val="FFFF66"/>
                </a:solidFill>
              </a:rPr>
              <a:t> at:</a:t>
            </a:r>
          </a:p>
          <a:p>
            <a:endParaRPr lang="en-US" sz="1400" dirty="0">
              <a:solidFill>
                <a:srgbClr val="FFFF66"/>
              </a:solidFill>
            </a:endParaRPr>
          </a:p>
          <a:p>
            <a:r>
              <a:rPr lang="en-US" sz="2800" dirty="0">
                <a:solidFill>
                  <a:srgbClr val="FFFF66"/>
                </a:solidFill>
              </a:rPr>
              <a:t>Ph.:    313-577-1862</a:t>
            </a:r>
          </a:p>
          <a:p>
            <a:r>
              <a:rPr lang="en-US" sz="2800" dirty="0">
                <a:solidFill>
                  <a:srgbClr val="FFFF66"/>
                </a:solidFill>
              </a:rPr>
              <a:t>Email: </a:t>
            </a:r>
            <a:r>
              <a:rPr lang="en-US" sz="2800" dirty="0" err="1">
                <a:solidFill>
                  <a:srgbClr val="FFFF66"/>
                </a:solidFill>
              </a:rPr>
              <a:t>Ginette@wayne.edu</a:t>
            </a:r>
            <a:endParaRPr lang="en-US" sz="2800" dirty="0">
              <a:solidFill>
                <a:srgbClr val="FFFF66"/>
              </a:solidFill>
            </a:endParaRPr>
          </a:p>
        </p:txBody>
      </p:sp>
    </p:spTree>
    <p:extLst>
      <p:ext uri="{BB962C8B-B14F-4D97-AF65-F5344CB8AC3E}">
        <p14:creationId xmlns:p14="http://schemas.microsoft.com/office/powerpoint/2010/main" val="66718216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828800"/>
            <a:ext cx="9144000" cy="769441"/>
          </a:xfrm>
          <a:prstGeom prst="rect">
            <a:avLst/>
          </a:prstGeom>
          <a:solidFill>
            <a:srgbClr val="008000"/>
          </a:solidFill>
          <a:ln w="28575">
            <a:solidFill>
              <a:schemeClr val="accent1"/>
            </a:solidFill>
          </a:ln>
        </p:spPr>
        <p:style>
          <a:lnRef idx="1">
            <a:schemeClr val="accent4"/>
          </a:lnRef>
          <a:fillRef idx="2">
            <a:schemeClr val="accent4"/>
          </a:fillRef>
          <a:effectRef idx="1">
            <a:schemeClr val="accent4"/>
          </a:effectRef>
          <a:fontRef idx="minor">
            <a:schemeClr val="dk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marL="274320" indent="-274320" algn="ctr" fontAlgn="auto">
              <a:spcBef>
                <a:spcPts val="0"/>
              </a:spcBef>
              <a:spcAft>
                <a:spcPts val="0"/>
              </a:spcAft>
              <a:defRPr/>
            </a:pPr>
            <a:r>
              <a:rPr lang="en-US" sz="4400" b="1" dirty="0">
                <a:ln w="50800"/>
                <a:solidFill>
                  <a:srgbClr val="FFC000"/>
                </a:solidFill>
                <a:effectLst>
                  <a:outerShdw blurRad="50800" dist="38100" dir="2700000" algn="tl" rotWithShape="0">
                    <a:srgbClr val="000000"/>
                  </a:outerShdw>
                </a:effectLst>
                <a:latin typeface="Copperplate Gothic Light" pitchFamily="34" charset="0"/>
              </a:rPr>
              <a:t>Questions or Comments?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12AC53-3326-7E4A-B2A2-908553F74BB6}"/>
              </a:ext>
            </a:extLst>
          </p:cNvPr>
          <p:cNvSpPr/>
          <p:nvPr/>
        </p:nvSpPr>
        <p:spPr>
          <a:xfrm>
            <a:off x="304800" y="6059269"/>
            <a:ext cx="7620000" cy="646331"/>
          </a:xfrm>
          <a:prstGeom prst="rect">
            <a:avLst/>
          </a:prstGeom>
        </p:spPr>
        <p:txBody>
          <a:bodyPr wrap="square">
            <a:spAutoFit/>
          </a:bodyPr>
          <a:lstStyle/>
          <a:p>
            <a:r>
              <a:rPr lang="en-US" i="1" dirty="0">
                <a:solidFill>
                  <a:schemeClr val="bg1"/>
                </a:solidFill>
                <a:latin typeface="-apple-system-font"/>
                <a:hlinkClick r:id="rId3"/>
              </a:rPr>
              <a:t>https://www.justice.gov/archives/nsd/information-about-department-justice-s-china-initiative-and-compilation-china-related</a:t>
            </a:r>
            <a:endParaRPr lang="en-US" i="1" dirty="0">
              <a:solidFill>
                <a:schemeClr val="bg1"/>
              </a:solidFill>
              <a:latin typeface="-apple-system-font"/>
            </a:endParaRPr>
          </a:p>
        </p:txBody>
      </p:sp>
      <p:sp>
        <p:nvSpPr>
          <p:cNvPr id="9" name="Title 1">
            <a:extLst>
              <a:ext uri="{FF2B5EF4-FFF2-40B4-BE49-F238E27FC236}">
                <a16:creationId xmlns:a16="http://schemas.microsoft.com/office/drawing/2014/main" id="{43588845-8802-5646-A14E-DDB6625C388C}"/>
              </a:ext>
            </a:extLst>
          </p:cNvPr>
          <p:cNvSpPr>
            <a:spLocks noGrp="1"/>
          </p:cNvSpPr>
          <p:nvPr>
            <p:ph type="title"/>
          </p:nvPr>
        </p:nvSpPr>
        <p:spPr>
          <a:xfrm>
            <a:off x="0" y="0"/>
            <a:ext cx="8991600" cy="762000"/>
          </a:xfrm>
        </p:spPr>
        <p:txBody>
          <a:bodyPr anchor="t"/>
          <a:lstStyle/>
          <a:p>
            <a:pPr eaLnBrk="1" hangingPunct="1"/>
            <a:r>
              <a:rPr lang="en-US" sz="4000" dirty="0">
                <a:solidFill>
                  <a:srgbClr val="FFFF00"/>
                </a:solidFill>
                <a:effectLst>
                  <a:outerShdw blurRad="38100" dist="38100" dir="2700000" algn="tl">
                    <a:srgbClr val="000000"/>
                  </a:outerShdw>
                </a:effectLst>
                <a:latin typeface="Copperplate Gothic Light" charset="0"/>
              </a:rPr>
              <a:t>Evolution of the </a:t>
            </a:r>
            <a:br>
              <a:rPr lang="en-US" sz="4000" dirty="0">
                <a:solidFill>
                  <a:srgbClr val="FFFF00"/>
                </a:solidFill>
                <a:effectLst>
                  <a:outerShdw blurRad="38100" dist="38100" dir="2700000" algn="tl">
                    <a:srgbClr val="000000"/>
                  </a:outerShdw>
                </a:effectLst>
                <a:latin typeface="Copperplate Gothic Light" charset="0"/>
              </a:rPr>
            </a:br>
            <a:r>
              <a:rPr lang="en-US" sz="4000" dirty="0">
                <a:solidFill>
                  <a:srgbClr val="FFFF00"/>
                </a:solidFill>
                <a:effectLst>
                  <a:outerShdw blurRad="38100" dist="38100" dir="2700000" algn="tl">
                    <a:srgbClr val="000000"/>
                  </a:outerShdw>
                </a:effectLst>
                <a:latin typeface="Copperplate Gothic Light" charset="0"/>
              </a:rPr>
              <a:t>China Initiative</a:t>
            </a:r>
          </a:p>
        </p:txBody>
      </p:sp>
      <p:pic>
        <p:nvPicPr>
          <p:cNvPr id="2" name="Picture 1">
            <a:extLst>
              <a:ext uri="{FF2B5EF4-FFF2-40B4-BE49-F238E27FC236}">
                <a16:creationId xmlns:a16="http://schemas.microsoft.com/office/drawing/2014/main" id="{198F3971-2AEA-79D0-3C6B-242CA766FCA9}"/>
              </a:ext>
            </a:extLst>
          </p:cNvPr>
          <p:cNvPicPr>
            <a:picLocks noChangeAspect="1"/>
          </p:cNvPicPr>
          <p:nvPr/>
        </p:nvPicPr>
        <p:blipFill>
          <a:blip r:embed="rId4"/>
          <a:stretch>
            <a:fillRect/>
          </a:stretch>
        </p:blipFill>
        <p:spPr>
          <a:xfrm>
            <a:off x="9160" y="1219200"/>
            <a:ext cx="9134840" cy="4724401"/>
          </a:xfrm>
          <a:prstGeom prst="rect">
            <a:avLst/>
          </a:prstGeom>
        </p:spPr>
      </p:pic>
      <p:sp>
        <p:nvSpPr>
          <p:cNvPr id="4" name="Rectangle 3">
            <a:extLst>
              <a:ext uri="{FF2B5EF4-FFF2-40B4-BE49-F238E27FC236}">
                <a16:creationId xmlns:a16="http://schemas.microsoft.com/office/drawing/2014/main" id="{6A241DFD-F4BB-953E-CBAC-BA90C2FABDD9}"/>
              </a:ext>
            </a:extLst>
          </p:cNvPr>
          <p:cNvSpPr/>
          <p:nvPr/>
        </p:nvSpPr>
        <p:spPr>
          <a:xfrm>
            <a:off x="533400" y="4191000"/>
            <a:ext cx="7315200" cy="3810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733083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12AC53-3326-7E4A-B2A2-908553F74BB6}"/>
              </a:ext>
            </a:extLst>
          </p:cNvPr>
          <p:cNvSpPr/>
          <p:nvPr/>
        </p:nvSpPr>
        <p:spPr>
          <a:xfrm>
            <a:off x="685800" y="6172200"/>
            <a:ext cx="7620000" cy="523220"/>
          </a:xfrm>
          <a:prstGeom prst="rect">
            <a:avLst/>
          </a:prstGeom>
        </p:spPr>
        <p:txBody>
          <a:bodyPr wrap="square">
            <a:spAutoFit/>
          </a:bodyPr>
          <a:lstStyle/>
          <a:p>
            <a:r>
              <a:rPr lang="en-US" sz="1400" dirty="0">
                <a:solidFill>
                  <a:schemeClr val="bg1"/>
                </a:solidFill>
                <a:latin typeface="-apple-system-font"/>
              </a:rPr>
              <a:t>https://</a:t>
            </a:r>
            <a:r>
              <a:rPr lang="en-US" sz="1400" dirty="0" err="1">
                <a:solidFill>
                  <a:schemeClr val="bg1"/>
                </a:solidFill>
                <a:latin typeface="-apple-system-font"/>
              </a:rPr>
              <a:t>www.justice.gov</a:t>
            </a:r>
            <a:r>
              <a:rPr lang="en-US" sz="1400" dirty="0">
                <a:solidFill>
                  <a:schemeClr val="bg1"/>
                </a:solidFill>
                <a:latin typeface="-apple-system-font"/>
              </a:rPr>
              <a:t>/</a:t>
            </a:r>
            <a:r>
              <a:rPr lang="en-US" sz="1400" dirty="0" err="1">
                <a:solidFill>
                  <a:schemeClr val="bg1"/>
                </a:solidFill>
                <a:latin typeface="-apple-system-font"/>
              </a:rPr>
              <a:t>opa</a:t>
            </a:r>
            <a:r>
              <a:rPr lang="en-US" sz="1400" dirty="0">
                <a:solidFill>
                  <a:schemeClr val="bg1"/>
                </a:solidFill>
                <a:latin typeface="-apple-system-font"/>
              </a:rPr>
              <a:t>/speech/attorney-general-jeff-sessions-announces-new-initiative-combat-chinese-economic-espionage</a:t>
            </a:r>
          </a:p>
        </p:txBody>
      </p:sp>
      <p:sp>
        <p:nvSpPr>
          <p:cNvPr id="9" name="Title 1">
            <a:extLst>
              <a:ext uri="{FF2B5EF4-FFF2-40B4-BE49-F238E27FC236}">
                <a16:creationId xmlns:a16="http://schemas.microsoft.com/office/drawing/2014/main" id="{43588845-8802-5646-A14E-DDB6625C388C}"/>
              </a:ext>
            </a:extLst>
          </p:cNvPr>
          <p:cNvSpPr>
            <a:spLocks noGrp="1"/>
          </p:cNvSpPr>
          <p:nvPr>
            <p:ph type="title"/>
          </p:nvPr>
        </p:nvSpPr>
        <p:spPr>
          <a:xfrm>
            <a:off x="0" y="0"/>
            <a:ext cx="8991600" cy="609600"/>
          </a:xfrm>
        </p:spPr>
        <p:txBody>
          <a:bodyPr anchor="t"/>
          <a:lstStyle/>
          <a:p>
            <a:r>
              <a:rPr lang="en-US" sz="4000" dirty="0">
                <a:solidFill>
                  <a:srgbClr val="FFFF00"/>
                </a:solidFill>
                <a:effectLst>
                  <a:outerShdw blurRad="38100" dist="38100" dir="2700000" algn="tl">
                    <a:srgbClr val="000000"/>
                  </a:outerShdw>
                </a:effectLst>
                <a:latin typeface="Copperplate Gothic Light" charset="0"/>
              </a:rPr>
              <a:t>the China Initiative</a:t>
            </a:r>
            <a:br>
              <a:rPr lang="en-US" sz="4000" dirty="0">
                <a:solidFill>
                  <a:srgbClr val="FFFF00"/>
                </a:solidFill>
                <a:effectLst>
                  <a:outerShdw blurRad="38100" dist="38100" dir="2700000" algn="tl">
                    <a:srgbClr val="000000"/>
                  </a:outerShdw>
                </a:effectLst>
                <a:latin typeface="Copperplate Gothic Light" charset="0"/>
              </a:rPr>
            </a:br>
            <a:br>
              <a:rPr lang="en-US" sz="1000" dirty="0">
                <a:solidFill>
                  <a:srgbClr val="FFFF00"/>
                </a:solidFill>
                <a:effectLst>
                  <a:outerShdw blurRad="38100" dist="38100" dir="2700000" algn="tl">
                    <a:srgbClr val="000000"/>
                  </a:outerShdw>
                </a:effectLst>
                <a:latin typeface="Copperplate Gothic Light" charset="0"/>
              </a:rPr>
            </a:br>
            <a:r>
              <a:rPr lang="en-US" sz="3200" b="1" dirty="0">
                <a:solidFill>
                  <a:schemeClr val="bg1"/>
                </a:solidFill>
                <a:effectLst/>
              </a:rPr>
              <a:t>Attorney General Jeff Sessions Announces New Initiative to Combat Chinese Economic Espionage</a:t>
            </a:r>
            <a:br>
              <a:rPr lang="en-US" sz="1400" b="1" dirty="0">
                <a:solidFill>
                  <a:schemeClr val="bg1"/>
                </a:solidFill>
                <a:effectLst/>
              </a:rPr>
            </a:br>
            <a:r>
              <a:rPr lang="en-US" sz="2000" dirty="0">
                <a:solidFill>
                  <a:schemeClr val="bg1"/>
                </a:solidFill>
                <a:effectLst/>
              </a:rPr>
              <a:t>Washington, DC</a:t>
            </a:r>
            <a:br>
              <a:rPr lang="en-US" sz="2000" dirty="0">
                <a:solidFill>
                  <a:schemeClr val="bg1"/>
                </a:solidFill>
                <a:effectLst/>
              </a:rPr>
            </a:br>
            <a:r>
              <a:rPr lang="en-US" sz="2000" dirty="0">
                <a:solidFill>
                  <a:schemeClr val="bg1"/>
                </a:solidFill>
                <a:effectLst/>
              </a:rPr>
              <a:t> ~ Thursday, November 1, 2018</a:t>
            </a:r>
            <a:br>
              <a:rPr lang="en-US" sz="2000" dirty="0">
                <a:effectLst/>
              </a:rPr>
            </a:br>
            <a:endParaRPr lang="en-US" sz="2000" dirty="0">
              <a:solidFill>
                <a:srgbClr val="FFFF00"/>
              </a:solidFill>
              <a:effectLst>
                <a:outerShdw blurRad="38100" dist="38100" dir="2700000" algn="tl">
                  <a:srgbClr val="000000"/>
                </a:outerShdw>
              </a:effectLst>
              <a:latin typeface="Copperplate Gothic Light" charset="0"/>
            </a:endParaRPr>
          </a:p>
        </p:txBody>
      </p:sp>
      <p:sp>
        <p:nvSpPr>
          <p:cNvPr id="2" name="TextBox 1">
            <a:extLst>
              <a:ext uri="{FF2B5EF4-FFF2-40B4-BE49-F238E27FC236}">
                <a16:creationId xmlns:a16="http://schemas.microsoft.com/office/drawing/2014/main" id="{B131287F-4324-043C-0AA7-A51BF82F1205}"/>
              </a:ext>
            </a:extLst>
          </p:cNvPr>
          <p:cNvSpPr txBox="1"/>
          <p:nvPr/>
        </p:nvSpPr>
        <p:spPr>
          <a:xfrm>
            <a:off x="304800" y="2438400"/>
            <a:ext cx="8839200" cy="3477875"/>
          </a:xfrm>
          <a:prstGeom prst="rect">
            <a:avLst/>
          </a:prstGeom>
          <a:noFill/>
        </p:spPr>
        <p:txBody>
          <a:bodyPr wrap="square" rtlCol="0">
            <a:spAutoFit/>
          </a:bodyPr>
          <a:lstStyle/>
          <a:p>
            <a:pPr algn="l"/>
            <a:r>
              <a:rPr lang="en-US" sz="2000" b="0" i="0" u="none" strike="noStrike" dirty="0">
                <a:solidFill>
                  <a:schemeClr val="bg1"/>
                </a:solidFill>
                <a:effectLst/>
                <a:latin typeface="Georgia" panose="02040502050405020303" pitchFamily="18" charset="0"/>
              </a:rPr>
              <a:t>“I am announcing that I have ordered the creation of a China Initiative led by Assistant Attorney General John Demers, who heads our National Security Division, and composed of a senior FBI Executive, five United States Attorneys including Alex, and several other Department of Justice leaders and officials, including Assistant Attorney General for our Criminal Division, Brian </a:t>
            </a:r>
            <a:r>
              <a:rPr lang="en-US" sz="2000" b="0" i="0" u="none" strike="noStrike" dirty="0" err="1">
                <a:solidFill>
                  <a:schemeClr val="bg1"/>
                </a:solidFill>
                <a:effectLst/>
                <a:latin typeface="Georgia" panose="02040502050405020303" pitchFamily="18" charset="0"/>
              </a:rPr>
              <a:t>Benczkowski</a:t>
            </a:r>
            <a:r>
              <a:rPr lang="en-US" sz="2000" b="0" i="0" u="none" strike="noStrike" dirty="0">
                <a:solidFill>
                  <a:schemeClr val="bg1"/>
                </a:solidFill>
                <a:effectLst/>
                <a:latin typeface="Georgia" panose="02040502050405020303" pitchFamily="18" charset="0"/>
              </a:rPr>
              <a:t>.</a:t>
            </a:r>
          </a:p>
          <a:p>
            <a:pPr algn="l"/>
            <a:endParaRPr lang="en-US" sz="2000" b="0" i="0" u="none" strike="noStrike" dirty="0">
              <a:solidFill>
                <a:schemeClr val="bg1"/>
              </a:solidFill>
              <a:effectLst/>
              <a:latin typeface="Georgia" panose="02040502050405020303" pitchFamily="18" charset="0"/>
            </a:endParaRPr>
          </a:p>
          <a:p>
            <a:pPr algn="l"/>
            <a:r>
              <a:rPr lang="en-US" sz="2000" b="0" i="0" u="none" strike="noStrike" dirty="0">
                <a:solidFill>
                  <a:schemeClr val="bg1"/>
                </a:solidFill>
                <a:effectLst/>
                <a:latin typeface="Georgia" panose="02040502050405020303" pitchFamily="18" charset="0"/>
              </a:rPr>
              <a:t>This Initiative will identify priority Chinese trade theft cases, ensure that we have enough resources dedicated to them, and make sure that we bring them to an appropriate conclusion quickly and effectively.”</a:t>
            </a:r>
          </a:p>
          <a:p>
            <a:pPr algn="l"/>
            <a:endParaRPr lang="en-US" sz="2000" b="0" i="0" u="none" strike="noStrike" dirty="0">
              <a:solidFill>
                <a:schemeClr val="bg1"/>
              </a:solidFill>
              <a:effectLst/>
              <a:latin typeface="Georgia" panose="02040502050405020303" pitchFamily="18" charset="0"/>
            </a:endParaRPr>
          </a:p>
        </p:txBody>
      </p:sp>
      <p:sp>
        <p:nvSpPr>
          <p:cNvPr id="4" name="Rectangle 3">
            <a:extLst>
              <a:ext uri="{FF2B5EF4-FFF2-40B4-BE49-F238E27FC236}">
                <a16:creationId xmlns:a16="http://schemas.microsoft.com/office/drawing/2014/main" id="{60F169AB-9531-7773-36BA-EEA7A84ABCAB}"/>
              </a:ext>
            </a:extLst>
          </p:cNvPr>
          <p:cNvSpPr/>
          <p:nvPr/>
        </p:nvSpPr>
        <p:spPr>
          <a:xfrm>
            <a:off x="304800" y="4572000"/>
            <a:ext cx="8686800" cy="9906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916330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12AC53-3326-7E4A-B2A2-908553F74BB6}"/>
              </a:ext>
            </a:extLst>
          </p:cNvPr>
          <p:cNvSpPr/>
          <p:nvPr/>
        </p:nvSpPr>
        <p:spPr>
          <a:xfrm>
            <a:off x="3025583" y="6412468"/>
            <a:ext cx="2129044" cy="369332"/>
          </a:xfrm>
          <a:prstGeom prst="rect">
            <a:avLst/>
          </a:prstGeom>
        </p:spPr>
        <p:txBody>
          <a:bodyPr wrap="none">
            <a:spAutoFit/>
          </a:bodyPr>
          <a:lstStyle/>
          <a:p>
            <a:r>
              <a:rPr lang="en-US" i="1" dirty="0">
                <a:solidFill>
                  <a:schemeClr val="bg1"/>
                </a:solidFill>
                <a:latin typeface="-apple-system-font"/>
              </a:rPr>
              <a:t>Science</a:t>
            </a:r>
            <a:r>
              <a:rPr lang="en-US" dirty="0">
                <a:solidFill>
                  <a:schemeClr val="bg1"/>
                </a:solidFill>
                <a:latin typeface="-apple-system-font"/>
              </a:rPr>
              <a:t>. Feb. 7, 2020</a:t>
            </a:r>
            <a:endParaRPr lang="en-US" dirty="0">
              <a:solidFill>
                <a:schemeClr val="bg1"/>
              </a:solidFill>
            </a:endParaRPr>
          </a:p>
        </p:txBody>
      </p:sp>
      <p:pic>
        <p:nvPicPr>
          <p:cNvPr id="5" name="Picture 4">
            <a:extLst>
              <a:ext uri="{FF2B5EF4-FFF2-40B4-BE49-F238E27FC236}">
                <a16:creationId xmlns:a16="http://schemas.microsoft.com/office/drawing/2014/main" id="{2034389E-24A8-7948-AD55-1AB18C5EC782}"/>
              </a:ext>
            </a:extLst>
          </p:cNvPr>
          <p:cNvPicPr>
            <a:picLocks noChangeAspect="1"/>
          </p:cNvPicPr>
          <p:nvPr/>
        </p:nvPicPr>
        <p:blipFill>
          <a:blip r:embed="rId3"/>
          <a:stretch>
            <a:fillRect/>
          </a:stretch>
        </p:blipFill>
        <p:spPr>
          <a:xfrm>
            <a:off x="76200" y="990600"/>
            <a:ext cx="6042217" cy="5316402"/>
          </a:xfrm>
          <a:prstGeom prst="rect">
            <a:avLst/>
          </a:prstGeom>
          <a:solidFill>
            <a:schemeClr val="accent2"/>
          </a:solidFill>
          <a:ln w="38100">
            <a:solidFill>
              <a:schemeClr val="accent2"/>
            </a:solidFill>
          </a:ln>
        </p:spPr>
      </p:pic>
      <p:sp>
        <p:nvSpPr>
          <p:cNvPr id="7" name="TextBox 6">
            <a:extLst>
              <a:ext uri="{FF2B5EF4-FFF2-40B4-BE49-F238E27FC236}">
                <a16:creationId xmlns:a16="http://schemas.microsoft.com/office/drawing/2014/main" id="{0DA17E2E-795B-9E48-BB5D-DA45926EF3F4}"/>
              </a:ext>
            </a:extLst>
          </p:cNvPr>
          <p:cNvSpPr txBox="1"/>
          <p:nvPr/>
        </p:nvSpPr>
        <p:spPr>
          <a:xfrm>
            <a:off x="6194617" y="989886"/>
            <a:ext cx="2949383" cy="4801314"/>
          </a:xfrm>
          <a:prstGeom prst="rect">
            <a:avLst/>
          </a:prstGeom>
          <a:noFill/>
        </p:spPr>
        <p:txBody>
          <a:bodyPr wrap="square" rtlCol="0">
            <a:spAutoFit/>
          </a:bodyPr>
          <a:lstStyle/>
          <a:p>
            <a:r>
              <a:rPr lang="en-US" dirty="0">
                <a:solidFill>
                  <a:schemeClr val="bg1"/>
                </a:solidFill>
              </a:rPr>
              <a:t>Researchers in academia and industry who work with Chinese institutions should expect a “spike” in prosecutions this year as a result of a U.S. government initiative to stop economic espionage, say federal prosecutors leading the effort. And although they say the criminal cases could harm potentially useful U.S. collaborations with China, the prosecutors believe they will help deter future problems.</a:t>
            </a:r>
          </a:p>
        </p:txBody>
      </p:sp>
      <p:sp>
        <p:nvSpPr>
          <p:cNvPr id="9" name="Title 1">
            <a:extLst>
              <a:ext uri="{FF2B5EF4-FFF2-40B4-BE49-F238E27FC236}">
                <a16:creationId xmlns:a16="http://schemas.microsoft.com/office/drawing/2014/main" id="{43588845-8802-5646-A14E-DDB6625C388C}"/>
              </a:ext>
            </a:extLst>
          </p:cNvPr>
          <p:cNvSpPr>
            <a:spLocks noGrp="1"/>
          </p:cNvSpPr>
          <p:nvPr>
            <p:ph type="title"/>
          </p:nvPr>
        </p:nvSpPr>
        <p:spPr>
          <a:xfrm>
            <a:off x="0" y="0"/>
            <a:ext cx="8991600" cy="762000"/>
          </a:xfrm>
        </p:spPr>
        <p:txBody>
          <a:bodyPr anchor="t"/>
          <a:lstStyle/>
          <a:p>
            <a:pPr eaLnBrk="1" hangingPunct="1"/>
            <a:r>
              <a:rPr lang="en-US" sz="4000" dirty="0">
                <a:solidFill>
                  <a:srgbClr val="FFFF00"/>
                </a:solidFill>
                <a:effectLst>
                  <a:outerShdw blurRad="38100" dist="38100" dir="2700000" algn="tl">
                    <a:srgbClr val="000000"/>
                  </a:outerShdw>
                </a:effectLst>
                <a:latin typeface="Copperplate Gothic Light" charset="0"/>
              </a:rPr>
              <a:t>Foreign Influence</a:t>
            </a:r>
          </a:p>
        </p:txBody>
      </p:sp>
    </p:spTree>
    <p:extLst>
      <p:ext uri="{BB962C8B-B14F-4D97-AF65-F5344CB8AC3E}">
        <p14:creationId xmlns:p14="http://schemas.microsoft.com/office/powerpoint/2010/main" val="271101922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76200"/>
            <a:ext cx="8991600" cy="685800"/>
          </a:xfrm>
        </p:spPr>
        <p:txBody>
          <a:bodyPr anchor="t"/>
          <a:lstStyle/>
          <a:p>
            <a:pPr eaLnBrk="1" hangingPunct="1"/>
            <a:r>
              <a:rPr lang="en-US" sz="4000" dirty="0">
                <a:solidFill>
                  <a:srgbClr val="FFFF00"/>
                </a:solidFill>
                <a:effectLst>
                  <a:outerShdw blurRad="38100" dist="38100" dir="2700000" algn="tl">
                    <a:srgbClr val="000000"/>
                  </a:outerShdw>
                </a:effectLst>
                <a:latin typeface="Copperplate Gothic Light" charset="0"/>
              </a:rPr>
              <a:t>Foreign Influence</a:t>
            </a:r>
          </a:p>
        </p:txBody>
      </p:sp>
      <p:sp>
        <p:nvSpPr>
          <p:cNvPr id="28675" name="Content Placeholder 2"/>
          <p:cNvSpPr>
            <a:spLocks noGrp="1"/>
          </p:cNvSpPr>
          <p:nvPr>
            <p:ph idx="1"/>
          </p:nvPr>
        </p:nvSpPr>
        <p:spPr>
          <a:xfrm>
            <a:off x="117143" y="1600200"/>
            <a:ext cx="8839200" cy="4114800"/>
          </a:xfrm>
        </p:spPr>
        <p:txBody>
          <a:bodyPr/>
          <a:lstStyle/>
          <a:p>
            <a:pPr marL="0" indent="0" eaLnBrk="1" hangingPunct="1">
              <a:buNone/>
              <a:defRPr/>
            </a:pPr>
            <a:r>
              <a:rPr lang="en-US" dirty="0">
                <a:solidFill>
                  <a:schemeClr val="bg1"/>
                </a:solidFill>
                <a:effectLst>
                  <a:outerShdw blurRad="38100" dist="38100" dir="2700000" algn="tl">
                    <a:srgbClr val="000000"/>
                  </a:outerShdw>
                </a:effectLst>
                <a:latin typeface="Candara" charset="0"/>
              </a:rPr>
              <a:t>Failure to comply with the disclosure and management regulations and laws may result in criminal prosecution of the responsible individuals (faculty, staff, administrators, and institutions).</a:t>
            </a:r>
          </a:p>
          <a:p>
            <a:pPr marL="0" indent="0" eaLnBrk="1" hangingPunct="1">
              <a:buNone/>
              <a:defRPr/>
            </a:pPr>
            <a:endParaRPr lang="en-US" dirty="0">
              <a:solidFill>
                <a:schemeClr val="bg1"/>
              </a:solidFill>
              <a:effectLst>
                <a:outerShdw blurRad="38100" dist="38100" dir="2700000" algn="tl">
                  <a:srgbClr val="000000"/>
                </a:outerShdw>
              </a:effectLst>
              <a:latin typeface="Candara" charset="0"/>
            </a:endParaRPr>
          </a:p>
          <a:p>
            <a:pPr marL="0" indent="0" eaLnBrk="1" hangingPunct="1">
              <a:buNone/>
              <a:defRPr/>
            </a:pPr>
            <a:endParaRPr lang="en-US" dirty="0">
              <a:solidFill>
                <a:schemeClr val="bg1"/>
              </a:solidFill>
              <a:effectLst>
                <a:outerShdw blurRad="38100" dist="38100" dir="2700000" algn="tl">
                  <a:srgbClr val="000000"/>
                </a:outerShdw>
              </a:effectLst>
              <a:latin typeface="Candara" charset="0"/>
            </a:endParaRPr>
          </a:p>
          <a:p>
            <a:pPr marL="0" indent="0" eaLnBrk="1" hangingPunct="1">
              <a:buNone/>
              <a:defRPr/>
            </a:pPr>
            <a:endParaRPr lang="en-US" dirty="0">
              <a:solidFill>
                <a:schemeClr val="bg1"/>
              </a:solidFill>
              <a:effectLst>
                <a:outerShdw blurRad="38100" dist="38100" dir="2700000" algn="tl">
                  <a:srgbClr val="000000"/>
                </a:outerShdw>
              </a:effectLst>
              <a:latin typeface="Candara" charset="0"/>
            </a:endParaRPr>
          </a:p>
          <a:p>
            <a:pPr marL="0" indent="0" eaLnBrk="1" hangingPunct="1">
              <a:buNone/>
              <a:defRPr/>
            </a:pPr>
            <a:endParaRPr lang="en-US" dirty="0">
              <a:solidFill>
                <a:schemeClr val="bg1"/>
              </a:solidFill>
              <a:effectLst>
                <a:outerShdw blurRad="38100" dist="38100" dir="2700000" algn="tl">
                  <a:srgbClr val="000000"/>
                </a:outerShdw>
              </a:effectLst>
              <a:latin typeface="Candara" charset="0"/>
            </a:endParaRPr>
          </a:p>
          <a:p>
            <a:pPr eaLnBrk="1" hangingPunct="1">
              <a:defRPr/>
            </a:pPr>
            <a:endParaRPr lang="en-US" dirty="0">
              <a:solidFill>
                <a:schemeClr val="bg1"/>
              </a:solidFill>
              <a:effectLst>
                <a:outerShdw blurRad="38100" dist="38100" dir="2700000" algn="tl">
                  <a:srgbClr val="000000"/>
                </a:outerShdw>
              </a:effectLst>
              <a:latin typeface="Candara" charset="0"/>
            </a:endParaRPr>
          </a:p>
          <a:p>
            <a:pPr marL="0" indent="0" eaLnBrk="1" hangingPunct="1">
              <a:buNone/>
              <a:defRPr/>
            </a:pPr>
            <a:endParaRPr lang="en-US" dirty="0">
              <a:solidFill>
                <a:schemeClr val="bg1"/>
              </a:solidFill>
              <a:effectLst>
                <a:outerShdw blurRad="38100" dist="38100" dir="2700000" algn="tl">
                  <a:srgbClr val="000000"/>
                </a:outerShdw>
              </a:effectLst>
              <a:latin typeface="Candara" charset="0"/>
            </a:endParaRPr>
          </a:p>
          <a:p>
            <a:pPr eaLnBrk="1" hangingPunct="1">
              <a:defRPr/>
            </a:pPr>
            <a:endParaRPr lang="en-US" dirty="0">
              <a:solidFill>
                <a:schemeClr val="bg1"/>
              </a:solidFill>
              <a:effectLst>
                <a:outerShdw blurRad="38100" dist="38100" dir="2700000" algn="tl">
                  <a:srgbClr val="000000"/>
                </a:outerShdw>
              </a:effectLst>
              <a:latin typeface="Candara" charset="0"/>
            </a:endParaRPr>
          </a:p>
          <a:p>
            <a:pPr eaLnBrk="1" hangingPunct="1">
              <a:defRPr/>
            </a:pPr>
            <a:endParaRPr lang="en-US" dirty="0">
              <a:effectLst>
                <a:outerShdw blurRad="38100" dist="38100" dir="2700000" algn="tl">
                  <a:srgbClr val="FFFFFF"/>
                </a:outerShdw>
              </a:effectLst>
              <a:latin typeface="Candara" charset="0"/>
            </a:endParaRPr>
          </a:p>
        </p:txBody>
      </p:sp>
    </p:spTree>
    <p:extLst>
      <p:ext uri="{BB962C8B-B14F-4D97-AF65-F5344CB8AC3E}">
        <p14:creationId xmlns:p14="http://schemas.microsoft.com/office/powerpoint/2010/main" val="4462950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0"/>
            <a:ext cx="8991600" cy="762000"/>
          </a:xfrm>
        </p:spPr>
        <p:txBody>
          <a:bodyPr anchor="t"/>
          <a:lstStyle/>
          <a:p>
            <a:pPr eaLnBrk="1" hangingPunct="1"/>
            <a:r>
              <a:rPr lang="en-US" sz="4000" dirty="0">
                <a:solidFill>
                  <a:srgbClr val="FFFF00"/>
                </a:solidFill>
                <a:effectLst>
                  <a:outerShdw blurRad="38100" dist="38100" dir="2700000" algn="tl">
                    <a:srgbClr val="000000"/>
                  </a:outerShdw>
                </a:effectLst>
                <a:latin typeface="Copperplate Gothic Light" charset="0"/>
              </a:rPr>
              <a:t>Foreign Influence</a:t>
            </a:r>
          </a:p>
        </p:txBody>
      </p:sp>
      <p:pic>
        <p:nvPicPr>
          <p:cNvPr id="4" name="Picture 3" descr="A screenshot of a cell phone&#10;&#10;Description automatically generated">
            <a:extLst>
              <a:ext uri="{FF2B5EF4-FFF2-40B4-BE49-F238E27FC236}">
                <a16:creationId xmlns:a16="http://schemas.microsoft.com/office/drawing/2014/main" id="{C4D69180-4D71-9E47-9EEC-0BDC39660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0"/>
            <a:ext cx="9144000" cy="6096000"/>
          </a:xfrm>
          <a:prstGeom prst="rect">
            <a:avLst/>
          </a:prstGeom>
        </p:spPr>
      </p:pic>
      <p:sp>
        <p:nvSpPr>
          <p:cNvPr id="2" name="Oval 1">
            <a:extLst>
              <a:ext uri="{FF2B5EF4-FFF2-40B4-BE49-F238E27FC236}">
                <a16:creationId xmlns:a16="http://schemas.microsoft.com/office/drawing/2014/main" id="{48C9A1F3-B38A-D555-0D03-D66496C32B5B}"/>
              </a:ext>
            </a:extLst>
          </p:cNvPr>
          <p:cNvSpPr/>
          <p:nvPr/>
        </p:nvSpPr>
        <p:spPr>
          <a:xfrm>
            <a:off x="6096000" y="3733800"/>
            <a:ext cx="2895600"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7139243"/>
      </p:ext>
    </p:extLst>
  </p:cSld>
  <p:clrMapOvr>
    <a:masterClrMapping/>
  </p:clrMapOvr>
  <p:transition>
    <p:fade/>
  </p:transition>
</p:sld>
</file>

<file path=ppt/theme/theme1.xml><?xml version="1.0" encoding="utf-8"?>
<a:theme xmlns:a="http://schemas.openxmlformats.org/drawingml/2006/main" name="Green">
  <a:themeElements>
    <a:clrScheme name="Prefab">
      <a:dk1>
        <a:sysClr val="windowText" lastClr="000000"/>
      </a:dk1>
      <a:lt1>
        <a:sysClr val="window" lastClr="FFFFFF"/>
      </a:lt1>
      <a:dk2>
        <a:srgbClr val="5D5C64"/>
      </a:dk2>
      <a:lt2>
        <a:srgbClr val="E4D9BE"/>
      </a:lt2>
      <a:accent1>
        <a:srgbClr val="E0B62E"/>
      </a:accent1>
      <a:accent2>
        <a:srgbClr val="E6632E"/>
      </a:accent2>
      <a:accent3>
        <a:srgbClr val="73C1C7"/>
      </a:accent3>
      <a:accent4>
        <a:srgbClr val="75964C"/>
      </a:accent4>
      <a:accent5>
        <a:srgbClr val="C78C45"/>
      </a:accent5>
      <a:accent6>
        <a:srgbClr val="BCA076"/>
      </a:accent6>
      <a:hlink>
        <a:srgbClr val="CF3B0D"/>
      </a:hlink>
      <a:folHlink>
        <a:srgbClr val="7E75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Moonlight</Template>
  <TotalTime>11823</TotalTime>
  <Words>2857</Words>
  <Application>Microsoft Office PowerPoint</Application>
  <PresentationFormat>On-screen Show (4:3)</PresentationFormat>
  <Paragraphs>245</Paragraphs>
  <Slides>44</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-apple-system-font</vt:lpstr>
      <vt:lpstr>Arial</vt:lpstr>
      <vt:lpstr>Calibri</vt:lpstr>
      <vt:lpstr>Candara</vt:lpstr>
      <vt:lpstr>Copperplate Gothic Bold</vt:lpstr>
      <vt:lpstr>Copperplate Gothic Light</vt:lpstr>
      <vt:lpstr>Georgia</vt:lpstr>
      <vt:lpstr>Symbol</vt:lpstr>
      <vt:lpstr>Times New Roman</vt:lpstr>
      <vt:lpstr>Wingdings</vt:lpstr>
      <vt:lpstr>Wingdings 2</vt:lpstr>
      <vt:lpstr>Green</vt:lpstr>
      <vt:lpstr>PowerPoint Presentation</vt:lpstr>
      <vt:lpstr>Foreign Influence</vt:lpstr>
      <vt:lpstr>Foreign Influence</vt:lpstr>
      <vt:lpstr>Foreign Influence</vt:lpstr>
      <vt:lpstr>Evolution of the  China Initiative</vt:lpstr>
      <vt:lpstr>the China Initiative  Attorney General Jeff Sessions Announces New Initiative to Combat Chinese Economic Espionage Washington, DC  ~ Thursday, November 1, 2018 </vt:lpstr>
      <vt:lpstr>Foreign Influence</vt:lpstr>
      <vt:lpstr>Foreign Influence</vt:lpstr>
      <vt:lpstr>Foreign Influence</vt:lpstr>
      <vt:lpstr>Foreign Influence</vt:lpstr>
      <vt:lpstr>Foreign Influence</vt:lpstr>
      <vt:lpstr>Foreign Influence</vt:lpstr>
      <vt:lpstr>Video shows Harvard professor initially denying bringing cash payments back from China</vt:lpstr>
      <vt:lpstr>Science: 28 FEB 2022 Controversial U.S. China Initiative gets new name, tighter focus on industrial espionage Scientists hope rebranding ends racial profiling and targeting of academics for paperwork errors </vt:lpstr>
      <vt:lpstr>Nature NEWS:  22 September 2022 Convictions reversed for US chemical engineer accused of hiding China ties </vt:lpstr>
      <vt:lpstr>PowerPoint Presentation</vt:lpstr>
      <vt:lpstr>PowerPoint Presentation</vt:lpstr>
      <vt:lpstr>PowerPoint Presentation</vt:lpstr>
      <vt:lpstr>What is the legal Basis of the foreign influence prosecutions?</vt:lpstr>
      <vt:lpstr> foreign influence</vt:lpstr>
      <vt:lpstr>foreign influence</vt:lpstr>
      <vt:lpstr>foreign influence</vt:lpstr>
      <vt:lpstr>foreign influence</vt:lpstr>
      <vt:lpstr>foreign influence</vt:lpstr>
      <vt:lpstr>foreign influence</vt:lpstr>
      <vt:lpstr>foreign influence</vt:lpstr>
      <vt:lpstr>foreign influence</vt:lpstr>
      <vt:lpstr>foreign influence</vt:lpstr>
      <vt:lpstr>foreign influence</vt:lpstr>
      <vt:lpstr>Compliance with Federal Disclosure Laws as it Relates to Federal Grants</vt:lpstr>
      <vt:lpstr>Foreign Influence</vt:lpstr>
      <vt:lpstr>Foreign Influence</vt:lpstr>
      <vt:lpstr>Foreign Influence</vt:lpstr>
      <vt:lpstr>Foreign Influence</vt:lpstr>
      <vt:lpstr>Proposal Submission</vt:lpstr>
      <vt:lpstr>Other Support</vt:lpstr>
      <vt:lpstr>Other Support</vt:lpstr>
      <vt:lpstr>NIH Resources</vt:lpstr>
      <vt:lpstr>What are we doing to protect our community and institution? </vt:lpstr>
      <vt:lpstr>What are we doing to protect our community and institution? </vt:lpstr>
      <vt:lpstr>What are we doing to protect our community and institution? </vt:lpstr>
      <vt:lpstr>What are we doing to protect our community and institution? </vt:lpstr>
      <vt:lpstr>What are we doing to protect our community and institution? </vt:lpstr>
      <vt:lpstr>PowerPoint Presentation</vt:lpstr>
    </vt:vector>
  </TitlesOfParts>
  <Company>Wayne State University Division of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lburns</dc:creator>
  <cp:lastModifiedBy>Julie O'Connor</cp:lastModifiedBy>
  <cp:revision>825</cp:revision>
  <cp:lastPrinted>2011-08-31T12:47:41Z</cp:lastPrinted>
  <dcterms:created xsi:type="dcterms:W3CDTF">2009-02-17T16:20:51Z</dcterms:created>
  <dcterms:modified xsi:type="dcterms:W3CDTF">2024-04-03T21:13:04Z</dcterms:modified>
</cp:coreProperties>
</file>