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6" r:id="rId1"/>
  </p:sldMasterIdLst>
  <p:sldIdLst>
    <p:sldId id="282" r:id="rId2"/>
    <p:sldId id="257" r:id="rId3"/>
    <p:sldId id="292" r:id="rId4"/>
    <p:sldId id="258" r:id="rId5"/>
    <p:sldId id="259" r:id="rId6"/>
    <p:sldId id="260" r:id="rId7"/>
    <p:sldId id="261" r:id="rId8"/>
    <p:sldId id="266" r:id="rId9"/>
    <p:sldId id="267" r:id="rId10"/>
    <p:sldId id="268" r:id="rId11"/>
    <p:sldId id="295" r:id="rId12"/>
    <p:sldId id="296" r:id="rId13"/>
    <p:sldId id="269" r:id="rId14"/>
    <p:sldId id="270" r:id="rId15"/>
    <p:sldId id="271" r:id="rId16"/>
    <p:sldId id="297" r:id="rId17"/>
    <p:sldId id="272" r:id="rId18"/>
    <p:sldId id="285" r:id="rId19"/>
    <p:sldId id="286" r:id="rId20"/>
    <p:sldId id="287" r:id="rId21"/>
    <p:sldId id="298" r:id="rId22"/>
    <p:sldId id="299" r:id="rId23"/>
    <p:sldId id="263" r:id="rId24"/>
    <p:sldId id="264" r:id="rId25"/>
    <p:sldId id="265" r:id="rId26"/>
    <p:sldId id="302" r:id="rId27"/>
    <p:sldId id="273" r:id="rId28"/>
    <p:sldId id="288" r:id="rId29"/>
    <p:sldId id="289" r:id="rId30"/>
    <p:sldId id="300" r:id="rId31"/>
    <p:sldId id="301" r:id="rId32"/>
    <p:sldId id="274" r:id="rId33"/>
    <p:sldId id="275" r:id="rId34"/>
    <p:sldId id="276"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6B7F7-4E85-7BF3-A5D6-0B6D39ECD54E}" v="94" dt="2021-02-16T02:31:34.550"/>
    <p1510:client id="{21467524-F083-CBAB-DF04-77F2867E8815}" v="34" dt="2021-02-16T01:23:15.118"/>
    <p1510:client id="{275769DC-ED35-0FA2-7367-BC2FE72DF6BB}" v="35" dt="2021-02-16T13:02:29.264"/>
    <p1510:client id="{49330E9A-A2AB-E15C-143B-F07F0D608A26}" v="60" dt="2021-02-15T17:50:54.134"/>
    <p1510:client id="{5BB1C0D1-56FE-A3F1-7A59-FCF7CA361C1B}" v="204" dt="2021-02-16T01:11:45.288"/>
    <p1510:client id="{6A008FF6-BFF9-41DE-4DF2-8460B96AA802}" v="348" dt="2021-02-16T00:35:29.413"/>
    <p1510:client id="{80FC1079-C536-9865-E512-1D2810432C9E}" v="113" dt="2021-02-16T00:54:11.337"/>
    <p1510:client id="{F4FC9BD5-A874-D3C3-96A1-9933BEBE4653}" v="51" dt="2021-02-15T18:00:31.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103" d="100"/>
          <a:sy n="103" d="100"/>
        </p:scale>
        <p:origin x="368" y="68"/>
      </p:cViewPr>
      <p:guideLst/>
    </p:cSldViewPr>
  </p:slideViewPr>
  <p:notesTextViewPr>
    <p:cViewPr>
      <p:scale>
        <a:sx n="1" d="1"/>
        <a:sy n="1" d="1"/>
      </p:scale>
      <p:origin x="0" y="0"/>
    </p:cViewPr>
  </p:notesTextViewPr>
  <p:sorterViewPr>
    <p:cViewPr>
      <p:scale>
        <a:sx n="100" d="100"/>
        <a:sy n="100" d="100"/>
      </p:scale>
      <p:origin x="0" y="-5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D57F1E4F-1CFF-5643-939E-02111984F56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12990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4176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8689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9514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8538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2738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7259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509A250-FF31-4206-8172-F9D3106AACB1}" type="datetimeFigureOut">
              <a:rPr lang="en-US" smtClean="0"/>
              <a:t>3/16/2021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6199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9976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829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4AAD347D-5ACD-4C99-B74B-A9C85AD731AF}" type="datetimeFigureOut">
              <a:rPr lang="en-US" smtClean="0"/>
              <a:t>3/16/2021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57F1E4F-1CFF-5643-939E-02111984F565}" type="slidenum">
              <a:rPr lang="en-US" smtClean="0"/>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8040440"/>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bpreed@med.wayne.edu" TargetMode="External"/><Relationship Id="rId2" Type="http://schemas.openxmlformats.org/officeDocument/2006/relationships/hyperlink" Target="mailto:LonnieSorrells@wayne.edu"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linicalresearch.med.wayne.edu/database-request" TargetMode="External"/><Relationship Id="rId4" Type="http://schemas.openxmlformats.org/officeDocument/2006/relationships/hyperlink" Target="mailto:Daniel.paduchowski@wayne.ed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ibio.wayne.edu/biostatsandepidemiologycore" TargetMode="External"/><Relationship Id="rId3" Type="http://schemas.openxmlformats.org/officeDocument/2006/relationships/hyperlink" Target="mailto:skorzeni@med.wayne.edu" TargetMode="External"/><Relationship Id="rId7" Type="http://schemas.openxmlformats.org/officeDocument/2006/relationships/hyperlink" Target="mailto:lzhan@med.wayne.edu" TargetMode="External"/><Relationship Id="rId2" Type="http://schemas.openxmlformats.org/officeDocument/2006/relationships/hyperlink" Target="mailto:sghos@med.wayne.edu" TargetMode="External"/><Relationship Id="rId1" Type="http://schemas.openxmlformats.org/officeDocument/2006/relationships/slideLayout" Target="../slideLayouts/slideLayout2.xml"/><Relationship Id="rId6" Type="http://schemas.openxmlformats.org/officeDocument/2006/relationships/hyperlink" Target="mailto:fr4523@wayne.edu" TargetMode="External"/><Relationship Id="rId5" Type="http://schemas.openxmlformats.org/officeDocument/2006/relationships/hyperlink" Target="mailto:ed7843@wayne.edu" TargetMode="External"/><Relationship Id="rId10" Type="http://schemas.openxmlformats.org/officeDocument/2006/relationships/image" Target="../media/image4.png"/><Relationship Id="rId4" Type="http://schemas.openxmlformats.org/officeDocument/2006/relationships/hyperlink" Target="mailto:smillis@med.wayne.edu" TargetMode="External"/><Relationship Id="rId9" Type="http://schemas.openxmlformats.org/officeDocument/2006/relationships/hyperlink" Target="https://research.wayne.edu/ber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fostert@karmanos.org" TargetMode="External"/><Relationship Id="rId2" Type="http://schemas.openxmlformats.org/officeDocument/2006/relationships/hyperlink" Target="mailto:harperf@karmanos.org"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hyperlink" Target="https://www.karmanos.org/karmanos/behavioral-and-field-science-cor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karmanos.org/karmanos/epidemiology-research-core" TargetMode="External"/><Relationship Id="rId2" Type="http://schemas.openxmlformats.org/officeDocument/2006/relationships/hyperlink" Target="mailto:dimmerj@karmanos.org"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research.wayne.edu/cores-facilities" TargetMode="External"/><Relationship Id="rId2" Type="http://schemas.openxmlformats.org/officeDocument/2006/relationships/hyperlink" Target="https://research.wayne.edu/news/wsu-research-cores-town-hall-slide-deck-4157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hyperlink" Target="mailto:ruterbus@med.wayne.edu" TargetMode="External"/><Relationship Id="rId2" Type="http://schemas.openxmlformats.org/officeDocument/2006/relationships/hyperlink" Target="mailto:dimmerj@karmanos.or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32.xml.rels><?xml version="1.0" encoding="UTF-8" standalone="yes"?>
<Relationships xmlns="http://schemas.openxmlformats.org/package/2006/relationships"><Relationship Id="rId3" Type="http://schemas.openxmlformats.org/officeDocument/2006/relationships/hyperlink" Target="mailto:starkka@karmanos.org" TargetMode="External"/><Relationship Id="rId2" Type="http://schemas.openxmlformats.org/officeDocument/2006/relationships/hyperlink" Target="mailto:boernerj@karmanos.org"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hyperlink" Target="https://karmanos.org/karmanos/biobanking-and-correlative-sciences-cor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linicalresearch.med.wayne.edu/biobank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linicalresearch.med.wayne.edu/" TargetMode="External"/><Relationship Id="rId2" Type="http://schemas.openxmlformats.org/officeDocument/2006/relationships/hyperlink" Target="mailto:jparker@med.wayne.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909" y="1018307"/>
            <a:ext cx="7372492" cy="2268559"/>
          </a:xfrm>
        </p:spPr>
        <p:txBody>
          <a:bodyPr>
            <a:normAutofit fontScale="90000"/>
          </a:bodyPr>
          <a:lstStyle/>
          <a:p>
            <a:pPr algn="ctr"/>
            <a:r>
              <a:rPr lang="en-US" dirty="0" smtClean="0">
                <a:latin typeface="Calibri" panose="020F0502020204030204" pitchFamily="34" charset="0"/>
                <a:cs typeface="Calibri" panose="020F0502020204030204" pitchFamily="34" charset="0"/>
              </a:rPr>
              <a:t>Clinical Research Support Services Town </a:t>
            </a:r>
            <a:r>
              <a:rPr lang="en-US" dirty="0">
                <a:latin typeface="Calibri" panose="020F0502020204030204" pitchFamily="34" charset="0"/>
                <a:cs typeface="Calibri" panose="020F0502020204030204" pitchFamily="34" charset="0"/>
              </a:rPr>
              <a:t>Hall</a:t>
            </a:r>
            <a:r>
              <a:rPr lang="en-US" dirty="0"/>
              <a:t/>
            </a:r>
            <a:br>
              <a:rPr lang="en-US" dirty="0"/>
            </a:br>
            <a:r>
              <a:rPr lang="en-US" dirty="0"/>
              <a:t/>
            </a:r>
            <a:br>
              <a:rPr lang="en-US" dirty="0"/>
            </a:br>
            <a:r>
              <a:rPr lang="en-US" dirty="0" smtClean="0">
                <a:latin typeface="Calibri" panose="020F0502020204030204" pitchFamily="34" charset="0"/>
                <a:cs typeface="Calibri" panose="020F0502020204030204" pitchFamily="34" charset="0"/>
              </a:rPr>
              <a:t>March </a:t>
            </a:r>
            <a:r>
              <a:rPr lang="en-US" dirty="0">
                <a:latin typeface="Calibri" panose="020F0502020204030204" pitchFamily="34" charset="0"/>
                <a:cs typeface="Calibri" panose="020F0502020204030204" pitchFamily="34" charset="0"/>
              </a:rPr>
              <a:t>16, 2021</a:t>
            </a:r>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067" y="5717310"/>
            <a:ext cx="4249219" cy="98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49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2" y="212436"/>
            <a:ext cx="9073848" cy="803694"/>
          </a:xfrm>
        </p:spPr>
        <p:txBody>
          <a:bodyPr>
            <a:noAutofit/>
          </a:bodyPr>
          <a:lstStyle/>
          <a:p>
            <a:pPr algn="ctr"/>
            <a:r>
              <a:rPr lang="en-US" sz="3600" dirty="0">
                <a:latin typeface="Calibri" panose="020F0502020204030204" pitchFamily="34" charset="0"/>
                <a:cs typeface="Calibri" panose="020F0502020204030204" pitchFamily="34" charset="0"/>
              </a:rPr>
              <a:t>Clinical Research Service Center (CRSC)</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Services Provided</a:t>
            </a:r>
          </a:p>
        </p:txBody>
      </p:sp>
      <p:sp>
        <p:nvSpPr>
          <p:cNvPr id="3" name="Content Placeholder 2"/>
          <p:cNvSpPr>
            <a:spLocks noGrp="1"/>
          </p:cNvSpPr>
          <p:nvPr>
            <p:ph idx="1"/>
          </p:nvPr>
        </p:nvSpPr>
        <p:spPr>
          <a:xfrm>
            <a:off x="1422400" y="1526706"/>
            <a:ext cx="9147739" cy="4803035"/>
          </a:xfrm>
        </p:spPr>
        <p:txBody>
          <a:bodyPr>
            <a:normAutofit/>
          </a:bodyPr>
          <a:lstStyle/>
          <a:p>
            <a:r>
              <a:rPr lang="en-US" dirty="0" smtClean="0">
                <a:latin typeface="Calibri" panose="020F0502020204030204" pitchFamily="34" charset="0"/>
                <a:cs typeface="Calibri" panose="020F0502020204030204" pitchFamily="34" charset="0"/>
              </a:rPr>
              <a:t>Research </a:t>
            </a:r>
            <a:r>
              <a:rPr lang="en-US" dirty="0">
                <a:latin typeface="Calibri" panose="020F0502020204030204" pitchFamily="34" charset="0"/>
                <a:cs typeface="Calibri" panose="020F0502020204030204" pitchFamily="34" charset="0"/>
              </a:rPr>
              <a:t>Center – Clinical and Observation rooms to conduct participant visits</a:t>
            </a:r>
          </a:p>
          <a:p>
            <a:r>
              <a:rPr lang="en-US" dirty="0" smtClean="0">
                <a:latin typeface="Calibri" panose="020F0502020204030204" pitchFamily="34" charset="0"/>
                <a:cs typeface="Calibri" panose="020F0502020204030204" pitchFamily="34" charset="0"/>
              </a:rPr>
              <a:t>Regulatory </a:t>
            </a:r>
            <a:r>
              <a:rPr lang="en-US" dirty="0">
                <a:latin typeface="Calibri" panose="020F0502020204030204" pitchFamily="34" charset="0"/>
                <a:cs typeface="Calibri" panose="020F0502020204030204" pitchFamily="34" charset="0"/>
              </a:rPr>
              <a:t>Management/Consult</a:t>
            </a:r>
          </a:p>
          <a:p>
            <a:pPr lvl="1"/>
            <a:r>
              <a:rPr lang="en-US" dirty="0">
                <a:latin typeface="Calibri" panose="020F0502020204030204" pitchFamily="34" charset="0"/>
                <a:cs typeface="Calibri" panose="020F0502020204030204" pitchFamily="34" charset="0"/>
              </a:rPr>
              <a:t> IRB submission</a:t>
            </a:r>
          </a:p>
          <a:p>
            <a:pPr lvl="1"/>
            <a:r>
              <a:rPr lang="en-US" dirty="0" smtClean="0">
                <a:latin typeface="Calibri" panose="020F0502020204030204" pitchFamily="34" charset="0"/>
                <a:cs typeface="Calibri" panose="020F0502020204030204" pitchFamily="34" charset="0"/>
              </a:rPr>
              <a:t>FDA/IND </a:t>
            </a:r>
            <a:r>
              <a:rPr lang="en-US" dirty="0">
                <a:latin typeface="Calibri" panose="020F0502020204030204" pitchFamily="34" charset="0"/>
                <a:cs typeface="Calibri" panose="020F0502020204030204" pitchFamily="34" charset="0"/>
              </a:rPr>
              <a:t>support</a:t>
            </a:r>
          </a:p>
          <a:p>
            <a:pPr lvl="1"/>
            <a:r>
              <a:rPr lang="en-US" dirty="0" smtClean="0">
                <a:latin typeface="Calibri" panose="020F0502020204030204" pitchFamily="34" charset="0"/>
                <a:cs typeface="Calibri" panose="020F0502020204030204" pitchFamily="34" charset="0"/>
              </a:rPr>
              <a:t>Electronic </a:t>
            </a:r>
            <a:r>
              <a:rPr lang="en-US" dirty="0">
                <a:latin typeface="Calibri" panose="020F0502020204030204" pitchFamily="34" charset="0"/>
                <a:cs typeface="Calibri" panose="020F0502020204030204" pitchFamily="34" charset="0"/>
              </a:rPr>
              <a:t>Regulatory Binders   (21CFR part 11 compliant)</a:t>
            </a:r>
          </a:p>
          <a:p>
            <a:pPr lvl="2"/>
            <a:r>
              <a:rPr lang="en-US" dirty="0" smtClean="0">
                <a:latin typeface="Calibri" panose="020F0502020204030204" pitchFamily="34" charset="0"/>
                <a:cs typeface="Calibri" panose="020F0502020204030204" pitchFamily="34" charset="0"/>
              </a:rPr>
              <a:t>Facilitates </a:t>
            </a:r>
            <a:r>
              <a:rPr lang="en-US" dirty="0">
                <a:latin typeface="Calibri" panose="020F0502020204030204" pitchFamily="34" charset="0"/>
                <a:cs typeface="Calibri" panose="020F0502020204030204" pitchFamily="34" charset="0"/>
              </a:rPr>
              <a:t>remote monitoring</a:t>
            </a:r>
          </a:p>
          <a:p>
            <a:r>
              <a:rPr lang="en-US" dirty="0" smtClean="0">
                <a:latin typeface="Calibri" panose="020F0502020204030204" pitchFamily="34" charset="0"/>
                <a:cs typeface="Calibri" panose="020F0502020204030204" pitchFamily="34" charset="0"/>
              </a:rPr>
              <a:t>Physicians</a:t>
            </a:r>
            <a:r>
              <a:rPr lang="en-US" dirty="0">
                <a:latin typeface="Calibri" panose="020F0502020204030204" pitchFamily="34" charset="0"/>
                <a:cs typeface="Calibri" panose="020F0502020204030204" pitchFamily="34" charset="0"/>
              </a:rPr>
              <a:t>, Nurses and Study Coordinator support</a:t>
            </a:r>
          </a:p>
          <a:p>
            <a:r>
              <a:rPr lang="en-US" dirty="0" smtClean="0">
                <a:latin typeface="Calibri" panose="020F0502020204030204" pitchFamily="34" charset="0"/>
                <a:cs typeface="Calibri" panose="020F0502020204030204" pitchFamily="34" charset="0"/>
              </a:rPr>
              <a:t>Site </a:t>
            </a:r>
            <a:r>
              <a:rPr lang="en-US" dirty="0">
                <a:latin typeface="Calibri" panose="020F0502020204030204" pitchFamily="34" charset="0"/>
                <a:cs typeface="Calibri" panose="020F0502020204030204" pitchFamily="34" charset="0"/>
              </a:rPr>
              <a:t>Research Pharmacy with on-site Investigational Pharmacist</a:t>
            </a:r>
          </a:p>
          <a:p>
            <a:pPr marL="344170" indent="-344170"/>
            <a:endParaRPr lang="en-US" dirty="0">
              <a:cs typeface="Arial"/>
            </a:endParaRPr>
          </a:p>
          <a:p>
            <a:pPr marL="344170" indent="-344170"/>
            <a:endParaRPr lang="en-US" dirty="0">
              <a:cs typeface="Arial"/>
            </a:endParaRPr>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8"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521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644" y="235402"/>
            <a:ext cx="7958331" cy="1077229"/>
          </a:xfrm>
        </p:spPr>
        <p:txBody>
          <a:bodyPr>
            <a:noAutofit/>
          </a:bodyPr>
          <a:lstStyle/>
          <a:p>
            <a:pPr algn="ctr"/>
            <a:r>
              <a:rPr lang="en-US" sz="3600" dirty="0">
                <a:latin typeface="Calibri" panose="020F0502020204030204" pitchFamily="34" charset="0"/>
                <a:cs typeface="Calibri" panose="020F0502020204030204" pitchFamily="34" charset="0"/>
              </a:rPr>
              <a:t>Clinical Research Service Center (CRSC)</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Services </a:t>
            </a:r>
            <a:r>
              <a:rPr lang="en-US" sz="3600" dirty="0" smtClean="0">
                <a:latin typeface="Calibri" panose="020F0502020204030204" pitchFamily="34" charset="0"/>
                <a:cs typeface="Calibri" panose="020F0502020204030204" pitchFamily="34" charset="0"/>
              </a:rPr>
              <a:t>Provided, cont.</a:t>
            </a:r>
            <a:endParaRPr lang="en-US" sz="3600" dirty="0"/>
          </a:p>
        </p:txBody>
      </p:sp>
      <p:sp>
        <p:nvSpPr>
          <p:cNvPr id="3" name="Content Placeholder 2"/>
          <p:cNvSpPr>
            <a:spLocks noGrp="1"/>
          </p:cNvSpPr>
          <p:nvPr>
            <p:ph idx="1"/>
          </p:nvPr>
        </p:nvSpPr>
        <p:spPr>
          <a:xfrm>
            <a:off x="1524001" y="1312631"/>
            <a:ext cx="9264072" cy="4295020"/>
          </a:xfrm>
        </p:spPr>
        <p:txBody>
          <a:bodyPr>
            <a:normAutofit lnSpcReduction="10000"/>
          </a:bodyPr>
          <a:lstStyle/>
          <a:p>
            <a:r>
              <a:rPr lang="en-US" dirty="0" smtClean="0">
                <a:latin typeface="Calibri" panose="020F0502020204030204" pitchFamily="34" charset="0"/>
                <a:cs typeface="Calibri" panose="020F0502020204030204" pitchFamily="34" charset="0"/>
              </a:rPr>
              <a:t>Assessment</a:t>
            </a:r>
            <a:endParaRPr lang="en-US" dirty="0">
              <a:latin typeface="Calibri" panose="020F0502020204030204" pitchFamily="34" charset="0"/>
              <a:cs typeface="Calibri" panose="020F0502020204030204" pitchFamily="34" charset="0"/>
            </a:endParaRPr>
          </a:p>
          <a:p>
            <a:pPr lvl="1"/>
            <a:r>
              <a:rPr lang="en-US" sz="2000" dirty="0" smtClean="0">
                <a:latin typeface="Calibri" panose="020F0502020204030204" pitchFamily="34" charset="0"/>
                <a:cs typeface="Calibri" panose="020F0502020204030204" pitchFamily="34" charset="0"/>
              </a:rPr>
              <a:t>Blood </a:t>
            </a:r>
            <a:r>
              <a:rPr lang="en-US" sz="2000" dirty="0">
                <a:latin typeface="Calibri" panose="020F0502020204030204" pitchFamily="34" charset="0"/>
                <a:cs typeface="Calibri" panose="020F0502020204030204" pitchFamily="34" charset="0"/>
              </a:rPr>
              <a:t>draws</a:t>
            </a:r>
          </a:p>
          <a:p>
            <a:pPr lvl="1"/>
            <a:r>
              <a:rPr lang="en-US" sz="2000" dirty="0" smtClean="0">
                <a:latin typeface="Calibri" panose="020F0502020204030204" pitchFamily="34" charset="0"/>
                <a:cs typeface="Calibri" panose="020F0502020204030204" pitchFamily="34" charset="0"/>
              </a:rPr>
              <a:t>IV </a:t>
            </a:r>
            <a:r>
              <a:rPr lang="en-US" sz="2000" dirty="0">
                <a:latin typeface="Calibri" panose="020F0502020204030204" pitchFamily="34" charset="0"/>
                <a:cs typeface="Calibri" panose="020F0502020204030204" pitchFamily="34" charset="0"/>
              </a:rPr>
              <a:t>starts</a:t>
            </a:r>
          </a:p>
          <a:p>
            <a:pPr lvl="1"/>
            <a:r>
              <a:rPr lang="en-US" sz="2000" dirty="0" smtClean="0">
                <a:latin typeface="Calibri" panose="020F0502020204030204" pitchFamily="34" charset="0"/>
                <a:cs typeface="Calibri" panose="020F0502020204030204" pitchFamily="34" charset="0"/>
              </a:rPr>
              <a:t>Biopsies</a:t>
            </a:r>
            <a:endParaRPr lang="en-US" sz="2000" dirty="0">
              <a:latin typeface="Calibri" panose="020F0502020204030204" pitchFamily="34" charset="0"/>
              <a:cs typeface="Calibri" panose="020F0502020204030204" pitchFamily="34" charset="0"/>
            </a:endParaRPr>
          </a:p>
          <a:p>
            <a:pPr lvl="1"/>
            <a:r>
              <a:rPr lang="en-US" sz="2000" dirty="0" smtClean="0">
                <a:latin typeface="Calibri" panose="020F0502020204030204" pitchFamily="34" charset="0"/>
                <a:cs typeface="Calibri" panose="020F0502020204030204" pitchFamily="34" charset="0"/>
              </a:rPr>
              <a:t>Clamp </a:t>
            </a:r>
            <a:r>
              <a:rPr lang="en-US" sz="2000" dirty="0">
                <a:latin typeface="Calibri" panose="020F0502020204030204" pitchFamily="34" charset="0"/>
                <a:cs typeface="Calibri" panose="020F0502020204030204" pitchFamily="34" charset="0"/>
              </a:rPr>
              <a:t>studies</a:t>
            </a:r>
          </a:p>
          <a:p>
            <a:pPr lvl="1"/>
            <a:r>
              <a:rPr lang="en-US" sz="2000" dirty="0" smtClean="0">
                <a:latin typeface="Calibri" panose="020F0502020204030204" pitchFamily="34" charset="0"/>
                <a:cs typeface="Calibri" panose="020F0502020204030204" pitchFamily="34" charset="0"/>
              </a:rPr>
              <a:t>Electrocardiography</a:t>
            </a:r>
            <a:endParaRPr lang="en-US" sz="2000" dirty="0">
              <a:latin typeface="Calibri" panose="020F0502020204030204" pitchFamily="34" charset="0"/>
              <a:cs typeface="Calibri" panose="020F0502020204030204" pitchFamily="34" charset="0"/>
            </a:endParaRPr>
          </a:p>
          <a:p>
            <a:pPr lvl="1"/>
            <a:r>
              <a:rPr lang="en-US" sz="2000" dirty="0" smtClean="0">
                <a:latin typeface="Calibri" panose="020F0502020204030204" pitchFamily="34" charset="0"/>
                <a:cs typeface="Calibri" panose="020F0502020204030204" pitchFamily="34" charset="0"/>
              </a:rPr>
              <a:t>Cardiac </a:t>
            </a:r>
            <a:r>
              <a:rPr lang="en-US" sz="2000" dirty="0">
                <a:latin typeface="Calibri" panose="020F0502020204030204" pitchFamily="34" charset="0"/>
                <a:cs typeface="Calibri" panose="020F0502020204030204" pitchFamily="34" charset="0"/>
              </a:rPr>
              <a:t>Imaging (Echocardiography)</a:t>
            </a:r>
          </a:p>
          <a:p>
            <a:pPr lvl="1"/>
            <a:r>
              <a:rPr lang="en-US" sz="2000" dirty="0" smtClean="0">
                <a:latin typeface="Calibri" panose="020F0502020204030204" pitchFamily="34" charset="0"/>
                <a:cs typeface="Calibri" panose="020F0502020204030204" pitchFamily="34" charset="0"/>
              </a:rPr>
              <a:t>Behavioral </a:t>
            </a:r>
            <a:r>
              <a:rPr lang="en-US" sz="2000" dirty="0">
                <a:latin typeface="Calibri" panose="020F0502020204030204" pitchFamily="34" charset="0"/>
                <a:cs typeface="Calibri" panose="020F0502020204030204" pitchFamily="34" charset="0"/>
              </a:rPr>
              <a:t>CCTV recording</a:t>
            </a:r>
          </a:p>
          <a:p>
            <a:r>
              <a:rPr lang="en-US" dirty="0" smtClean="0">
                <a:latin typeface="Calibri" panose="020F0502020204030204" pitchFamily="34" charset="0"/>
                <a:cs typeface="Calibri" panose="020F0502020204030204" pitchFamily="34" charset="0"/>
              </a:rPr>
              <a:t>Specimen </a:t>
            </a:r>
            <a:r>
              <a:rPr lang="en-US" dirty="0">
                <a:latin typeface="Calibri" panose="020F0502020204030204" pitchFamily="34" charset="0"/>
                <a:cs typeface="Calibri" panose="020F0502020204030204" pitchFamily="34" charset="0"/>
              </a:rPr>
              <a:t>processing/storage and </a:t>
            </a:r>
            <a:r>
              <a:rPr lang="en-US" dirty="0" smtClean="0">
                <a:latin typeface="Calibri" panose="020F0502020204030204" pitchFamily="34" charset="0"/>
                <a:cs typeface="Calibri" panose="020F0502020204030204" pitchFamily="34" charset="0"/>
              </a:rPr>
              <a:t>shipping</a:t>
            </a:r>
            <a:endParaRPr lang="en-US" dirty="0">
              <a:latin typeface="Calibri" panose="020F0502020204030204" pitchFamily="34" charset="0"/>
              <a:cs typeface="Calibri" panose="020F0502020204030204" pitchFamily="34" charset="0"/>
            </a:endParaRPr>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509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983" y="129310"/>
            <a:ext cx="8214866" cy="1552776"/>
          </a:xfrm>
        </p:spPr>
        <p:txBody>
          <a:bodyPr>
            <a:normAutofit/>
          </a:bodyPr>
          <a:lstStyle/>
          <a:p>
            <a:pPr algn="ctr"/>
            <a:r>
              <a:rPr lang="en-US" sz="3600" dirty="0">
                <a:latin typeface="Calibri" panose="020F0502020204030204" pitchFamily="34" charset="0"/>
                <a:cs typeface="Calibri" panose="020F0502020204030204" pitchFamily="34" charset="0"/>
              </a:rPr>
              <a:t>Clinical Research Service Center (CRSC)</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Services Provided, cont.</a:t>
            </a:r>
            <a:endParaRPr lang="en-US" sz="3600" dirty="0"/>
          </a:p>
        </p:txBody>
      </p:sp>
      <p:sp>
        <p:nvSpPr>
          <p:cNvPr id="3" name="Content Placeholder 2"/>
          <p:cNvSpPr>
            <a:spLocks noGrp="1"/>
          </p:cNvSpPr>
          <p:nvPr>
            <p:ph idx="1"/>
          </p:nvPr>
        </p:nvSpPr>
        <p:spPr>
          <a:xfrm>
            <a:off x="1385455" y="1372723"/>
            <a:ext cx="8913090" cy="4544291"/>
          </a:xfrm>
        </p:spPr>
        <p:txBody>
          <a:bodyPr>
            <a:normAutofit fontScale="92500" lnSpcReduction="10000"/>
          </a:bodyPr>
          <a:lstStyle/>
          <a:p>
            <a:r>
              <a:rPr lang="en-US" dirty="0" smtClean="0">
                <a:latin typeface="Calibri" panose="020F0502020204030204" pitchFamily="34" charset="0"/>
                <a:cs typeface="Calibri" panose="020F0502020204030204" pitchFamily="34" charset="0"/>
              </a:rPr>
              <a:t>Study </a:t>
            </a:r>
            <a:r>
              <a:rPr lang="en-US" dirty="0">
                <a:latin typeface="Calibri" panose="020F0502020204030204" pitchFamily="34" charset="0"/>
                <a:cs typeface="Calibri" panose="020F0502020204030204" pitchFamily="34" charset="0"/>
              </a:rPr>
              <a:t>Management</a:t>
            </a:r>
          </a:p>
          <a:p>
            <a:pPr lvl="1"/>
            <a:r>
              <a:rPr lang="en-US" dirty="0" err="1" smtClean="0">
                <a:latin typeface="Calibri" panose="020F0502020204030204" pitchFamily="34" charset="0"/>
                <a:cs typeface="Calibri" panose="020F0502020204030204" pitchFamily="34" charset="0"/>
              </a:rPr>
              <a:t>OnCore</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CTMS (Management of single site and multi-site clinical trials)</a:t>
            </a:r>
          </a:p>
          <a:p>
            <a:pPr lvl="1"/>
            <a:r>
              <a:rPr lang="en-US" dirty="0" smtClean="0">
                <a:latin typeface="Calibri" panose="020F0502020204030204" pitchFamily="34" charset="0"/>
                <a:cs typeface="Calibri" panose="020F0502020204030204" pitchFamily="34" charset="0"/>
              </a:rPr>
              <a:t>Integration </a:t>
            </a:r>
            <a:r>
              <a:rPr lang="en-US" dirty="0">
                <a:latin typeface="Calibri" panose="020F0502020204030204" pitchFamily="34" charset="0"/>
                <a:cs typeface="Calibri" panose="020F0502020204030204" pitchFamily="34" charset="0"/>
              </a:rPr>
              <a:t>of randomization into </a:t>
            </a:r>
            <a:r>
              <a:rPr lang="en-US" dirty="0" err="1">
                <a:latin typeface="Calibri" panose="020F0502020204030204" pitchFamily="34" charset="0"/>
                <a:cs typeface="Calibri" panose="020F0502020204030204" pitchFamily="34" charset="0"/>
              </a:rPr>
              <a:t>OnCore</a:t>
            </a:r>
            <a:endParaRPr lang="en-US" dirty="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Protocol </a:t>
            </a:r>
            <a:r>
              <a:rPr lang="en-US" dirty="0">
                <a:latin typeface="Calibri" panose="020F0502020204030204" pitchFamily="34" charset="0"/>
                <a:cs typeface="Calibri" panose="020F0502020204030204" pitchFamily="34" charset="0"/>
              </a:rPr>
              <a:t>&amp;  Manual of Operations development</a:t>
            </a:r>
          </a:p>
          <a:p>
            <a:pPr lvl="1"/>
            <a:r>
              <a:rPr lang="en-US" dirty="0" smtClean="0">
                <a:latin typeface="Calibri" panose="020F0502020204030204" pitchFamily="34" charset="0"/>
                <a:cs typeface="Calibri" panose="020F0502020204030204" pitchFamily="34" charset="0"/>
              </a:rPr>
              <a:t>Monitoring</a:t>
            </a:r>
            <a:endParaRPr lang="en-US" dirty="0">
              <a:latin typeface="Calibri" panose="020F0502020204030204" pitchFamily="34" charset="0"/>
              <a:cs typeface="Calibri" panose="020F0502020204030204" pitchFamily="34" charset="0"/>
            </a:endParaRPr>
          </a:p>
          <a:p>
            <a:pPr lvl="2"/>
            <a:r>
              <a:rPr lang="en-US" dirty="0" smtClean="0">
                <a:latin typeface="Calibri" panose="020F0502020204030204" pitchFamily="34" charset="0"/>
                <a:cs typeface="Calibri" panose="020F0502020204030204" pitchFamily="34" charset="0"/>
              </a:rPr>
              <a:t>Data </a:t>
            </a:r>
            <a:r>
              <a:rPr lang="en-US" dirty="0">
                <a:latin typeface="Calibri" panose="020F0502020204030204" pitchFamily="34" charset="0"/>
                <a:cs typeface="Calibri" panose="020F0502020204030204" pitchFamily="34" charset="0"/>
              </a:rPr>
              <a:t>safety Monitoring Plan (risk based monitoring)</a:t>
            </a:r>
          </a:p>
          <a:p>
            <a:r>
              <a:rPr lang="en-US" dirty="0" smtClean="0">
                <a:latin typeface="Calibri" panose="020F0502020204030204" pitchFamily="34" charset="0"/>
                <a:cs typeface="Calibri" panose="020F0502020204030204" pitchFamily="34" charset="0"/>
              </a:rPr>
              <a:t>Grant </a:t>
            </a:r>
            <a:r>
              <a:rPr lang="en-US" dirty="0">
                <a:latin typeface="Calibri" panose="020F0502020204030204" pitchFamily="34" charset="0"/>
                <a:cs typeface="Calibri" panose="020F0502020204030204" pitchFamily="34" charset="0"/>
              </a:rPr>
              <a:t>and Clinical Trial Support</a:t>
            </a:r>
          </a:p>
          <a:p>
            <a:pPr lvl="1"/>
            <a:r>
              <a:rPr lang="en-US" dirty="0" smtClean="0">
                <a:latin typeface="Calibri" panose="020F0502020204030204" pitchFamily="34" charset="0"/>
                <a:cs typeface="Calibri" panose="020F0502020204030204" pitchFamily="34" charset="0"/>
              </a:rPr>
              <a:t>Budget </a:t>
            </a:r>
            <a:r>
              <a:rPr lang="en-US" dirty="0">
                <a:latin typeface="Calibri" panose="020F0502020204030204" pitchFamily="34" charset="0"/>
                <a:cs typeface="Calibri" panose="020F0502020204030204" pitchFamily="34" charset="0"/>
              </a:rPr>
              <a:t>Development</a:t>
            </a:r>
          </a:p>
          <a:p>
            <a:pPr lvl="1"/>
            <a:r>
              <a:rPr lang="en-US" dirty="0" smtClean="0">
                <a:latin typeface="Calibri" panose="020F0502020204030204" pitchFamily="34" charset="0"/>
                <a:cs typeface="Calibri" panose="020F0502020204030204" pitchFamily="34" charset="0"/>
              </a:rPr>
              <a:t>Research </a:t>
            </a:r>
            <a:r>
              <a:rPr lang="en-US" dirty="0">
                <a:latin typeface="Calibri" panose="020F0502020204030204" pitchFamily="34" charset="0"/>
                <a:cs typeface="Calibri" panose="020F0502020204030204" pitchFamily="34" charset="0"/>
              </a:rPr>
              <a:t>Collaborations</a:t>
            </a:r>
          </a:p>
          <a:p>
            <a:pPr lvl="1"/>
            <a:r>
              <a:rPr lang="en-US" dirty="0" smtClean="0">
                <a:latin typeface="Calibri" panose="020F0502020204030204" pitchFamily="34" charset="0"/>
                <a:cs typeface="Calibri" panose="020F0502020204030204" pitchFamily="34" charset="0"/>
              </a:rPr>
              <a:t>Template </a:t>
            </a:r>
            <a:r>
              <a:rPr lang="en-US" dirty="0">
                <a:latin typeface="Calibri" panose="020F0502020204030204" pitchFamily="34" charset="0"/>
                <a:cs typeface="Calibri" panose="020F0502020204030204" pitchFamily="34" charset="0"/>
              </a:rPr>
              <a:t> Resources and Environment  pages for grants</a:t>
            </a:r>
          </a:p>
          <a:p>
            <a:endParaRPr lang="en-US"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869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382" y="360218"/>
            <a:ext cx="9304757" cy="1525067"/>
          </a:xfrm>
        </p:spPr>
        <p:txBody>
          <a:bodyPr>
            <a:normAutofit/>
          </a:bodyPr>
          <a:lstStyle/>
          <a:p>
            <a:pPr algn="ctr"/>
            <a:r>
              <a:rPr lang="en-US" sz="3600" dirty="0" smtClean="0">
                <a:latin typeface="Calibri" panose="020F0502020204030204" pitchFamily="34" charset="0"/>
                <a:cs typeface="Calibri" panose="020F0502020204030204" pitchFamily="34" charset="0"/>
              </a:rPr>
              <a:t>Research Informatics</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54544" y="1163783"/>
            <a:ext cx="10224655" cy="4886162"/>
          </a:xfrm>
        </p:spPr>
        <p:txBody>
          <a:bodyPr>
            <a:normAutofit fontScale="92500" lnSpcReduction="10000"/>
          </a:bodyPr>
          <a:lstStyle/>
          <a:p>
            <a:pPr marL="0" indent="0">
              <a:buNone/>
            </a:pPr>
            <a:r>
              <a:rPr lang="en-US" sz="2400" b="1" i="1" u="sng" dirty="0">
                <a:latin typeface="Calibri" panose="020F0502020204030204" pitchFamily="34" charset="0"/>
                <a:cs typeface="Calibri" panose="020F0502020204030204" pitchFamily="34" charset="0"/>
              </a:rPr>
              <a:t>Location</a:t>
            </a:r>
            <a:r>
              <a:rPr lang="en-US" sz="2400" b="1" i="1" u="sng" dirty="0" smtClean="0">
                <a:latin typeface="Calibri" panose="020F0502020204030204" pitchFamily="34" charset="0"/>
                <a:cs typeface="Calibri" panose="020F0502020204030204" pitchFamily="34" charset="0"/>
              </a:rPr>
              <a:t>:</a:t>
            </a:r>
          </a:p>
          <a:p>
            <a:pPr marL="0" indent="0">
              <a:buNone/>
            </a:pPr>
            <a:r>
              <a:rPr lang="en-US" sz="2400" dirty="0" err="1" smtClean="0">
                <a:latin typeface="Calibri" panose="020F0502020204030204" pitchFamily="34" charset="0"/>
                <a:cs typeface="Calibri" panose="020F0502020204030204" pitchFamily="34" charset="0"/>
              </a:rPr>
              <a:t>IBio</a:t>
            </a:r>
            <a:r>
              <a:rPr lang="en-US" sz="2400" dirty="0" smtClean="0">
                <a:latin typeface="Calibri" panose="020F0502020204030204" pitchFamily="34" charset="0"/>
                <a:cs typeface="Calibri" panose="020F0502020204030204" pitchFamily="34" charset="0"/>
              </a:rPr>
              <a:t> – 1</a:t>
            </a:r>
            <a:r>
              <a:rPr lang="en-US" sz="2400" baseline="30000" dirty="0" smtClean="0">
                <a:latin typeface="Calibri" panose="020F0502020204030204" pitchFamily="34" charset="0"/>
                <a:cs typeface="Calibri" panose="020F0502020204030204" pitchFamily="34" charset="0"/>
              </a:rPr>
              <a:t>st</a:t>
            </a:r>
            <a:r>
              <a:rPr lang="en-US" sz="2400" dirty="0" smtClean="0">
                <a:latin typeface="Calibri" panose="020F0502020204030204" pitchFamily="34" charset="0"/>
                <a:cs typeface="Calibri" panose="020F0502020204030204" pitchFamily="34" charset="0"/>
              </a:rPr>
              <a:t> Floor; 6135 Woodward Ave. </a:t>
            </a:r>
            <a:endParaRPr lang="en-US" sz="2400" dirty="0">
              <a:latin typeface="Calibri" panose="020F0502020204030204" pitchFamily="34" charset="0"/>
              <a:cs typeface="Calibri" panose="020F0502020204030204" pitchFamily="34" charset="0"/>
            </a:endParaRPr>
          </a:p>
          <a:p>
            <a:pPr marL="0" indent="0">
              <a:buNone/>
            </a:pPr>
            <a:r>
              <a:rPr lang="en-US" sz="2400" b="1" i="1" u="sng" dirty="0" smtClean="0">
                <a:latin typeface="Calibri" panose="020F0502020204030204" pitchFamily="34" charset="0"/>
                <a:cs typeface="Calibri" panose="020F0502020204030204" pitchFamily="34" charset="0"/>
              </a:rPr>
              <a:t>Contact:</a:t>
            </a:r>
          </a:p>
          <a:p>
            <a:pPr marL="0" indent="0">
              <a:buNone/>
            </a:pPr>
            <a:r>
              <a:rPr lang="en-US" dirty="0" smtClean="0">
                <a:latin typeface="Calibri" panose="020F0502020204030204" pitchFamily="34" charset="0"/>
                <a:cs typeface="Calibri" panose="020F0502020204030204" pitchFamily="34" charset="0"/>
              </a:rPr>
              <a:t>Lonnie </a:t>
            </a:r>
            <a:r>
              <a:rPr lang="en-US" dirty="0" err="1">
                <a:latin typeface="Calibri" panose="020F0502020204030204" pitchFamily="34" charset="0"/>
                <a:cs typeface="Calibri" panose="020F0502020204030204" pitchFamily="34" charset="0"/>
              </a:rPr>
              <a:t>Sorrells</a:t>
            </a:r>
            <a:r>
              <a:rPr lang="en-US" dirty="0">
                <a:latin typeface="Calibri" panose="020F0502020204030204" pitchFamily="34" charset="0"/>
                <a:cs typeface="Calibri" panose="020F0502020204030204" pitchFamily="34" charset="0"/>
              </a:rPr>
              <a:t>, Research Informatics Core Director &amp; Systems </a:t>
            </a:r>
            <a:r>
              <a:rPr lang="en-US" dirty="0" smtClean="0">
                <a:latin typeface="Calibri" panose="020F0502020204030204" pitchFamily="34" charset="0"/>
                <a:cs typeface="Calibri" panose="020F0502020204030204" pitchFamily="34" charset="0"/>
              </a:rPr>
              <a:t>Analyst</a:t>
            </a:r>
            <a:r>
              <a:rPr lang="en-US" dirty="0">
                <a:latin typeface="Calibri" panose="020F0502020204030204" pitchFamily="34" charset="0"/>
                <a:cs typeface="Calibri" panose="020F0502020204030204" pitchFamily="34" charset="0"/>
              </a:rPr>
              <a:t>, </a:t>
            </a:r>
            <a:r>
              <a:rPr lang="en-US" u="sng" dirty="0">
                <a:latin typeface="Calibri" panose="020F0502020204030204" pitchFamily="34" charset="0"/>
                <a:cs typeface="Calibri" panose="020F0502020204030204" pitchFamily="34" charset="0"/>
                <a:hlinkClick r:id="rId2"/>
              </a:rPr>
              <a:t>LonnieSorrells@wayne.edu</a:t>
            </a:r>
            <a:r>
              <a:rPr lang="en-US" dirty="0">
                <a:latin typeface="Calibri" panose="020F0502020204030204" pitchFamily="34" charset="0"/>
                <a:cs typeface="Calibri" panose="020F0502020204030204" pitchFamily="34" charset="0"/>
              </a:rPr>
              <a:t>, 313-577-1266</a:t>
            </a:r>
          </a:p>
          <a:p>
            <a:pPr marL="0" indent="0">
              <a:buNone/>
            </a:pPr>
            <a:r>
              <a:rPr lang="en-US" dirty="0" smtClean="0">
                <a:latin typeface="Calibri" panose="020F0502020204030204" pitchFamily="34" charset="0"/>
                <a:cs typeface="Calibri" panose="020F0502020204030204" pitchFamily="34" charset="0"/>
              </a:rPr>
              <a:t>Brian </a:t>
            </a:r>
            <a:r>
              <a:rPr lang="en-US" dirty="0">
                <a:latin typeface="Calibri" panose="020F0502020204030204" pitchFamily="34" charset="0"/>
                <a:cs typeface="Calibri" panose="020F0502020204030204" pitchFamily="34" charset="0"/>
              </a:rPr>
              <a:t>Reed, </a:t>
            </a:r>
            <a:r>
              <a:rPr lang="en-US" dirty="0" err="1">
                <a:latin typeface="Calibri" panose="020F0502020204030204" pitchFamily="34" charset="0"/>
                <a:cs typeface="Calibri" panose="020F0502020204030204" pitchFamily="34" charset="0"/>
              </a:rPr>
              <a:t>REDCap</a:t>
            </a:r>
            <a:r>
              <a:rPr lang="en-US" dirty="0">
                <a:latin typeface="Calibri" panose="020F0502020204030204" pitchFamily="34" charset="0"/>
                <a:cs typeface="Calibri" panose="020F0502020204030204" pitchFamily="34" charset="0"/>
              </a:rPr>
              <a:t> Administrator &amp; Data Analyst, </a:t>
            </a:r>
            <a:r>
              <a:rPr lang="en-US" u="sng" dirty="0">
                <a:latin typeface="Calibri" panose="020F0502020204030204" pitchFamily="34" charset="0"/>
                <a:cs typeface="Calibri" panose="020F0502020204030204" pitchFamily="34" charset="0"/>
                <a:hlinkClick r:id="rId3"/>
              </a:rPr>
              <a:t>bpreed@med.wayne.edu</a:t>
            </a:r>
            <a:r>
              <a:rPr lang="en-US" dirty="0">
                <a:latin typeface="Calibri" panose="020F0502020204030204" pitchFamily="34" charset="0"/>
                <a:cs typeface="Calibri" panose="020F0502020204030204" pitchFamily="34" charset="0"/>
              </a:rPr>
              <a:t>, 313-745-2995</a:t>
            </a:r>
          </a:p>
          <a:p>
            <a:pPr marL="0" indent="0">
              <a:buNone/>
            </a:pPr>
            <a:r>
              <a:rPr lang="en-US" dirty="0" smtClean="0">
                <a:latin typeface="Calibri" panose="020F0502020204030204" pitchFamily="34" charset="0"/>
                <a:cs typeface="Calibri" panose="020F0502020204030204" pitchFamily="34" charset="0"/>
              </a:rPr>
              <a:t>Dan </a:t>
            </a:r>
            <a:r>
              <a:rPr lang="en-US" dirty="0" err="1">
                <a:latin typeface="Calibri" panose="020F0502020204030204" pitchFamily="34" charset="0"/>
                <a:cs typeface="Calibri" panose="020F0502020204030204" pitchFamily="34" charset="0"/>
              </a:rPr>
              <a:t>Paduchowski</a:t>
            </a:r>
            <a:r>
              <a:rPr lang="en-US" dirty="0">
                <a:latin typeface="Calibri" panose="020F0502020204030204" pitchFamily="34" charset="0"/>
                <a:cs typeface="Calibri" panose="020F0502020204030204" pitchFamily="34" charset="0"/>
              </a:rPr>
              <a:t>, Business Analyst &amp; Developer, </a:t>
            </a:r>
            <a:r>
              <a:rPr lang="en-US" u="sng" dirty="0">
                <a:latin typeface="Calibri" panose="020F0502020204030204" pitchFamily="34" charset="0"/>
                <a:cs typeface="Calibri" panose="020F0502020204030204" pitchFamily="34" charset="0"/>
                <a:hlinkClick r:id="rId4"/>
              </a:rPr>
              <a:t>Daniel.paduchowski@wayne.edu</a:t>
            </a:r>
            <a:r>
              <a:rPr lang="en-US" dirty="0">
                <a:latin typeface="Calibri" panose="020F0502020204030204" pitchFamily="34" charset="0"/>
                <a:cs typeface="Calibri" panose="020F0502020204030204" pitchFamily="34" charset="0"/>
              </a:rPr>
              <a:t>, 313-577-9600</a:t>
            </a:r>
          </a:p>
          <a:p>
            <a:pPr marL="0" indent="0">
              <a:buNone/>
            </a:pPr>
            <a:r>
              <a:rPr lang="en-US" sz="2400" b="1" i="1" u="sng" dirty="0" smtClean="0">
                <a:latin typeface="Calibri" panose="020F0502020204030204" pitchFamily="34" charset="0"/>
                <a:cs typeface="Calibri" panose="020F0502020204030204" pitchFamily="34" charset="0"/>
              </a:rPr>
              <a:t>Website</a:t>
            </a:r>
            <a:r>
              <a:rPr lang="en-US" sz="2400" b="1" i="1" u="sng" dirty="0">
                <a:latin typeface="Calibri" panose="020F0502020204030204" pitchFamily="34" charset="0"/>
                <a:cs typeface="Calibri" panose="020F0502020204030204" pitchFamily="34" charset="0"/>
              </a:rPr>
              <a:t>: </a:t>
            </a:r>
            <a:endParaRPr lang="en-US" sz="2400" b="1" i="1" u="sng" dirty="0" smtClean="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Request services at </a:t>
            </a:r>
            <a:r>
              <a:rPr lang="en-US" sz="2400" dirty="0" smtClean="0">
                <a:latin typeface="Calibri" panose="020F0502020204030204" pitchFamily="34" charset="0"/>
                <a:cs typeface="Calibri" panose="020F0502020204030204" pitchFamily="34" charset="0"/>
                <a:hlinkClick r:id="rId5"/>
              </a:rPr>
              <a:t>https://clinicalresearch.med.wayne.edu/database-request</a:t>
            </a: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dirty="0"/>
          </a:p>
        </p:txBody>
      </p:sp>
      <p:pic>
        <p:nvPicPr>
          <p:cNvPr id="4" name="Picture 2" descr="https://mac.wayne.edu/images/wsu-primary-horz-col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28"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3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4" y="212437"/>
            <a:ext cx="8713630" cy="1654376"/>
          </a:xfrm>
        </p:spPr>
        <p:txBody>
          <a:bodyPr>
            <a:normAutofit/>
          </a:bodyPr>
          <a:lstStyle/>
          <a:p>
            <a:pPr algn="ctr"/>
            <a:r>
              <a:rPr lang="en-US" sz="3600" dirty="0" smtClean="0">
                <a:latin typeface="Calibri" panose="020F0502020204030204" pitchFamily="34" charset="0"/>
                <a:cs typeface="Calibri" panose="020F0502020204030204" pitchFamily="34" charset="0"/>
              </a:rPr>
              <a:t>Research Informatics</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Mission</a:t>
            </a:r>
          </a:p>
        </p:txBody>
      </p:sp>
      <p:sp>
        <p:nvSpPr>
          <p:cNvPr id="3" name="Content Placeholder 2"/>
          <p:cNvSpPr>
            <a:spLocks noGrp="1"/>
          </p:cNvSpPr>
          <p:nvPr>
            <p:ph idx="1"/>
          </p:nvPr>
        </p:nvSpPr>
        <p:spPr>
          <a:xfrm>
            <a:off x="1477818" y="1237673"/>
            <a:ext cx="9587346" cy="4812271"/>
          </a:xfrm>
        </p:spPr>
        <p:txBody>
          <a:bodyPr/>
          <a:lstStyle/>
          <a:p>
            <a:pPr marL="0" indent="0">
              <a:buNone/>
            </a:pPr>
            <a:r>
              <a:rPr lang="en-US" sz="2800" dirty="0">
                <a:latin typeface="Calibri" panose="020F0502020204030204" pitchFamily="34" charset="0"/>
                <a:cs typeface="Calibri" panose="020F0502020204030204" pitchFamily="34" charset="0"/>
              </a:rPr>
              <a:t>The mission of Research Informatics at Wayne State is to allow investigators to focus on research design and analysis by providing information and data systems that enable efficient and accurate collection, storage and maintenance of data. Our goal is to design, develop and apply computational innovations to improve research.</a:t>
            </a:r>
          </a:p>
          <a:p>
            <a:pPr marL="0" indent="0">
              <a:buNone/>
            </a:pPr>
            <a:endParaRPr lang="en-US"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88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728" y="323274"/>
            <a:ext cx="8861412" cy="1562012"/>
          </a:xfrm>
        </p:spPr>
        <p:txBody>
          <a:bodyPr>
            <a:normAutofit/>
          </a:bodyPr>
          <a:lstStyle/>
          <a:p>
            <a:pPr algn="ctr"/>
            <a:r>
              <a:rPr lang="en-US" sz="3600" dirty="0" smtClean="0">
                <a:latin typeface="Calibri" panose="020F0502020204030204" pitchFamily="34" charset="0"/>
                <a:cs typeface="Calibri" panose="020F0502020204030204" pitchFamily="34" charset="0"/>
              </a:rPr>
              <a:t>Research Informatics</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Existing Services</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88291" y="1308006"/>
            <a:ext cx="10058400" cy="4876926"/>
          </a:xfrm>
        </p:spPr>
        <p:txBody>
          <a:bodyPr>
            <a:normAutofit lnSpcReduction="10000"/>
          </a:bodyPr>
          <a:lstStyle/>
          <a:p>
            <a:pPr marL="742950" lvl="1" indent="-285750">
              <a:buFont typeface="Arial" panose="020B0604020202020204" pitchFamily="34" charset="0"/>
              <a:buChar char="•"/>
            </a:pPr>
            <a:r>
              <a:rPr lang="en-US" sz="2800" dirty="0" err="1">
                <a:latin typeface="Calibri" panose="020F0502020204030204" pitchFamily="34" charset="0"/>
                <a:cs typeface="Calibri" panose="020F0502020204030204" pitchFamily="34" charset="0"/>
              </a:rPr>
              <a:t>REDCap</a:t>
            </a:r>
            <a:endParaRPr lang="en-US" sz="2800"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Investigator Initiated Trials, Surveys, IRB Exempt, Mobile Data Collection Abilities, Electronic Consent</a:t>
            </a:r>
          </a:p>
          <a:p>
            <a:pPr marL="742950" lvl="1" indent="-285750">
              <a:buFont typeface="Arial" panose="020B0604020202020204" pitchFamily="34" charset="0"/>
              <a:buChar char="•"/>
            </a:pPr>
            <a:r>
              <a:rPr lang="en-US" sz="2800" dirty="0" err="1">
                <a:latin typeface="Calibri" panose="020F0502020204030204" pitchFamily="34" charset="0"/>
                <a:cs typeface="Calibri" panose="020F0502020204030204" pitchFamily="34" charset="0"/>
              </a:rPr>
              <a:t>OnCore</a:t>
            </a:r>
            <a:endParaRPr lang="en-US" sz="2800"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Pharma Trials, Regulatory Tracking, Accrual Monitoring</a:t>
            </a: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EDC</a:t>
            </a:r>
          </a:p>
          <a:p>
            <a:pPr marL="1200150" lvl="2"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FDA 21 CFR Part 11 Compliant, Electronic Data Capture ONLY </a:t>
            </a:r>
          </a:p>
          <a:p>
            <a:pPr marL="0" indent="0">
              <a:buNone/>
            </a:pPr>
            <a:endParaRPr lang="en-US"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0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808" y="133801"/>
            <a:ext cx="7958331" cy="1077229"/>
          </a:xfrm>
        </p:spPr>
        <p:txBody>
          <a:bodyPr>
            <a:noAutofit/>
          </a:bodyPr>
          <a:lstStyle/>
          <a:p>
            <a:pPr algn="ctr"/>
            <a:r>
              <a:rPr lang="en-US" sz="3600" dirty="0">
                <a:latin typeface="Calibri" panose="020F0502020204030204" pitchFamily="34" charset="0"/>
                <a:cs typeface="Calibri" panose="020F0502020204030204" pitchFamily="34" charset="0"/>
              </a:rPr>
              <a:t>Research </a:t>
            </a:r>
            <a:r>
              <a:rPr lang="en-US" sz="3600" dirty="0" smtClean="0">
                <a:latin typeface="Calibri" panose="020F0502020204030204" pitchFamily="34" charset="0"/>
                <a:cs typeface="Calibri" panose="020F0502020204030204" pitchFamily="34" charset="0"/>
              </a:rPr>
              <a:t>Informatics</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Developing Services</a:t>
            </a:r>
            <a:endParaRPr lang="en-US" sz="3600" dirty="0"/>
          </a:p>
        </p:txBody>
      </p:sp>
      <p:sp>
        <p:nvSpPr>
          <p:cNvPr id="3" name="Content Placeholder 2"/>
          <p:cNvSpPr>
            <a:spLocks noGrp="1"/>
          </p:cNvSpPr>
          <p:nvPr>
            <p:ph idx="1"/>
          </p:nvPr>
        </p:nvSpPr>
        <p:spPr>
          <a:xfrm>
            <a:off x="1754909" y="1403927"/>
            <a:ext cx="8931564" cy="4673600"/>
          </a:xfrm>
        </p:spPr>
        <p:txBody>
          <a:bodyPr/>
          <a:lstStyle/>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Google Cloud Platform</a:t>
            </a:r>
          </a:p>
          <a:p>
            <a:pPr marL="1200150" lvl="2"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Analytic Toolbox, Data Storage, Access to Publicly Available Datasets</a:t>
            </a:r>
          </a:p>
          <a:p>
            <a:pPr marL="742950" lvl="1" indent="-285750">
              <a:buFont typeface="Arial" panose="020B0604020202020204" pitchFamily="34" charset="0"/>
              <a:buChar char="•"/>
            </a:pPr>
            <a:r>
              <a:rPr lang="en-US" sz="2800" dirty="0" err="1">
                <a:latin typeface="Calibri" panose="020F0502020204030204" pitchFamily="34" charset="0"/>
                <a:cs typeface="Calibri" panose="020F0502020204030204" pitchFamily="34" charset="0"/>
              </a:rPr>
              <a:t>eREG</a:t>
            </a:r>
            <a:endParaRPr lang="en-US" sz="2800"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FDA 21 CFR Part 11 Compliant, Electronic Regulatory ONLY</a:t>
            </a:r>
          </a:p>
          <a:p>
            <a:endParaRPr lang="en-US"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244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8" y="193964"/>
            <a:ext cx="8990721" cy="1691321"/>
          </a:xfrm>
        </p:spPr>
        <p:txBody>
          <a:bodyPr>
            <a:normAutofit/>
          </a:bodyPr>
          <a:lstStyle/>
          <a:p>
            <a:pPr algn="ctr"/>
            <a:r>
              <a:rPr lang="en-US" sz="3600" dirty="0" smtClean="0"/>
              <a:t>Statistical and </a:t>
            </a:r>
            <a:r>
              <a:rPr lang="en-US" sz="3600" dirty="0"/>
              <a:t>E</a:t>
            </a:r>
            <a:r>
              <a:rPr lang="en-US" sz="3600" dirty="0" smtClean="0"/>
              <a:t>pidemiological Services</a:t>
            </a:r>
            <a:endParaRPr lang="en-US" sz="3600" dirty="0"/>
          </a:p>
        </p:txBody>
      </p:sp>
      <p:sp>
        <p:nvSpPr>
          <p:cNvPr id="3" name="Content Placeholder 2"/>
          <p:cNvSpPr>
            <a:spLocks noGrp="1"/>
          </p:cNvSpPr>
          <p:nvPr>
            <p:ph idx="1"/>
          </p:nvPr>
        </p:nvSpPr>
        <p:spPr>
          <a:xfrm>
            <a:off x="1077906" y="757381"/>
            <a:ext cx="9993744" cy="5199405"/>
          </a:xfrm>
        </p:spPr>
        <p:txBody>
          <a:bodyPr>
            <a:normAutofit fontScale="85000" lnSpcReduction="20000"/>
          </a:bodyPr>
          <a:lstStyle/>
          <a:p>
            <a:pPr marL="344170" indent="-344170">
              <a:buNone/>
            </a:pPr>
            <a:r>
              <a:rPr lang="en-US" sz="2400" b="1" i="1" u="sng" dirty="0">
                <a:ea typeface="+mn-lt"/>
                <a:cs typeface="+mn-lt"/>
              </a:rPr>
              <a:t>Location:</a:t>
            </a:r>
            <a:endParaRPr lang="en-US" dirty="0">
              <a:ea typeface="+mn-lt"/>
              <a:cs typeface="+mn-lt"/>
            </a:endParaRPr>
          </a:p>
          <a:p>
            <a:pPr marL="344170" indent="-344170">
              <a:buNone/>
            </a:pPr>
            <a:r>
              <a:rPr lang="en-US" sz="2400" dirty="0" err="1" smtClean="0">
                <a:ea typeface="+mn-lt"/>
                <a:cs typeface="+mn-lt"/>
              </a:rPr>
              <a:t>IBio</a:t>
            </a:r>
            <a:r>
              <a:rPr lang="en-US" sz="2400" dirty="0" smtClean="0">
                <a:ea typeface="+mn-lt"/>
                <a:cs typeface="+mn-lt"/>
              </a:rPr>
              <a:t> – 6135 Woodward Ave. </a:t>
            </a:r>
            <a:endParaRPr lang="en-US" dirty="0">
              <a:cs typeface="Arial" panose="020B0604020202020204"/>
            </a:endParaRPr>
          </a:p>
          <a:p>
            <a:pPr marL="344170" indent="-344170">
              <a:buNone/>
            </a:pPr>
            <a:r>
              <a:rPr lang="en-US" sz="2400" b="1" i="1" u="sng" dirty="0">
                <a:ea typeface="+mn-lt"/>
                <a:cs typeface="+mn-lt"/>
              </a:rPr>
              <a:t>Contact</a:t>
            </a:r>
            <a:r>
              <a:rPr lang="en-US" sz="2400" b="1" i="1" u="sng" dirty="0" smtClean="0">
                <a:ea typeface="+mn-lt"/>
                <a:cs typeface="+mn-lt"/>
              </a:rPr>
              <a:t>:</a:t>
            </a:r>
          </a:p>
          <a:p>
            <a:pPr marL="0" indent="0">
              <a:spcBef>
                <a:spcPts val="0"/>
              </a:spcBef>
              <a:spcAft>
                <a:spcPts val="0"/>
              </a:spcAft>
              <a:buNone/>
            </a:pPr>
            <a:r>
              <a:rPr lang="en-US" dirty="0"/>
              <a:t>Robert Welch, MD, MS – Director, BERD (rwelch@med.wayne.eu)</a:t>
            </a:r>
          </a:p>
          <a:p>
            <a:pPr marL="0" indent="0">
              <a:spcBef>
                <a:spcPts val="0"/>
              </a:spcBef>
              <a:spcAft>
                <a:spcPts val="0"/>
              </a:spcAft>
              <a:buNone/>
            </a:pPr>
            <a:r>
              <a:rPr lang="en-US" dirty="0" err="1"/>
              <a:t>Samiran</a:t>
            </a:r>
            <a:r>
              <a:rPr lang="en-US" dirty="0"/>
              <a:t> Ghosh, PhD </a:t>
            </a:r>
            <a:r>
              <a:rPr lang="en-US" dirty="0" smtClean="0"/>
              <a:t>- </a:t>
            </a:r>
            <a:r>
              <a:rPr lang="en-US" dirty="0"/>
              <a:t>Director of </a:t>
            </a:r>
            <a:r>
              <a:rPr lang="en-US" dirty="0" smtClean="0"/>
              <a:t>Biostatistics: </a:t>
            </a:r>
            <a:r>
              <a:rPr lang="en-US" dirty="0" smtClean="0">
                <a:hlinkClick r:id="rId2"/>
              </a:rPr>
              <a:t>sghos@med.wayne.edu</a:t>
            </a:r>
            <a:endParaRPr lang="en-US" dirty="0"/>
          </a:p>
          <a:p>
            <a:pPr marL="0" indent="0">
              <a:spcBef>
                <a:spcPts val="0"/>
              </a:spcBef>
              <a:spcAft>
                <a:spcPts val="0"/>
              </a:spcAft>
              <a:buNone/>
            </a:pPr>
            <a:r>
              <a:rPr lang="en-US" dirty="0" smtClean="0"/>
              <a:t>Steven </a:t>
            </a:r>
            <a:r>
              <a:rPr lang="en-US" dirty="0" err="1" smtClean="0"/>
              <a:t>Korzeniewski</a:t>
            </a:r>
            <a:r>
              <a:rPr lang="en-US" dirty="0" smtClean="0"/>
              <a:t>, PhD  - </a:t>
            </a:r>
            <a:r>
              <a:rPr lang="en-US" dirty="0"/>
              <a:t>Director of </a:t>
            </a:r>
            <a:r>
              <a:rPr lang="en-US" dirty="0" smtClean="0"/>
              <a:t>Epidemiology: </a:t>
            </a:r>
            <a:r>
              <a:rPr lang="en-US" dirty="0" smtClean="0">
                <a:hlinkClick r:id="rId3"/>
              </a:rPr>
              <a:t>skorzeni@med.wayne.edu</a:t>
            </a:r>
            <a:r>
              <a:rPr lang="en-US" dirty="0"/>
              <a:t/>
            </a:r>
            <a:br>
              <a:rPr lang="en-US" dirty="0"/>
            </a:br>
            <a:r>
              <a:rPr lang="en-US" dirty="0"/>
              <a:t>Scott Millis, PhD – Clinical Research Design and </a:t>
            </a:r>
            <a:r>
              <a:rPr lang="en-US" dirty="0" smtClean="0"/>
              <a:t>Biostatistics: </a:t>
            </a:r>
            <a:r>
              <a:rPr lang="en-US" dirty="0" smtClean="0">
                <a:hlinkClick r:id="rId4"/>
              </a:rPr>
              <a:t>smillis@med.wayne.edu</a:t>
            </a:r>
            <a:r>
              <a:rPr lang="en-US" dirty="0"/>
              <a:t/>
            </a:r>
            <a:br>
              <a:rPr lang="en-US" dirty="0"/>
            </a:br>
            <a:r>
              <a:rPr lang="en-US" dirty="0"/>
              <a:t>Kazuhiko </a:t>
            </a:r>
            <a:r>
              <a:rPr lang="en-US" dirty="0" err="1"/>
              <a:t>Shinki</a:t>
            </a:r>
            <a:r>
              <a:rPr lang="en-US" dirty="0"/>
              <a:t>, PhD – Statistics (Kazuhiko </a:t>
            </a:r>
            <a:r>
              <a:rPr lang="en-US" dirty="0" err="1"/>
              <a:t>Shinki</a:t>
            </a:r>
            <a:r>
              <a:rPr lang="en-US" dirty="0"/>
              <a:t> </a:t>
            </a:r>
            <a:r>
              <a:rPr lang="en-US" dirty="0" smtClean="0">
                <a:hlinkClick r:id="rId5"/>
              </a:rPr>
              <a:t>ed7843@wayne.edu</a:t>
            </a:r>
            <a:r>
              <a:rPr lang="en-US" dirty="0"/>
              <a:t/>
            </a:r>
            <a:br>
              <a:rPr lang="en-US" dirty="0"/>
            </a:br>
            <a:r>
              <a:rPr lang="en-US" dirty="0" err="1"/>
              <a:t>Shooshan</a:t>
            </a:r>
            <a:r>
              <a:rPr lang="en-US" dirty="0"/>
              <a:t> </a:t>
            </a:r>
            <a:r>
              <a:rPr lang="en-US" dirty="0" err="1"/>
              <a:t>Danogoulian</a:t>
            </a:r>
            <a:r>
              <a:rPr lang="en-US" dirty="0"/>
              <a:t>, PhD – Health </a:t>
            </a:r>
            <a:r>
              <a:rPr lang="en-US" dirty="0" smtClean="0"/>
              <a:t>economics: </a:t>
            </a:r>
            <a:r>
              <a:rPr lang="en-US" dirty="0" smtClean="0">
                <a:hlinkClick r:id="rId6"/>
              </a:rPr>
              <a:t>fr4523@wayne.edu</a:t>
            </a:r>
            <a:endParaRPr lang="en-US" dirty="0"/>
          </a:p>
          <a:p>
            <a:pPr marL="0" indent="0">
              <a:buNone/>
            </a:pPr>
            <a:r>
              <a:rPr lang="en-US" dirty="0"/>
              <a:t>Key contact for requests submission and other administrative issues - </a:t>
            </a:r>
            <a:r>
              <a:rPr lang="en-US" b="1" dirty="0" err="1"/>
              <a:t>Liying</a:t>
            </a:r>
            <a:r>
              <a:rPr lang="en-US" b="1" dirty="0"/>
              <a:t> Zhang</a:t>
            </a:r>
            <a:r>
              <a:rPr lang="en-US" dirty="0"/>
              <a:t> </a:t>
            </a:r>
            <a:r>
              <a:rPr lang="en-US" u="sng" dirty="0" smtClean="0">
                <a:hlinkClick r:id="rId7"/>
              </a:rPr>
              <a:t>lzhan@med.wayne.edu</a:t>
            </a:r>
            <a:r>
              <a:rPr lang="en-US" dirty="0"/>
              <a:t>;</a:t>
            </a:r>
            <a:r>
              <a:rPr lang="en-US" dirty="0" smtClean="0"/>
              <a:t>  Phone: 313-577-1081</a:t>
            </a:r>
            <a:endParaRPr lang="en-US" dirty="0"/>
          </a:p>
          <a:p>
            <a:pPr marL="344170" indent="-344170">
              <a:buNone/>
            </a:pPr>
            <a:r>
              <a:rPr lang="en-US" sz="2400" b="1" i="1" u="sng" dirty="0" smtClean="0">
                <a:ea typeface="+mn-lt"/>
                <a:cs typeface="+mn-lt"/>
              </a:rPr>
              <a:t>Website</a:t>
            </a:r>
            <a:r>
              <a:rPr lang="en-US" sz="2400" b="1" i="1" u="sng" dirty="0">
                <a:ea typeface="+mn-lt"/>
                <a:cs typeface="+mn-lt"/>
              </a:rPr>
              <a:t>: </a:t>
            </a:r>
            <a:endParaRPr lang="en-US" dirty="0">
              <a:ea typeface="+mn-lt"/>
              <a:cs typeface="+mn-lt"/>
            </a:endParaRPr>
          </a:p>
          <a:p>
            <a:r>
              <a:rPr lang="en-US" u="sng" dirty="0">
                <a:hlinkClick r:id="rId8"/>
              </a:rPr>
              <a:t>https://ibio.wayne.edu/biostatsandepidemiologycore</a:t>
            </a:r>
            <a:r>
              <a:rPr lang="en-US" dirty="0"/>
              <a:t>  </a:t>
            </a:r>
            <a:endParaRPr lang="en-US" dirty="0" smtClean="0"/>
          </a:p>
          <a:p>
            <a:r>
              <a:rPr lang="en-US" u="sng" dirty="0" smtClean="0">
                <a:hlinkClick r:id="rId9"/>
              </a:rPr>
              <a:t>https</a:t>
            </a:r>
            <a:r>
              <a:rPr lang="en-US" u="sng" dirty="0">
                <a:hlinkClick r:id="rId9"/>
              </a:rPr>
              <a:t>://research.wayne.edu/berd</a:t>
            </a:r>
            <a:r>
              <a:rPr lang="en-US" dirty="0"/>
              <a:t> </a:t>
            </a:r>
            <a:r>
              <a:rPr lang="en-US" dirty="0" smtClean="0"/>
              <a:t>(For services and BERD request form)</a:t>
            </a:r>
            <a:endParaRPr lang="en-US" sz="2400" b="1" i="1" u="sng" dirty="0">
              <a:cs typeface="Arial"/>
            </a:endParaRPr>
          </a:p>
        </p:txBody>
      </p:sp>
      <p:pic>
        <p:nvPicPr>
          <p:cNvPr id="4" name="Picture 2" descr="https://mac.wayne.edu/images/wsu-primary-horz-colo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652" y="5810057"/>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538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317" y="364571"/>
            <a:ext cx="7958331" cy="1077229"/>
          </a:xfrm>
        </p:spPr>
        <p:txBody>
          <a:bodyPr>
            <a:noAutofit/>
          </a:bodyPr>
          <a:lstStyle/>
          <a:p>
            <a:pPr algn="ctr"/>
            <a:r>
              <a:rPr lang="en-US" sz="3600" dirty="0">
                <a:latin typeface="Calibri" panose="020F0502020204030204" pitchFamily="34" charset="0"/>
                <a:cs typeface="Calibri" panose="020F0502020204030204" pitchFamily="34" charset="0"/>
              </a:rPr>
              <a:t>Statistical and Epidemiological </a:t>
            </a:r>
            <a:r>
              <a:rPr lang="en-US" sz="3600" dirty="0" smtClean="0">
                <a:latin typeface="Calibri" panose="020F0502020204030204" pitchFamily="34" charset="0"/>
                <a:cs typeface="Calibri" panose="020F0502020204030204" pitchFamily="34" charset="0"/>
              </a:rPr>
              <a:t>Services</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Mission</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28437" y="1200853"/>
            <a:ext cx="9818254" cy="4849091"/>
          </a:xfrm>
        </p:spPr>
        <p:txBody>
          <a:bodyPr>
            <a:normAutofit/>
          </a:bodyPr>
          <a:lstStyle/>
          <a:p>
            <a:pPr marL="0" indent="0">
              <a:buNone/>
            </a:pPr>
            <a:r>
              <a:rPr lang="en-US" sz="2400" dirty="0">
                <a:latin typeface="Calibri" panose="020F0502020204030204" pitchFamily="34" charset="0"/>
                <a:cs typeface="Calibri" panose="020F0502020204030204" pitchFamily="34" charset="0"/>
              </a:rPr>
              <a:t>As part of the Clinical Research One team, BERD strives to be a regional leader in basic, clinical, and translational research.  It aims to be a key partner at Wayne State to encourage scientific cooperation and collaboration. Through BERD's expertise and diligent work, they aim to make our schools and colleges, our university, and our city the place to do clinical and translational research.</a:t>
            </a:r>
          </a:p>
          <a:p>
            <a:pPr marL="0" indent="0">
              <a:buNone/>
            </a:pPr>
            <a:r>
              <a:rPr lang="en-US" dirty="0"/>
              <a:t/>
            </a:r>
            <a:br>
              <a:rPr lang="en-US" dirty="0"/>
            </a:br>
            <a:endParaRPr lang="en-US" dirty="0">
              <a:cs typeface="Arial"/>
            </a:endParaRPr>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05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571" y="164379"/>
            <a:ext cx="8722866" cy="1506594"/>
          </a:xfrm>
        </p:spPr>
        <p:txBody>
          <a:bodyPr>
            <a:normAutofit/>
          </a:bodyPr>
          <a:lstStyle/>
          <a:p>
            <a:pPr algn="ctr"/>
            <a:r>
              <a:rPr lang="en-US" sz="3600" dirty="0">
                <a:latin typeface="Calibri" panose="020F0502020204030204" pitchFamily="34" charset="0"/>
                <a:cs typeface="Calibri" panose="020F0502020204030204" pitchFamily="34" charset="0"/>
              </a:rPr>
              <a:t>Statistical and Epidemiological Services</a:t>
            </a:r>
            <a:br>
              <a:rPr lang="en-US" sz="3600" dirty="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Biostatistics Services</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340499" y="1510723"/>
            <a:ext cx="10049164" cy="5375563"/>
          </a:xfrm>
        </p:spPr>
        <p:txBody>
          <a:bodyPr>
            <a:normAutofit/>
          </a:bodyPr>
          <a:lstStyle/>
          <a:p>
            <a:pPr lvl="0"/>
            <a:r>
              <a:rPr lang="en-US" dirty="0" smtClean="0">
                <a:latin typeface="Calibri" panose="020F0502020204030204" pitchFamily="34" charset="0"/>
                <a:cs typeface="Calibri" panose="020F0502020204030204" pitchFamily="34" charset="0"/>
              </a:rPr>
              <a:t>Formulation </a:t>
            </a:r>
            <a:r>
              <a:rPr lang="en-US" dirty="0">
                <a:latin typeface="Calibri" panose="020F0502020204030204" pitchFamily="34" charset="0"/>
                <a:cs typeface="Calibri" panose="020F0502020204030204" pitchFamily="34" charset="0"/>
              </a:rPr>
              <a:t>of research aims and development of plans for data collection and analysis. Statistical study design issues including experimental design, power analysis, and sample size assessment.</a:t>
            </a:r>
          </a:p>
          <a:p>
            <a:pPr lvl="0"/>
            <a:r>
              <a:rPr lang="en-US" dirty="0">
                <a:latin typeface="Calibri" panose="020F0502020204030204" pitchFamily="34" charset="0"/>
                <a:cs typeface="Calibri" panose="020F0502020204030204" pitchFamily="34" charset="0"/>
              </a:rPr>
              <a:t>Data cleaning and analysis, including preprocessing and shaping of data for analysis, descriptive statistics, hypothesis testing, statistical modelling, and advanced analytics. </a:t>
            </a:r>
          </a:p>
          <a:p>
            <a:pPr lvl="0"/>
            <a:r>
              <a:rPr lang="en-US" dirty="0">
                <a:latin typeface="Calibri" panose="020F0502020204030204" pitchFamily="34" charset="0"/>
                <a:cs typeface="Calibri" panose="020F0502020204030204" pitchFamily="34" charset="0"/>
              </a:rPr>
              <a:t>Interpretation and presentation of statistical findings. Creation of data displays and statistical tables. Production of written statistical methods and summary description.</a:t>
            </a:r>
          </a:p>
          <a:p>
            <a:pPr marL="0" indent="0">
              <a:buNone/>
            </a:pPr>
            <a:endParaRPr lang="en-US" dirty="0">
              <a:cs typeface="Arial"/>
            </a:endParaRPr>
          </a:p>
          <a:p>
            <a:pPr marL="0" indent="0">
              <a:buNone/>
            </a:pPr>
            <a:endParaRPr lang="en-US"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895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0740" y="263959"/>
            <a:ext cx="7958331" cy="1077229"/>
          </a:xfrm>
        </p:spPr>
        <p:txBody>
          <a:bodyPr>
            <a:normAutofit/>
          </a:bodyPr>
          <a:lstStyle/>
          <a:p>
            <a:pPr algn="ctr"/>
            <a:r>
              <a:rPr lang="en-US" sz="3600" dirty="0">
                <a:latin typeface="Calibri" panose="020F0502020204030204" pitchFamily="34" charset="0"/>
                <a:cs typeface="Calibri" panose="020F0502020204030204" pitchFamily="34" charset="0"/>
              </a:rPr>
              <a:t>Agenda</a:t>
            </a:r>
          </a:p>
        </p:txBody>
      </p:sp>
      <p:sp>
        <p:nvSpPr>
          <p:cNvPr id="6" name="Content Placeholder 5"/>
          <p:cNvSpPr>
            <a:spLocks noGrp="1"/>
          </p:cNvSpPr>
          <p:nvPr>
            <p:ph idx="1"/>
          </p:nvPr>
        </p:nvSpPr>
        <p:spPr>
          <a:xfrm>
            <a:off x="1117600" y="1043709"/>
            <a:ext cx="9064612" cy="4119544"/>
          </a:xfrm>
        </p:spPr>
        <p:txBody>
          <a:bodyPr>
            <a:noAutofit/>
          </a:bodyPr>
          <a:lstStyle/>
          <a:p>
            <a:r>
              <a:rPr lang="en-US" sz="3200" dirty="0">
                <a:latin typeface="Calibri" panose="020F0502020204030204" pitchFamily="34" charset="0"/>
                <a:cs typeface="Calibri" panose="020F0502020204030204" pitchFamily="34" charset="0"/>
              </a:rPr>
              <a:t>Introductions – Drs. </a:t>
            </a:r>
            <a:r>
              <a:rPr lang="en-US" sz="3200" dirty="0" smtClean="0">
                <a:latin typeface="Calibri" panose="020F0502020204030204" pitchFamily="34" charset="0"/>
                <a:cs typeface="Calibri" panose="020F0502020204030204" pitchFamily="34" charset="0"/>
              </a:rPr>
              <a:t>Tim </a:t>
            </a:r>
            <a:r>
              <a:rPr lang="en-US" sz="3200" dirty="0" err="1" smtClean="0">
                <a:latin typeface="Calibri" panose="020F0502020204030204" pitchFamily="34" charset="0"/>
                <a:cs typeface="Calibri" panose="020F0502020204030204" pitchFamily="34" charset="0"/>
              </a:rPr>
              <a:t>Stemmler</a:t>
            </a:r>
            <a:r>
              <a:rPr lang="en-US" sz="3200" dirty="0" smtClean="0">
                <a:latin typeface="Calibri" panose="020F0502020204030204" pitchFamily="34" charset="0"/>
                <a:cs typeface="Calibri" panose="020F0502020204030204" pitchFamily="34" charset="0"/>
              </a:rPr>
              <a:t> and Phil Levy</a:t>
            </a:r>
            <a:endParaRPr lang="en-US" sz="3200" dirty="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Clinical Research Support Services Presentations –Directors</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Breakout Rooms – One breakout room for each </a:t>
            </a:r>
            <a:r>
              <a:rPr lang="en-US" sz="3200" dirty="0" smtClean="0">
                <a:latin typeface="Calibri" panose="020F0502020204030204" pitchFamily="34" charset="0"/>
                <a:cs typeface="Calibri" panose="020F0502020204030204" pitchFamily="34" charset="0"/>
              </a:rPr>
              <a:t>service area to </a:t>
            </a:r>
            <a:r>
              <a:rPr lang="en-US" sz="3200" dirty="0">
                <a:latin typeface="Calibri" panose="020F0502020204030204" pitchFamily="34" charset="0"/>
                <a:cs typeface="Calibri" panose="020F0502020204030204" pitchFamily="34" charset="0"/>
              </a:rPr>
              <a:t>ask questions and obtain more information</a:t>
            </a:r>
          </a:p>
        </p:txBody>
      </p:sp>
      <p:pic>
        <p:nvPicPr>
          <p:cNvPr id="7"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55" y="5645524"/>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06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752" y="155124"/>
            <a:ext cx="7958331" cy="1077229"/>
          </a:xfrm>
        </p:spPr>
        <p:txBody>
          <a:bodyPr>
            <a:noAutofit/>
          </a:bodyPr>
          <a:lstStyle/>
          <a:p>
            <a:pPr algn="ctr"/>
            <a:r>
              <a:rPr lang="en-US" sz="3600" dirty="0">
                <a:latin typeface="Calibri" panose="020F0502020204030204" pitchFamily="34" charset="0"/>
                <a:cs typeface="Calibri" panose="020F0502020204030204" pitchFamily="34" charset="0"/>
              </a:rPr>
              <a:t>Statistical and Epidemiological Services</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E</a:t>
            </a:r>
            <a:r>
              <a:rPr lang="en-US" sz="3600" dirty="0" smtClean="0">
                <a:latin typeface="Calibri" panose="020F0502020204030204" pitchFamily="34" charset="0"/>
                <a:cs typeface="Calibri" panose="020F0502020204030204" pitchFamily="34" charset="0"/>
              </a:rPr>
              <a:t>pidemiology </a:t>
            </a:r>
            <a:r>
              <a:rPr lang="en-US" sz="3600" dirty="0">
                <a:latin typeface="Calibri" panose="020F0502020204030204" pitchFamily="34" charset="0"/>
                <a:cs typeface="Calibri" panose="020F0502020204030204" pitchFamily="34" charset="0"/>
              </a:rPr>
              <a:t>Services</a:t>
            </a:r>
            <a:endParaRPr lang="en-US" sz="3600" dirty="0"/>
          </a:p>
        </p:txBody>
      </p:sp>
      <p:sp>
        <p:nvSpPr>
          <p:cNvPr id="3" name="Content Placeholder 2"/>
          <p:cNvSpPr>
            <a:spLocks noGrp="1"/>
          </p:cNvSpPr>
          <p:nvPr>
            <p:ph idx="1"/>
          </p:nvPr>
        </p:nvSpPr>
        <p:spPr>
          <a:xfrm>
            <a:off x="1220208" y="1414355"/>
            <a:ext cx="9707418" cy="4635589"/>
          </a:xfrm>
        </p:spPr>
        <p:txBody>
          <a:bodyPr>
            <a:normAutofit fontScale="92500" lnSpcReduction="20000"/>
          </a:bodyPr>
          <a:lstStyle/>
          <a:p>
            <a:pPr lvl="0"/>
            <a:r>
              <a:rPr lang="en-US" dirty="0">
                <a:latin typeface="Calibri" panose="020F0502020204030204" pitchFamily="34" charset="0"/>
                <a:cs typeface="Calibri" panose="020F0502020204030204" pitchFamily="34" charset="0"/>
              </a:rPr>
              <a:t>Content expertise in epidemiology with emphasis on measurement of health disparities and social determinants of health.</a:t>
            </a:r>
          </a:p>
          <a:p>
            <a:pPr lvl="0"/>
            <a:r>
              <a:rPr lang="en-US" dirty="0">
                <a:latin typeface="Calibri" panose="020F0502020204030204" pitchFamily="34" charset="0"/>
                <a:cs typeface="Calibri" panose="020F0502020204030204" pitchFamily="34" charset="0"/>
              </a:rPr>
              <a:t>Design of data collection forms, surveys, and observational studies with emphasis on health equity.</a:t>
            </a:r>
          </a:p>
          <a:p>
            <a:pPr lvl="0"/>
            <a:r>
              <a:rPr lang="en-US" dirty="0">
                <a:latin typeface="Calibri" panose="020F0502020204030204" pitchFamily="34" charset="0"/>
                <a:cs typeface="Calibri" panose="020F0502020204030204" pitchFamily="34" charset="0"/>
              </a:rPr>
              <a:t>Collate and curate data and reports specific to health in Detroit, the region, and nationwide. Offer reports on demand for available validated data.</a:t>
            </a:r>
          </a:p>
          <a:p>
            <a:pPr lvl="0"/>
            <a:r>
              <a:rPr lang="en-US" b="1" dirty="0">
                <a:latin typeface="Calibri" panose="020F0502020204030204" pitchFamily="34" charset="0"/>
                <a:cs typeface="Calibri" panose="020F0502020204030204" pitchFamily="34" charset="0"/>
              </a:rPr>
              <a:t>Population Health Outcomes </a:t>
            </a:r>
            <a:r>
              <a:rPr lang="en-US" b="1" dirty="0" err="1">
                <a:latin typeface="Calibri" panose="020F0502020204030204" pitchFamily="34" charset="0"/>
                <a:cs typeface="Calibri" panose="020F0502020204030204" pitchFamily="34" charset="0"/>
              </a:rPr>
              <a:t>aNd</a:t>
            </a:r>
            <a:r>
              <a:rPr lang="en-US" b="1" dirty="0">
                <a:latin typeface="Calibri" panose="020F0502020204030204" pitchFamily="34" charset="0"/>
                <a:cs typeface="Calibri" panose="020F0502020204030204" pitchFamily="34" charset="0"/>
              </a:rPr>
              <a:t> Information Exchange, or PHOENIX</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Collects real-time health data (demographics, vital signs, medical history, diagnostic codes, emergency department visits, etc.) down to the neighborhood level</a:t>
            </a:r>
          </a:p>
          <a:p>
            <a:pPr lvl="1"/>
            <a:r>
              <a:rPr lang="en-US" dirty="0">
                <a:latin typeface="Calibri" panose="020F0502020204030204" pitchFamily="34" charset="0"/>
                <a:cs typeface="Calibri" panose="020F0502020204030204" pitchFamily="34" charset="0"/>
              </a:rPr>
              <a:t>Layered with social determinants of health like household income, crime statistics and access to grocery stores</a:t>
            </a:r>
          </a:p>
          <a:p>
            <a:pPr lvl="1"/>
            <a:r>
              <a:rPr lang="en-US" dirty="0">
                <a:latin typeface="Calibri" panose="020F0502020204030204" pitchFamily="34" charset="0"/>
                <a:cs typeface="Calibri" panose="020F0502020204030204" pitchFamily="34" charset="0"/>
              </a:rPr>
              <a:t>Determine community factors contributing to health challenges.</a:t>
            </a:r>
          </a:p>
          <a:p>
            <a:pPr marL="344170" indent="-344170"/>
            <a:endParaRPr lang="en-US" dirty="0">
              <a:cs typeface="Arial" panose="020B0604020202020204"/>
            </a:endParaRPr>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14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91" y="133801"/>
            <a:ext cx="9744363" cy="1519508"/>
          </a:xfrm>
        </p:spPr>
        <p:txBody>
          <a:bodyPr>
            <a:normAutofit/>
          </a:bodyPr>
          <a:lstStyle/>
          <a:p>
            <a:pPr algn="ctr"/>
            <a:r>
              <a:rPr lang="en-US" sz="3600" dirty="0">
                <a:latin typeface="Calibri" panose="020F0502020204030204" pitchFamily="34" charset="0"/>
                <a:cs typeface="Calibri" panose="020F0502020204030204" pitchFamily="34" charset="0"/>
              </a:rPr>
              <a:t>Statistical and Epidemiological Services</a:t>
            </a:r>
            <a:br>
              <a:rPr lang="en-US" sz="3600" dirty="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Database (RIC) </a:t>
            </a:r>
            <a:r>
              <a:rPr lang="en-US" sz="3600" dirty="0">
                <a:latin typeface="Calibri" panose="020F0502020204030204" pitchFamily="34" charset="0"/>
                <a:cs typeface="Calibri" panose="020F0502020204030204" pitchFamily="34" charset="0"/>
              </a:rPr>
              <a:t>Services</a:t>
            </a:r>
          </a:p>
        </p:txBody>
      </p:sp>
      <p:sp>
        <p:nvSpPr>
          <p:cNvPr id="3" name="Content Placeholder 2"/>
          <p:cNvSpPr>
            <a:spLocks noGrp="1"/>
          </p:cNvSpPr>
          <p:nvPr>
            <p:ph idx="1"/>
          </p:nvPr>
        </p:nvSpPr>
        <p:spPr>
          <a:xfrm>
            <a:off x="1450109" y="1080655"/>
            <a:ext cx="9855200" cy="5569527"/>
          </a:xfrm>
        </p:spPr>
        <p:txBody>
          <a:bodyPr/>
          <a:lstStyle/>
          <a:p>
            <a:pPr lvl="0"/>
            <a:r>
              <a:rPr lang="en-US" sz="2800" dirty="0">
                <a:latin typeface="Calibri" panose="020F0502020204030204" pitchFamily="34" charset="0"/>
                <a:cs typeface="Calibri" panose="020F0502020204030204" pitchFamily="34" charset="0"/>
              </a:rPr>
              <a:t>Design and development of electronic data collection instruments and study databases for a multitude of study designs including surveys, RCTs, clustered, longitudinal, and multi-center studies.</a:t>
            </a:r>
          </a:p>
          <a:p>
            <a:pPr lvl="0"/>
            <a:r>
              <a:rPr lang="en-US" sz="2800" dirty="0">
                <a:latin typeface="Calibri" panose="020F0502020204030204" pitchFamily="34" charset="0"/>
                <a:cs typeface="Calibri" panose="020F0502020204030204" pitchFamily="34" charset="0"/>
              </a:rPr>
              <a:t>Strategies for storage and management of large and complex data sets. Data archiving and cataloging.  Transfer of legacy data into robust storage systems.</a:t>
            </a:r>
          </a:p>
          <a:p>
            <a:pPr marL="0" indent="0">
              <a:buNone/>
            </a:pPr>
            <a:endParaRPr lang="en-US"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5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099" y="133801"/>
            <a:ext cx="7958331" cy="1077229"/>
          </a:xfrm>
        </p:spPr>
        <p:txBody>
          <a:bodyPr>
            <a:noAutofit/>
          </a:bodyPr>
          <a:lstStyle/>
          <a:p>
            <a:pPr algn="ctr"/>
            <a:r>
              <a:rPr lang="en-US" sz="3600" dirty="0">
                <a:latin typeface="Calibri" panose="020F0502020204030204" pitchFamily="34" charset="0"/>
                <a:cs typeface="Calibri" panose="020F0502020204030204" pitchFamily="34" charset="0"/>
              </a:rPr>
              <a:t>Statistical and Epidemiological Services</a:t>
            </a:r>
            <a:br>
              <a:rPr lang="en-US" sz="3600" dirty="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Other Important Points</a:t>
            </a:r>
            <a:endParaRPr lang="en-US" sz="3600" dirty="0"/>
          </a:p>
        </p:txBody>
      </p:sp>
      <p:sp>
        <p:nvSpPr>
          <p:cNvPr id="3" name="Content Placeholder 2"/>
          <p:cNvSpPr>
            <a:spLocks noGrp="1"/>
          </p:cNvSpPr>
          <p:nvPr>
            <p:ph idx="1"/>
          </p:nvPr>
        </p:nvSpPr>
        <p:spPr>
          <a:xfrm>
            <a:off x="969818" y="979055"/>
            <a:ext cx="10160000" cy="5070889"/>
          </a:xfrm>
        </p:spPr>
        <p:txBody>
          <a:bodyPr/>
          <a:lstStyle/>
          <a:p>
            <a:pPr lvl="0"/>
            <a:r>
              <a:rPr lang="en-US" sz="2800" dirty="0">
                <a:latin typeface="Calibri" panose="020F0502020204030204" pitchFamily="34" charset="0"/>
                <a:cs typeface="Calibri" panose="020F0502020204030204" pitchFamily="34" charset="0"/>
              </a:rPr>
              <a:t>Importance of properly designed research studies</a:t>
            </a:r>
          </a:p>
          <a:p>
            <a:pPr lvl="0"/>
            <a:r>
              <a:rPr lang="en-US" sz="2800" dirty="0">
                <a:latin typeface="Calibri" panose="020F0502020204030204" pitchFamily="34" charset="0"/>
                <a:cs typeface="Calibri" panose="020F0502020204030204" pitchFamily="34" charset="0"/>
              </a:rPr>
              <a:t>Early collaboration with BERD and RIC cores</a:t>
            </a:r>
          </a:p>
          <a:p>
            <a:pPr lvl="0"/>
            <a:r>
              <a:rPr lang="en-US" sz="2800" dirty="0">
                <a:latin typeface="Calibri" panose="020F0502020204030204" pitchFamily="34" charset="0"/>
                <a:cs typeface="Calibri" panose="020F0502020204030204" pitchFamily="34" charset="0"/>
              </a:rPr>
              <a:t>Transparency in science</a:t>
            </a:r>
          </a:p>
          <a:p>
            <a:pPr lvl="0"/>
            <a:r>
              <a:rPr lang="en-US" sz="2800" dirty="0">
                <a:latin typeface="Calibri" panose="020F0502020204030204" pitchFamily="34" charset="0"/>
                <a:cs typeface="Calibri" panose="020F0502020204030204" pitchFamily="34" charset="0"/>
              </a:rPr>
              <a:t> Journals unite for reproducibility in pre-clinical studies– (Editorial, Marcia McNutt; Science  07 Nov 2014)</a:t>
            </a:r>
          </a:p>
          <a:p>
            <a:endParaRPr lang="en-US"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17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46237"/>
            <a:ext cx="9443303" cy="1077229"/>
          </a:xfrm>
        </p:spPr>
        <p:txBody>
          <a:bodyPr>
            <a:normAutofit/>
          </a:bodyPr>
          <a:lstStyle/>
          <a:p>
            <a:pPr algn="ctr"/>
            <a:r>
              <a:rPr lang="en-US" sz="3600" dirty="0">
                <a:latin typeface="Calibri" panose="020F0502020204030204" pitchFamily="34" charset="0"/>
                <a:cs typeface="Calibri" panose="020F0502020204030204" pitchFamily="34" charset="0"/>
              </a:rPr>
              <a:t>Behavioral and Field Research Core</a:t>
            </a:r>
          </a:p>
        </p:txBody>
      </p:sp>
      <p:sp>
        <p:nvSpPr>
          <p:cNvPr id="3" name="Content Placeholder 2"/>
          <p:cNvSpPr>
            <a:spLocks noGrp="1"/>
          </p:cNvSpPr>
          <p:nvPr>
            <p:ph idx="1"/>
          </p:nvPr>
        </p:nvSpPr>
        <p:spPr>
          <a:xfrm>
            <a:off x="1219200" y="1283855"/>
            <a:ext cx="9947564" cy="5043180"/>
          </a:xfrm>
        </p:spPr>
        <p:txBody>
          <a:bodyPr/>
          <a:lstStyle/>
          <a:p>
            <a:pPr marL="0" indent="0">
              <a:buNone/>
            </a:pPr>
            <a:r>
              <a:rPr lang="en-US" b="1" i="1" u="sng" dirty="0">
                <a:latin typeface="Calibri" panose="020F0502020204030204" pitchFamily="34" charset="0"/>
                <a:cs typeface="Calibri" panose="020F0502020204030204" pitchFamily="34" charset="0"/>
              </a:rPr>
              <a:t>Location:</a:t>
            </a:r>
          </a:p>
          <a:p>
            <a:pPr marL="0" indent="0">
              <a:buNone/>
            </a:pPr>
            <a:r>
              <a:rPr lang="en-US" dirty="0" smtClean="0">
                <a:latin typeface="Calibri" panose="020F0502020204030204" pitchFamily="34" charset="0"/>
                <a:cs typeface="Calibri" panose="020F0502020204030204" pitchFamily="34" charset="0"/>
              </a:rPr>
              <a:t>Behavioral and Field Research Offices - Mid </a:t>
            </a:r>
            <a:r>
              <a:rPr lang="en-US" dirty="0">
                <a:latin typeface="Calibri" panose="020F0502020204030204" pitchFamily="34" charset="0"/>
                <a:cs typeface="Calibri" panose="020F0502020204030204" pitchFamily="34" charset="0"/>
              </a:rPr>
              <a:t>Med Research Building </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87 E. Canfield, 3</a:t>
            </a:r>
            <a:r>
              <a:rPr lang="en-US" baseline="30000" dirty="0" smtClean="0">
                <a:latin typeface="Calibri" panose="020F0502020204030204" pitchFamily="34" charset="0"/>
                <a:cs typeface="Calibri" panose="020F0502020204030204" pitchFamily="34" charset="0"/>
              </a:rPr>
              <a:t>rd</a:t>
            </a:r>
            <a:r>
              <a:rPr lang="en-US" dirty="0" smtClean="0">
                <a:latin typeface="Calibri" panose="020F0502020204030204" pitchFamily="34" charset="0"/>
                <a:cs typeface="Calibri" panose="020F0502020204030204" pitchFamily="34" charset="0"/>
              </a:rPr>
              <a:t> Floor</a:t>
            </a:r>
            <a:endParaRPr lang="en-US" dirty="0">
              <a:latin typeface="Calibri" panose="020F0502020204030204" pitchFamily="34" charset="0"/>
              <a:cs typeface="Calibri" panose="020F0502020204030204" pitchFamily="34" charset="0"/>
            </a:endParaRPr>
          </a:p>
          <a:p>
            <a:pPr marL="0" indent="0">
              <a:buNone/>
            </a:pPr>
            <a:r>
              <a:rPr lang="en-US" b="1" i="1" u="sng" dirty="0">
                <a:latin typeface="Calibri" panose="020F0502020204030204" pitchFamily="34" charset="0"/>
                <a:cs typeface="Calibri" panose="020F0502020204030204" pitchFamily="34" charset="0"/>
              </a:rPr>
              <a:t>Contact Information: </a:t>
            </a:r>
          </a:p>
          <a:p>
            <a:pPr marL="0" indent="0">
              <a:buNone/>
            </a:pPr>
            <a:r>
              <a:rPr lang="en-US" dirty="0">
                <a:latin typeface="Calibri" panose="020F0502020204030204" pitchFamily="34" charset="0"/>
                <a:cs typeface="Calibri" panose="020F0502020204030204" pitchFamily="34" charset="0"/>
              </a:rPr>
              <a:t>Felicity Harper, Ph.D., Scientific Director – </a:t>
            </a:r>
            <a:r>
              <a:rPr lang="en-US" dirty="0">
                <a:latin typeface="Calibri" panose="020F0502020204030204" pitchFamily="34" charset="0"/>
                <a:cs typeface="Calibri" panose="020F0502020204030204" pitchFamily="34" charset="0"/>
                <a:hlinkClick r:id="rId2"/>
              </a:rPr>
              <a:t>harperf@karmanos.org</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Tanina Moore, Ph.D., Director – </a:t>
            </a:r>
            <a:r>
              <a:rPr lang="en-US" dirty="0">
                <a:latin typeface="Calibri" panose="020F0502020204030204" pitchFamily="34" charset="0"/>
                <a:ea typeface="+mn-lt"/>
                <a:cs typeface="Calibri" panose="020F0502020204030204" pitchFamily="34" charset="0"/>
                <a:hlinkClick r:id="rId3"/>
              </a:rPr>
              <a:t>fostert@karmanos.org</a:t>
            </a:r>
            <a:r>
              <a:rPr lang="en-US" dirty="0">
                <a:latin typeface="Calibri" panose="020F0502020204030204" pitchFamily="34" charset="0"/>
                <a:ea typeface="+mn-lt"/>
                <a:cs typeface="Calibri" panose="020F0502020204030204" pitchFamily="34" charset="0"/>
              </a:rPr>
              <a:t> </a:t>
            </a:r>
          </a:p>
          <a:p>
            <a:pPr marL="0" indent="0">
              <a:buNone/>
            </a:pPr>
            <a:r>
              <a:rPr lang="en-US" b="1" i="1" u="sng" dirty="0">
                <a:latin typeface="Calibri" panose="020F0502020204030204" pitchFamily="34" charset="0"/>
                <a:cs typeface="Calibri" panose="020F0502020204030204" pitchFamily="34" charset="0"/>
              </a:rPr>
              <a:t>Website: </a:t>
            </a:r>
          </a:p>
          <a:p>
            <a:pPr marL="0" indent="0">
              <a:buNone/>
            </a:pPr>
            <a:r>
              <a:rPr lang="en-US" dirty="0">
                <a:latin typeface="Calibri" panose="020F0502020204030204" pitchFamily="34" charset="0"/>
                <a:cs typeface="Calibri" panose="020F0502020204030204" pitchFamily="34" charset="0"/>
                <a:hlinkClick r:id="rId4"/>
              </a:rPr>
              <a:t>https://www.karmanos.org/karmanos/behavioral-and-field-science-core</a:t>
            </a:r>
            <a:endParaRPr lang="en-US" dirty="0">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p:txBody>
      </p:sp>
      <p:pic>
        <p:nvPicPr>
          <p:cNvPr id="4" name="Picture 2" descr="https://mac.wayne.edu/images/wsu-primary-horz-col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219" y="5433087"/>
            <a:ext cx="3803329" cy="8845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7084" y="5624181"/>
            <a:ext cx="2466109" cy="1049342"/>
          </a:xfrm>
          <a:prstGeom prst="rect">
            <a:avLst/>
          </a:prstGeom>
        </p:spPr>
      </p:pic>
    </p:spTree>
    <p:extLst>
      <p:ext uri="{BB962C8B-B14F-4D97-AF65-F5344CB8AC3E}">
        <p14:creationId xmlns:p14="http://schemas.microsoft.com/office/powerpoint/2010/main" val="2065588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673" y="272347"/>
            <a:ext cx="9406357" cy="1077229"/>
          </a:xfrm>
        </p:spPr>
        <p:txBody>
          <a:bodyPr>
            <a:noAutofit/>
          </a:bodyPr>
          <a:lstStyle/>
          <a:p>
            <a:pPr algn="ctr"/>
            <a:r>
              <a:rPr lang="en-US" sz="3600" dirty="0">
                <a:latin typeface="Calibri" panose="020F0502020204030204" pitchFamily="34" charset="0"/>
                <a:cs typeface="Calibri" panose="020F0502020204030204" pitchFamily="34" charset="0"/>
              </a:rPr>
              <a:t>Behavioral and Field Research Core</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Mission</a:t>
            </a:r>
          </a:p>
        </p:txBody>
      </p:sp>
      <p:sp>
        <p:nvSpPr>
          <p:cNvPr id="3" name="Content Placeholder 2"/>
          <p:cNvSpPr>
            <a:spLocks noGrp="1"/>
          </p:cNvSpPr>
          <p:nvPr>
            <p:ph idx="1"/>
          </p:nvPr>
        </p:nvSpPr>
        <p:spPr>
          <a:xfrm>
            <a:off x="1320800" y="1349576"/>
            <a:ext cx="9855200" cy="4700368"/>
          </a:xfrm>
        </p:spPr>
        <p:txBody>
          <a:bodyPr/>
          <a:lstStyle/>
          <a:p>
            <a:pPr marL="0" indent="0">
              <a:buNone/>
            </a:pPr>
            <a:r>
              <a:rPr lang="en-US" dirty="0">
                <a:latin typeface="Calibri" panose="020F0502020204030204" pitchFamily="34" charset="0"/>
                <a:cs typeface="Calibri" panose="020F0502020204030204" pitchFamily="34" charset="0"/>
              </a:rPr>
              <a:t>The Behavioral and Field Research Core (BFRC) is a human-based core with a dedicated staff that facilitates the integration of communication and behavioral research. The BFRC’s staff offers a wide range of research services and expertise in behavioral research methodologies and comprehensive services spanning the continuum of the research process. </a:t>
            </a:r>
          </a:p>
          <a:p>
            <a:pPr marL="0" indent="0">
              <a:buNone/>
            </a:pPr>
            <a:r>
              <a:rPr lang="en-US" dirty="0">
                <a:latin typeface="Calibri" panose="020F0502020204030204" pitchFamily="34" charset="0"/>
                <a:cs typeface="Calibri" panose="020F0502020204030204" pitchFamily="34" charset="0"/>
              </a:rPr>
              <a:t>The BFRC offers management of evidence-based social and behavioral interventions to support the development and implementation of population science and patient-centered clinical research on cancer prevention, control and </a:t>
            </a:r>
            <a:r>
              <a:rPr lang="en-US" dirty="0" smtClean="0">
                <a:latin typeface="Calibri" panose="020F0502020204030204" pitchFamily="34" charset="0"/>
                <a:cs typeface="Calibri" panose="020F0502020204030204" pitchFamily="34" charset="0"/>
              </a:rPr>
              <a:t>survivorship.</a:t>
            </a:r>
            <a:endParaRPr lang="en-US" dirty="0">
              <a:latin typeface="Calibri" panose="020F0502020204030204" pitchFamily="34" charset="0"/>
              <a:cs typeface="Calibri" panose="020F0502020204030204" pitchFamily="34" charset="0"/>
            </a:endParaRPr>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9" y="5433087"/>
            <a:ext cx="3803329" cy="884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084" y="5624181"/>
            <a:ext cx="2466109" cy="1049342"/>
          </a:xfrm>
          <a:prstGeom prst="rect">
            <a:avLst/>
          </a:prstGeom>
        </p:spPr>
      </p:pic>
    </p:spTree>
    <p:extLst>
      <p:ext uri="{BB962C8B-B14F-4D97-AF65-F5344CB8AC3E}">
        <p14:creationId xmlns:p14="http://schemas.microsoft.com/office/powerpoint/2010/main" val="3415378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28" y="277092"/>
            <a:ext cx="9369412" cy="1608194"/>
          </a:xfrm>
        </p:spPr>
        <p:txBody>
          <a:bodyPr>
            <a:normAutofit/>
          </a:bodyPr>
          <a:lstStyle/>
          <a:p>
            <a:pPr algn="ctr"/>
            <a:r>
              <a:rPr lang="en-US" sz="3600" dirty="0">
                <a:latin typeface="Calibri" panose="020F0502020204030204" pitchFamily="34" charset="0"/>
                <a:cs typeface="Calibri" panose="020F0502020204030204" pitchFamily="34" charset="0"/>
              </a:rPr>
              <a:t>Behavioral and Field Research Core</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Services</a:t>
            </a:r>
          </a:p>
        </p:txBody>
      </p:sp>
      <p:sp>
        <p:nvSpPr>
          <p:cNvPr id="3" name="Content Placeholder 2"/>
          <p:cNvSpPr>
            <a:spLocks noGrp="1"/>
          </p:cNvSpPr>
          <p:nvPr>
            <p:ph idx="1"/>
          </p:nvPr>
        </p:nvSpPr>
        <p:spPr>
          <a:xfrm>
            <a:off x="1200728" y="1015999"/>
            <a:ext cx="10087984" cy="4839367"/>
          </a:xfrm>
        </p:spPr>
        <p:txBody>
          <a:bodyPr>
            <a:normAutofit/>
          </a:bodyPr>
          <a:lstStyle/>
          <a:p>
            <a:pPr fontAlgn="base"/>
            <a:r>
              <a:rPr lang="en-US" dirty="0" smtClean="0"/>
              <a:t>Regulatory</a:t>
            </a:r>
            <a:r>
              <a:rPr lang="en-US" dirty="0"/>
              <a:t> Management (PRMC submissions, IRB submissions, </a:t>
            </a:r>
            <a:r>
              <a:rPr lang="en-US" dirty="0" err="1"/>
              <a:t>Oncore</a:t>
            </a:r>
            <a:r>
              <a:rPr lang="en-US" dirty="0"/>
              <a:t> tracking and management)</a:t>
            </a:r>
          </a:p>
          <a:p>
            <a:pPr fontAlgn="base"/>
            <a:r>
              <a:rPr lang="en-US" dirty="0" smtClean="0"/>
              <a:t>Behavioral</a:t>
            </a:r>
            <a:r>
              <a:rPr lang="en-US" dirty="0"/>
              <a:t> study consultation, design and grant and budget development</a:t>
            </a:r>
          </a:p>
          <a:p>
            <a:pPr fontAlgn="base"/>
            <a:r>
              <a:rPr lang="en-US" dirty="0" smtClean="0"/>
              <a:t>Clinical</a:t>
            </a:r>
            <a:r>
              <a:rPr lang="en-US" dirty="0"/>
              <a:t> recruitment (patients, companions and health care providers)</a:t>
            </a:r>
          </a:p>
          <a:p>
            <a:pPr fontAlgn="base"/>
            <a:r>
              <a:rPr lang="en-US" dirty="0" smtClean="0"/>
              <a:t>Unique </a:t>
            </a:r>
            <a:r>
              <a:rPr lang="en-US" dirty="0"/>
              <a:t>niche in Real-Time Video Capture to support innovative Patient/Physician communication research</a:t>
            </a:r>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9" y="5433087"/>
            <a:ext cx="3803329" cy="884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085" y="5596472"/>
            <a:ext cx="2466109" cy="1049342"/>
          </a:xfrm>
          <a:prstGeom prst="rect">
            <a:avLst/>
          </a:prstGeom>
        </p:spPr>
      </p:pic>
    </p:spTree>
    <p:extLst>
      <p:ext uri="{BB962C8B-B14F-4D97-AF65-F5344CB8AC3E}">
        <p14:creationId xmlns:p14="http://schemas.microsoft.com/office/powerpoint/2010/main" val="2881888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826" y="124565"/>
            <a:ext cx="7958331" cy="1077229"/>
          </a:xfrm>
        </p:spPr>
        <p:txBody>
          <a:bodyPr/>
          <a:lstStyle/>
          <a:p>
            <a:pPr algn="ctr"/>
            <a:r>
              <a:rPr lang="en-US" sz="3200" dirty="0">
                <a:latin typeface="Calibri" panose="020F0502020204030204" pitchFamily="34" charset="0"/>
                <a:cs typeface="Calibri" panose="020F0502020204030204" pitchFamily="34" charset="0"/>
              </a:rPr>
              <a:t>Behavioral and Field Research Core</a:t>
            </a:r>
            <a:br>
              <a:rPr lang="en-US" sz="3200" dirty="0">
                <a:latin typeface="Calibri" panose="020F0502020204030204" pitchFamily="34" charset="0"/>
                <a:cs typeface="Calibri" panose="020F0502020204030204" pitchFamily="34" charset="0"/>
              </a:rPr>
            </a:br>
            <a:r>
              <a:rPr lang="en-US" sz="3200" dirty="0" smtClean="0">
                <a:latin typeface="Calibri" panose="020F0502020204030204" pitchFamily="34" charset="0"/>
                <a:cs typeface="Calibri" panose="020F0502020204030204" pitchFamily="34" charset="0"/>
              </a:rPr>
              <a:t>Services, cont.</a:t>
            </a:r>
            <a:endParaRPr lang="en-US" dirty="0"/>
          </a:p>
        </p:txBody>
      </p:sp>
      <p:sp>
        <p:nvSpPr>
          <p:cNvPr id="3" name="Content Placeholder 2"/>
          <p:cNvSpPr>
            <a:spLocks noGrp="1"/>
          </p:cNvSpPr>
          <p:nvPr>
            <p:ph idx="1"/>
          </p:nvPr>
        </p:nvSpPr>
        <p:spPr>
          <a:xfrm>
            <a:off x="1551709" y="1126836"/>
            <a:ext cx="9073848" cy="5283326"/>
          </a:xfrm>
        </p:spPr>
        <p:txBody>
          <a:bodyPr/>
          <a:lstStyle/>
          <a:p>
            <a:pPr fontAlgn="base"/>
            <a:r>
              <a:rPr lang="en-US" sz="2400" dirty="0" smtClean="0">
                <a:latin typeface="Calibri" panose="020F0502020204030204" pitchFamily="34" charset="0"/>
                <a:cs typeface="Calibri" panose="020F0502020204030204" pitchFamily="34" charset="0"/>
              </a:rPr>
              <a:t>Survey </a:t>
            </a:r>
            <a:r>
              <a:rPr lang="en-US" sz="2400" dirty="0">
                <a:latin typeface="Calibri" panose="020F0502020204030204" pitchFamily="34" charset="0"/>
                <a:cs typeface="Calibri" panose="020F0502020204030204" pitchFamily="34" charset="0"/>
              </a:rPr>
              <a:t>development (measure selection, cognitive interviewing, pilot testing)</a:t>
            </a:r>
          </a:p>
          <a:p>
            <a:pPr fontAlgn="base"/>
            <a:r>
              <a:rPr lang="en-US" sz="2400" dirty="0" smtClean="0">
                <a:latin typeface="Calibri" panose="020F0502020204030204" pitchFamily="34" charset="0"/>
                <a:cs typeface="Calibri" panose="020F0502020204030204" pitchFamily="34" charset="0"/>
              </a:rPr>
              <a:t>Data </a:t>
            </a:r>
            <a:r>
              <a:rPr lang="en-US" sz="2400" dirty="0">
                <a:latin typeface="Calibri" panose="020F0502020204030204" pitchFamily="34" charset="0"/>
                <a:cs typeface="Calibri" panose="020F0502020204030204" pitchFamily="34" charset="0"/>
              </a:rPr>
              <a:t>collection (qualitative and </a:t>
            </a:r>
            <a:r>
              <a:rPr lang="en-US" sz="2400" dirty="0" smtClean="0">
                <a:latin typeface="Calibri" panose="020F0502020204030204" pitchFamily="34" charset="0"/>
                <a:cs typeface="Calibri" panose="020F0502020204030204" pitchFamily="34" charset="0"/>
              </a:rPr>
              <a:t>quantitative </a:t>
            </a:r>
            <a:r>
              <a:rPr lang="en-US" sz="2400" dirty="0">
                <a:latin typeface="Calibri" panose="020F0502020204030204" pitchFamily="34" charset="0"/>
                <a:cs typeface="Calibri" panose="020F0502020204030204" pitchFamily="34" charset="0"/>
              </a:rPr>
              <a:t>methods and techniques, e.g. focus groups, in-person and internet-based data collection)</a:t>
            </a:r>
          </a:p>
          <a:p>
            <a:pPr fontAlgn="base"/>
            <a:r>
              <a:rPr lang="en-US" sz="2400" dirty="0" smtClean="0">
                <a:latin typeface="Calibri" panose="020F0502020204030204" pitchFamily="34" charset="0"/>
                <a:cs typeface="Calibri" panose="020F0502020204030204" pitchFamily="34" charset="0"/>
              </a:rPr>
              <a:t>Data</a:t>
            </a:r>
            <a:r>
              <a:rPr lang="en-US" sz="2400" dirty="0">
                <a:latin typeface="Calibri" panose="020F0502020204030204" pitchFamily="34" charset="0"/>
                <a:cs typeface="Calibri" panose="020F0502020204030204" pitchFamily="34" charset="0"/>
              </a:rPr>
              <a:t> management and analysis (e.g. survey maintenance, survey and data merge, syntax creation, scale reliabilities)</a:t>
            </a:r>
          </a:p>
          <a:p>
            <a:endParaRPr lang="en-US"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9" y="5433087"/>
            <a:ext cx="3803329" cy="884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085" y="5596472"/>
            <a:ext cx="2466109" cy="1049342"/>
          </a:xfrm>
          <a:prstGeom prst="rect">
            <a:avLst/>
          </a:prstGeom>
        </p:spPr>
      </p:pic>
    </p:spTree>
    <p:extLst>
      <p:ext uri="{BB962C8B-B14F-4D97-AF65-F5344CB8AC3E}">
        <p14:creationId xmlns:p14="http://schemas.microsoft.com/office/powerpoint/2010/main" val="38005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389" y="309293"/>
            <a:ext cx="7958331" cy="1077229"/>
          </a:xfrm>
        </p:spPr>
        <p:txBody>
          <a:bodyPr>
            <a:normAutofit/>
          </a:bodyPr>
          <a:lstStyle/>
          <a:p>
            <a:pPr algn="ctr"/>
            <a:r>
              <a:rPr lang="en-US" sz="3600" dirty="0" smtClean="0">
                <a:latin typeface="Calibri" panose="020F0502020204030204" pitchFamily="34" charset="0"/>
                <a:cs typeface="Calibri" panose="020F0502020204030204" pitchFamily="34" charset="0"/>
              </a:rPr>
              <a:t>Epidemiology Research Core (ERC)</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690255" y="822036"/>
            <a:ext cx="8879884" cy="5227908"/>
          </a:xfrm>
        </p:spPr>
        <p:txBody>
          <a:bodyPr>
            <a:normAutofit/>
          </a:bodyPr>
          <a:lstStyle/>
          <a:p>
            <a:pPr marL="0" indent="0">
              <a:buNone/>
            </a:pPr>
            <a:r>
              <a:rPr lang="en-US" b="1" i="1" u="sng" dirty="0">
                <a:latin typeface="Calibri" panose="020F0502020204030204" pitchFamily="34" charset="0"/>
                <a:cs typeface="Calibri" panose="020F0502020204030204" pitchFamily="34" charset="0"/>
              </a:rPr>
              <a:t>Location:</a:t>
            </a:r>
          </a:p>
          <a:p>
            <a:pPr marL="0" indent="0">
              <a:buNone/>
            </a:pPr>
            <a:r>
              <a:rPr lang="en-US" dirty="0" smtClean="0">
                <a:latin typeface="Calibri" panose="020F0502020204030204" pitchFamily="34" charset="0"/>
                <a:cs typeface="Calibri" panose="020F0502020204030204" pitchFamily="34" charset="0"/>
              </a:rPr>
              <a:t>Epidemiology Department – Mid Med Research Building</a:t>
            </a:r>
          </a:p>
          <a:p>
            <a:pPr marL="0" indent="0">
              <a:buNone/>
            </a:pPr>
            <a:r>
              <a:rPr lang="en-US" dirty="0" smtClean="0">
                <a:latin typeface="Calibri" panose="020F0502020204030204" pitchFamily="34" charset="0"/>
                <a:cs typeface="Calibri" panose="020F0502020204030204" pitchFamily="34" charset="0"/>
              </a:rPr>
              <a:t>87 E. Canfield, 4</a:t>
            </a:r>
            <a:r>
              <a:rPr lang="en-US" baseline="30000" dirty="0" smtClean="0">
                <a:latin typeface="Calibri" panose="020F0502020204030204" pitchFamily="34" charset="0"/>
                <a:cs typeface="Calibri" panose="020F0502020204030204" pitchFamily="34" charset="0"/>
              </a:rPr>
              <a:t>th</a:t>
            </a:r>
            <a:r>
              <a:rPr lang="en-US" dirty="0" smtClean="0">
                <a:latin typeface="Calibri" panose="020F0502020204030204" pitchFamily="34" charset="0"/>
                <a:cs typeface="Calibri" panose="020F0502020204030204" pitchFamily="34" charset="0"/>
              </a:rPr>
              <a:t> Floor</a:t>
            </a:r>
            <a:endParaRPr lang="en-US" dirty="0">
              <a:latin typeface="Calibri" panose="020F0502020204030204" pitchFamily="34" charset="0"/>
              <a:cs typeface="Calibri" panose="020F0502020204030204" pitchFamily="34" charset="0"/>
            </a:endParaRPr>
          </a:p>
          <a:p>
            <a:pPr marL="0" indent="0">
              <a:buNone/>
            </a:pPr>
            <a:r>
              <a:rPr lang="en-US" b="1" i="1" u="sng" dirty="0">
                <a:latin typeface="Calibri" panose="020F0502020204030204" pitchFamily="34" charset="0"/>
                <a:cs typeface="Calibri" panose="020F0502020204030204" pitchFamily="34" charset="0"/>
              </a:rPr>
              <a:t>Contact:</a:t>
            </a:r>
          </a:p>
          <a:p>
            <a:pPr marL="0" indent="0">
              <a:buNone/>
            </a:pPr>
            <a:r>
              <a:rPr lang="en-US" dirty="0" smtClean="0">
                <a:latin typeface="Calibri" panose="020F0502020204030204" pitchFamily="34" charset="0"/>
                <a:cs typeface="Calibri" panose="020F0502020204030204" pitchFamily="34" charset="0"/>
              </a:rPr>
              <a:t>Jennifer Beebe-Dimmer, MPH, PhD, Scientific Director – </a:t>
            </a:r>
            <a:r>
              <a:rPr lang="en-US" dirty="0" smtClean="0">
                <a:latin typeface="Calibri" panose="020F0502020204030204" pitchFamily="34" charset="0"/>
                <a:cs typeface="Calibri" panose="020F0502020204030204" pitchFamily="34" charset="0"/>
                <a:hlinkClick r:id="rId2"/>
              </a:rPr>
              <a:t>dimmerj@karmanos.org</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Julie </a:t>
            </a:r>
            <a:r>
              <a:rPr lang="en-US" dirty="0" err="1" smtClean="0">
                <a:latin typeface="Calibri" panose="020F0502020204030204" pitchFamily="34" charset="0"/>
                <a:cs typeface="Calibri" panose="020F0502020204030204" pitchFamily="34" charset="0"/>
              </a:rPr>
              <a:t>Ruterbusch</a:t>
            </a:r>
            <a:r>
              <a:rPr lang="en-US" dirty="0" smtClean="0">
                <a:latin typeface="Calibri" panose="020F0502020204030204" pitchFamily="34" charset="0"/>
                <a:cs typeface="Calibri" panose="020F0502020204030204" pitchFamily="34" charset="0"/>
              </a:rPr>
              <a:t>, MPH, Co-Director – ruterbus@med.wayne.edu</a:t>
            </a:r>
            <a:endParaRPr lang="en-US" dirty="0">
              <a:latin typeface="Calibri" panose="020F0502020204030204" pitchFamily="34" charset="0"/>
              <a:cs typeface="Calibri" panose="020F0502020204030204" pitchFamily="34" charset="0"/>
            </a:endParaRPr>
          </a:p>
          <a:p>
            <a:pPr marL="0" indent="0">
              <a:buNone/>
            </a:pPr>
            <a:r>
              <a:rPr lang="en-US" b="1" i="1" u="sng" dirty="0" smtClean="0">
                <a:latin typeface="Calibri" panose="020F0502020204030204" pitchFamily="34" charset="0"/>
                <a:cs typeface="Calibri" panose="020F0502020204030204" pitchFamily="34" charset="0"/>
              </a:rPr>
              <a:t>Website</a:t>
            </a:r>
            <a:r>
              <a:rPr lang="en-US" b="1" i="1" u="sng" dirty="0">
                <a:latin typeface="Calibri" panose="020F0502020204030204" pitchFamily="34" charset="0"/>
                <a:cs typeface="Calibri" panose="020F0502020204030204" pitchFamily="34" charset="0"/>
              </a:rPr>
              <a:t>:</a:t>
            </a:r>
          </a:p>
          <a:p>
            <a:pPr marL="0" indent="0">
              <a:buNone/>
            </a:pPr>
            <a:r>
              <a:rPr lang="en-US" dirty="0" smtClean="0">
                <a:latin typeface="Calibri" panose="020F0502020204030204" pitchFamily="34" charset="0"/>
                <a:cs typeface="Calibri" panose="020F0502020204030204" pitchFamily="34" charset="0"/>
                <a:hlinkClick r:id="rId3"/>
              </a:rPr>
              <a:t>https://www.karmanos.org/karmanos/epidemiology-research-core</a:t>
            </a:r>
            <a:endParaRPr lang="en-US" dirty="0" smtClean="0">
              <a:latin typeface="Calibri" panose="020F0502020204030204" pitchFamily="34" charset="0"/>
              <a:cs typeface="Calibri" panose="020F0502020204030204" pitchFamily="34" charset="0"/>
            </a:endParaRPr>
          </a:p>
          <a:p>
            <a:pPr marL="0" indent="0">
              <a:buNone/>
            </a:pPr>
            <a:endParaRPr lang="en-US" dirty="0"/>
          </a:p>
        </p:txBody>
      </p:sp>
      <p:pic>
        <p:nvPicPr>
          <p:cNvPr id="4" name="Picture 2" descr="https://mac.wayne.edu/images/wsu-primary-horz-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10" y="5875506"/>
            <a:ext cx="3803329" cy="8845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7084" y="5624181"/>
            <a:ext cx="2466109" cy="1049342"/>
          </a:xfrm>
          <a:prstGeom prst="rect">
            <a:avLst/>
          </a:prstGeom>
        </p:spPr>
      </p:pic>
    </p:spTree>
    <p:extLst>
      <p:ext uri="{BB962C8B-B14F-4D97-AF65-F5344CB8AC3E}">
        <p14:creationId xmlns:p14="http://schemas.microsoft.com/office/powerpoint/2010/main" val="1723986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46" y="304800"/>
            <a:ext cx="9415594" cy="1580485"/>
          </a:xfrm>
        </p:spPr>
        <p:txBody>
          <a:bodyPr>
            <a:normAutofit/>
          </a:bodyPr>
          <a:lstStyle/>
          <a:p>
            <a:pPr algn="ctr"/>
            <a:r>
              <a:rPr lang="en-US" sz="3600" dirty="0">
                <a:latin typeface="Calibri" panose="020F0502020204030204" pitchFamily="34" charset="0"/>
                <a:cs typeface="Calibri" panose="020F0502020204030204" pitchFamily="34" charset="0"/>
              </a:rPr>
              <a:t>Epidemiology Research Core (ERC)</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Mission</a:t>
            </a:r>
          </a:p>
        </p:txBody>
      </p:sp>
      <p:sp>
        <p:nvSpPr>
          <p:cNvPr id="3" name="Content Placeholder 2"/>
          <p:cNvSpPr>
            <a:spLocks noGrp="1"/>
          </p:cNvSpPr>
          <p:nvPr>
            <p:ph idx="1"/>
          </p:nvPr>
        </p:nvSpPr>
        <p:spPr>
          <a:xfrm>
            <a:off x="1080656" y="1145309"/>
            <a:ext cx="9568872" cy="4608946"/>
          </a:xfrm>
        </p:spPr>
        <p:txBody>
          <a:bodyPr>
            <a:normAutofit fontScale="85000" lnSpcReduction="10000"/>
          </a:bodyPr>
          <a:lstStyle/>
          <a:p>
            <a:pPr>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The Epidemiology Research Core (ERC) mission is to support population-based research by accessing Metropolitan Detroit Cancer Surveillance System (MDCSS) cancer cases and their data for use in approved research. </a:t>
            </a:r>
          </a:p>
          <a:p>
            <a:pPr>
              <a:buFont typeface="Courier New" panose="02070309020205020404" pitchFamily="49" charset="0"/>
              <a:buChar char="o"/>
            </a:pPr>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ERC provides epidemiology expertise and collaborates with researchers conducting investigations in cancer prevention, etiology, treatment and outcomes. </a:t>
            </a:r>
          </a:p>
          <a:p>
            <a:pPr>
              <a:buFont typeface="Courier New" panose="02070309020205020404" pitchFamily="49" charset="0"/>
              <a:buChar char="o"/>
            </a:pPr>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ERC also works with system-wide tumor registry data to support system-based research and to support KCI Community Outreach and Engagement initiatives. </a:t>
            </a:r>
          </a:p>
          <a:p>
            <a:pPr>
              <a:buFont typeface="Courier New" panose="02070309020205020404" pitchFamily="49" charset="0"/>
              <a:buChar char="o"/>
            </a:pPr>
            <a:r>
              <a:rPr lang="en-US" sz="2400" dirty="0" smtClean="0">
                <a:latin typeface="Calibri" panose="020F0502020204030204" pitchFamily="34" charset="0"/>
                <a:cs typeface="Calibri" panose="020F0502020204030204" pitchFamily="34" charset="0"/>
              </a:rPr>
              <a:t>This </a:t>
            </a:r>
            <a:r>
              <a:rPr lang="en-US" sz="2400" dirty="0">
                <a:latin typeface="Calibri" panose="020F0502020204030204" pitchFamily="34" charset="0"/>
                <a:cs typeface="Calibri" panose="020F0502020204030204" pitchFamily="34" charset="0"/>
              </a:rPr>
              <a:t>type of population-and hospital-based cancer research is made possible by ERC accessing MDCSS data on behalf of researchers, which ensures confidentiality.</a:t>
            </a:r>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339" y="5663070"/>
            <a:ext cx="2466109" cy="1049342"/>
          </a:xfrm>
          <a:prstGeom prst="rect">
            <a:avLst/>
          </a:prstGeom>
        </p:spPr>
      </p:pic>
    </p:spTree>
    <p:extLst>
      <p:ext uri="{BB962C8B-B14F-4D97-AF65-F5344CB8AC3E}">
        <p14:creationId xmlns:p14="http://schemas.microsoft.com/office/powerpoint/2010/main" val="657622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946" y="260873"/>
            <a:ext cx="7956560" cy="1078348"/>
          </a:xfrm>
        </p:spPr>
        <p:txBody>
          <a:bodyPr>
            <a:noAutofit/>
          </a:bodyPr>
          <a:lstStyle/>
          <a:p>
            <a:pPr algn="ctr"/>
            <a:r>
              <a:rPr lang="en-US" sz="3600" dirty="0">
                <a:latin typeface="Calibri" panose="020F0502020204030204" pitchFamily="34" charset="0"/>
                <a:cs typeface="Calibri" panose="020F0502020204030204" pitchFamily="34" charset="0"/>
              </a:rPr>
              <a:t>Epidemiology Research Core (ERC</a:t>
            </a:r>
            <a:r>
              <a:rPr lang="en-US" sz="3600" dirty="0" smtClean="0">
                <a:latin typeface="Calibri" panose="020F0502020204030204" pitchFamily="34" charset="0"/>
                <a:cs typeface="Calibri" panose="020F0502020204030204" pitchFamily="34" charset="0"/>
              </a:rPr>
              <a:t>)</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Services</a:t>
            </a:r>
            <a:endParaRPr lang="en-US" sz="3600" dirty="0"/>
          </a:p>
        </p:txBody>
      </p:sp>
      <p:sp>
        <p:nvSpPr>
          <p:cNvPr id="4" name="Content Placeholder 3"/>
          <p:cNvSpPr>
            <a:spLocks noGrp="1"/>
          </p:cNvSpPr>
          <p:nvPr>
            <p:ph sz="half" idx="2"/>
          </p:nvPr>
        </p:nvSpPr>
        <p:spPr>
          <a:xfrm>
            <a:off x="1353139" y="1514763"/>
            <a:ext cx="9407224" cy="4112438"/>
          </a:xfrm>
        </p:spPr>
        <p:txBody>
          <a:bodyPr>
            <a:normAutofit fontScale="70000" lnSpcReduction="20000"/>
          </a:bodyPr>
          <a:lstStyle/>
          <a:p>
            <a:pPr lvl="0">
              <a:buFont typeface="Courier New" pitchFamily="49" charset="0"/>
              <a:buChar char="o"/>
            </a:pPr>
            <a:r>
              <a:rPr lang="en-US" sz="2300" b="1" i="1" dirty="0">
                <a:latin typeface="Calibri" panose="020F0502020204030204" pitchFamily="34" charset="0"/>
                <a:cs typeface="Calibri" panose="020F0502020204030204" pitchFamily="34" charset="0"/>
              </a:rPr>
              <a:t>Consultation</a:t>
            </a:r>
            <a:r>
              <a:rPr lang="en-US" sz="2300" dirty="0">
                <a:latin typeface="Calibri" panose="020F0502020204030204" pitchFamily="34" charset="0"/>
                <a:cs typeface="Calibri" panose="020F0502020204030204" pitchFamily="34" charset="0"/>
              </a:rPr>
              <a:t> ($00.00/hour)</a:t>
            </a:r>
          </a:p>
          <a:p>
            <a:pPr lvl="0">
              <a:buFont typeface="Courier New" pitchFamily="49" charset="0"/>
              <a:buChar char="o"/>
            </a:pPr>
            <a:r>
              <a:rPr lang="en-US" sz="2300" b="1" i="1" dirty="0">
                <a:latin typeface="Calibri" panose="020F0502020204030204" pitchFamily="34" charset="0"/>
                <a:cs typeface="Calibri" panose="020F0502020204030204" pitchFamily="34" charset="0"/>
              </a:rPr>
              <a:t>Rapid Case Ascertainment</a:t>
            </a:r>
            <a:r>
              <a:rPr lang="en-US" sz="2300" dirty="0">
                <a:latin typeface="Calibri" panose="020F0502020204030204" pitchFamily="34" charset="0"/>
                <a:cs typeface="Calibri" panose="020F0502020204030204" pitchFamily="34" charset="0"/>
              </a:rPr>
              <a:t> ($55.00/hour)</a:t>
            </a:r>
          </a:p>
          <a:p>
            <a:pPr lvl="0">
              <a:buFont typeface="Courier New" pitchFamily="49" charset="0"/>
              <a:buChar char="o"/>
            </a:pPr>
            <a:r>
              <a:rPr lang="en-US" sz="2300" b="1" i="1" dirty="0">
                <a:latin typeface="Calibri" panose="020F0502020204030204" pitchFamily="34" charset="0"/>
                <a:cs typeface="Calibri" panose="020F0502020204030204" pitchFamily="34" charset="0"/>
              </a:rPr>
              <a:t>Control Identification</a:t>
            </a:r>
            <a:r>
              <a:rPr lang="en-US" sz="2300" dirty="0">
                <a:latin typeface="Calibri" panose="020F0502020204030204" pitchFamily="34" charset="0"/>
                <a:cs typeface="Calibri" panose="020F0502020204030204" pitchFamily="34" charset="0"/>
              </a:rPr>
              <a:t> ($36.37/hour) </a:t>
            </a:r>
          </a:p>
          <a:p>
            <a:pPr lvl="0">
              <a:buFont typeface="Courier New" pitchFamily="49" charset="0"/>
              <a:buChar char="o"/>
            </a:pPr>
            <a:r>
              <a:rPr lang="en-US" sz="2300" b="1" i="1" dirty="0">
                <a:latin typeface="Calibri" panose="020F0502020204030204" pitchFamily="34" charset="0"/>
                <a:cs typeface="Calibri" panose="020F0502020204030204" pitchFamily="34" charset="0"/>
              </a:rPr>
              <a:t>Research Support and Training</a:t>
            </a:r>
            <a:r>
              <a:rPr lang="en-US" sz="2300" dirty="0">
                <a:latin typeface="Calibri" panose="020F0502020204030204" pitchFamily="34" charset="0"/>
                <a:cs typeface="Calibri" panose="020F0502020204030204" pitchFamily="34" charset="0"/>
              </a:rPr>
              <a:t> ($53.43/hour) </a:t>
            </a:r>
          </a:p>
          <a:p>
            <a:pPr lvl="0">
              <a:buFont typeface="Courier New" pitchFamily="49" charset="0"/>
              <a:buChar char="o"/>
            </a:pPr>
            <a:r>
              <a:rPr lang="en-US" sz="2300" b="1" i="1" dirty="0">
                <a:latin typeface="Calibri" panose="020F0502020204030204" pitchFamily="34" charset="0"/>
                <a:cs typeface="Calibri" panose="020F0502020204030204" pitchFamily="34" charset="0"/>
              </a:rPr>
              <a:t>Collection and Abstraction of Medical Records</a:t>
            </a:r>
            <a:r>
              <a:rPr lang="en-US" sz="2300" dirty="0">
                <a:latin typeface="Calibri" panose="020F0502020204030204" pitchFamily="34" charset="0"/>
                <a:cs typeface="Calibri" panose="020F0502020204030204" pitchFamily="34" charset="0"/>
              </a:rPr>
              <a:t> ($51.64/hour)</a:t>
            </a:r>
          </a:p>
          <a:p>
            <a:pPr lvl="0">
              <a:buFont typeface="Courier New" pitchFamily="49" charset="0"/>
              <a:buChar char="o"/>
            </a:pPr>
            <a:r>
              <a:rPr lang="en-US" sz="2300" b="1" i="1" dirty="0" err="1">
                <a:latin typeface="Calibri" panose="020F0502020204030204" pitchFamily="34" charset="0"/>
                <a:cs typeface="Calibri" panose="020F0502020204030204" pitchFamily="34" charset="0"/>
              </a:rPr>
              <a:t>Biospecimen</a:t>
            </a:r>
            <a:r>
              <a:rPr lang="en-US" sz="2300" b="1" i="1" dirty="0">
                <a:latin typeface="Calibri" panose="020F0502020204030204" pitchFamily="34" charset="0"/>
                <a:cs typeface="Calibri" panose="020F0502020204030204" pitchFamily="34" charset="0"/>
              </a:rPr>
              <a:t> Collection</a:t>
            </a:r>
            <a:r>
              <a:rPr lang="en-US" sz="2300" dirty="0">
                <a:latin typeface="Calibri" panose="020F0502020204030204" pitchFamily="34" charset="0"/>
                <a:cs typeface="Calibri" panose="020F0502020204030204" pitchFamily="34" charset="0"/>
              </a:rPr>
              <a:t> ($75.00/hour)</a:t>
            </a:r>
          </a:p>
          <a:p>
            <a:pPr lvl="0">
              <a:buFont typeface="Courier New" pitchFamily="49" charset="0"/>
              <a:buChar char="o"/>
            </a:pPr>
            <a:r>
              <a:rPr lang="en-US" sz="2300" b="1" i="1" dirty="0">
                <a:latin typeface="Calibri" panose="020F0502020204030204" pitchFamily="34" charset="0"/>
                <a:cs typeface="Calibri" panose="020F0502020204030204" pitchFamily="34" charset="0"/>
              </a:rPr>
              <a:t>Tissue Retrieval </a:t>
            </a:r>
            <a:r>
              <a:rPr lang="en-US" sz="2300" i="1" dirty="0">
                <a:latin typeface="Calibri" panose="020F0502020204030204" pitchFamily="34" charset="0"/>
                <a:cs typeface="Calibri" panose="020F0502020204030204" pitchFamily="34" charset="0"/>
              </a:rPr>
              <a:t>($49.51/hour)</a:t>
            </a:r>
            <a:endParaRPr lang="en-US" sz="2300" dirty="0">
              <a:latin typeface="Calibri" panose="020F0502020204030204" pitchFamily="34" charset="0"/>
              <a:cs typeface="Calibri" panose="020F0502020204030204" pitchFamily="34" charset="0"/>
            </a:endParaRPr>
          </a:p>
          <a:p>
            <a:pPr lvl="0">
              <a:buFont typeface="Courier New" pitchFamily="49" charset="0"/>
              <a:buChar char="o"/>
            </a:pPr>
            <a:r>
              <a:rPr lang="en-US" sz="2300" b="1" i="1" dirty="0">
                <a:latin typeface="Calibri" panose="020F0502020204030204" pitchFamily="34" charset="0"/>
                <a:cs typeface="Calibri" panose="020F0502020204030204" pitchFamily="34" charset="0"/>
              </a:rPr>
              <a:t>Database Query</a:t>
            </a:r>
            <a:r>
              <a:rPr lang="en-US" sz="2300" dirty="0">
                <a:latin typeface="Calibri" panose="020F0502020204030204" pitchFamily="34" charset="0"/>
                <a:cs typeface="Calibri" panose="020F0502020204030204" pitchFamily="34" charset="0"/>
              </a:rPr>
              <a:t> ($49.00/hour)</a:t>
            </a:r>
          </a:p>
          <a:p>
            <a:pPr lvl="0">
              <a:buFont typeface="Courier New" pitchFamily="49" charset="0"/>
              <a:buChar char="o"/>
            </a:pPr>
            <a:r>
              <a:rPr lang="en-US" sz="2300" b="1" i="1" dirty="0">
                <a:latin typeface="Calibri" panose="020F0502020204030204" pitchFamily="34" charset="0"/>
                <a:cs typeface="Calibri" panose="020F0502020204030204" pitchFamily="34" charset="0"/>
              </a:rPr>
              <a:t>Database Linkage</a:t>
            </a:r>
            <a:r>
              <a:rPr lang="en-US" sz="2300" dirty="0">
                <a:latin typeface="Calibri" panose="020F0502020204030204" pitchFamily="34" charset="0"/>
                <a:cs typeface="Calibri" panose="020F0502020204030204" pitchFamily="34" charset="0"/>
              </a:rPr>
              <a:t> ($49.00/hour) </a:t>
            </a:r>
          </a:p>
          <a:p>
            <a:endParaRPr lang="en-US" dirty="0"/>
          </a:p>
        </p:txBody>
      </p:sp>
      <p:pic>
        <p:nvPicPr>
          <p:cNvPr id="9"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012" y="5535048"/>
            <a:ext cx="2466109" cy="1049342"/>
          </a:xfrm>
          <a:prstGeom prst="rect">
            <a:avLst/>
          </a:prstGeom>
        </p:spPr>
      </p:pic>
    </p:spTree>
    <p:extLst>
      <p:ext uri="{BB962C8B-B14F-4D97-AF65-F5344CB8AC3E}">
        <p14:creationId xmlns:p14="http://schemas.microsoft.com/office/powerpoint/2010/main" val="40113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A873-93C2-475F-866C-33FBFB218DCD}"/>
              </a:ext>
            </a:extLst>
          </p:cNvPr>
          <p:cNvSpPr>
            <a:spLocks noGrp="1"/>
          </p:cNvSpPr>
          <p:nvPr>
            <p:ph type="title"/>
          </p:nvPr>
        </p:nvSpPr>
        <p:spPr>
          <a:xfrm>
            <a:off x="1317532" y="135497"/>
            <a:ext cx="9351362" cy="1077229"/>
          </a:xfrm>
        </p:spPr>
        <p:txBody>
          <a:bodyPr/>
          <a:lstStyle/>
          <a:p>
            <a:pPr algn="ctr"/>
            <a:r>
              <a:rPr lang="en-US" sz="3600" dirty="0">
                <a:latin typeface="Calibri" panose="020F0502020204030204" pitchFamily="34" charset="0"/>
                <a:ea typeface="+mj-lt"/>
                <a:cs typeface="Calibri" panose="020F0502020204030204" pitchFamily="34" charset="0"/>
              </a:rPr>
              <a:t>Platform to Increase Awareness of WSU Cores</a:t>
            </a:r>
            <a:endParaRPr lang="en-US" sz="3600" dirty="0">
              <a:latin typeface="Calibri" panose="020F0502020204030204" pitchFamily="34" charset="0"/>
              <a:cs typeface="Calibri" panose="020F0502020204030204" pitchFamily="34" charset="0"/>
            </a:endParaRPr>
          </a:p>
          <a:p>
            <a:endParaRPr lang="en-US" dirty="0">
              <a:cs typeface="Arial"/>
            </a:endParaRPr>
          </a:p>
        </p:txBody>
      </p:sp>
      <p:sp>
        <p:nvSpPr>
          <p:cNvPr id="3" name="Content Placeholder 2">
            <a:extLst>
              <a:ext uri="{FF2B5EF4-FFF2-40B4-BE49-F238E27FC236}">
                <a16:creationId xmlns:a16="http://schemas.microsoft.com/office/drawing/2014/main" id="{E4FDBF8E-02E0-489C-A283-3D879DEA06DE}"/>
              </a:ext>
            </a:extLst>
          </p:cNvPr>
          <p:cNvSpPr>
            <a:spLocks noGrp="1"/>
          </p:cNvSpPr>
          <p:nvPr>
            <p:ph idx="1"/>
          </p:nvPr>
        </p:nvSpPr>
        <p:spPr>
          <a:xfrm>
            <a:off x="1416287" y="1212726"/>
            <a:ext cx="9153852" cy="4146656"/>
          </a:xfrm>
        </p:spPr>
        <p:txBody>
          <a:bodyPr>
            <a:normAutofit fontScale="85000" lnSpcReduction="20000"/>
          </a:bodyPr>
          <a:lstStyle/>
          <a:p>
            <a:pPr marL="0" indent="0">
              <a:buNone/>
            </a:pPr>
            <a:r>
              <a:rPr lang="en-US" sz="2400" dirty="0">
                <a:latin typeface="Calibri" panose="020F0502020204030204" pitchFamily="34" charset="0"/>
                <a:ea typeface="+mn-lt"/>
                <a:cs typeface="Calibri" panose="020F0502020204030204" pitchFamily="34" charset="0"/>
              </a:rPr>
              <a:t>WSU Research Infrastructure Events</a:t>
            </a:r>
            <a:endParaRPr lang="en-US" sz="2400" dirty="0">
              <a:latin typeface="Calibri" panose="020F0502020204030204" pitchFamily="34" charset="0"/>
              <a:cs typeface="Calibri" panose="020F0502020204030204" pitchFamily="34" charset="0"/>
            </a:endParaRPr>
          </a:p>
          <a:p>
            <a:pPr marL="344170" indent="-344170"/>
            <a:r>
              <a:rPr lang="en-US" sz="2400" dirty="0">
                <a:latin typeface="Calibri" panose="020F0502020204030204" pitchFamily="34" charset="0"/>
                <a:ea typeface="+mn-lt"/>
                <a:cs typeface="Calibri" panose="020F0502020204030204" pitchFamily="34" charset="0"/>
              </a:rPr>
              <a:t>• Feb 16 – WSU Basic and Translational Science Cores Town </a:t>
            </a:r>
            <a:r>
              <a:rPr lang="en-US" sz="2400" dirty="0" smtClean="0">
                <a:latin typeface="Calibri" panose="020F0502020204030204" pitchFamily="34" charset="0"/>
                <a:ea typeface="+mn-lt"/>
                <a:cs typeface="Calibri" panose="020F0502020204030204" pitchFamily="34" charset="0"/>
              </a:rPr>
              <a:t>Hall (</a:t>
            </a:r>
            <a:r>
              <a:rPr lang="en-US" sz="2400" dirty="0">
                <a:latin typeface="Calibri" panose="020F0502020204030204" pitchFamily="34" charset="0"/>
                <a:ea typeface="+mn-lt"/>
                <a:cs typeface="Calibri" panose="020F0502020204030204" pitchFamily="34" charset="0"/>
              </a:rPr>
              <a:t>view presentations here: </a:t>
            </a:r>
            <a:r>
              <a:rPr lang="en-US" sz="2400" dirty="0">
                <a:latin typeface="Calibri" panose="020F0502020204030204" pitchFamily="34" charset="0"/>
                <a:ea typeface="+mn-lt"/>
                <a:cs typeface="Calibri" panose="020F0502020204030204" pitchFamily="34" charset="0"/>
                <a:hlinkClick r:id="rId2"/>
              </a:rPr>
              <a:t>https://</a:t>
            </a:r>
            <a:r>
              <a:rPr lang="en-US" sz="2400" dirty="0" smtClean="0">
                <a:latin typeface="Calibri" panose="020F0502020204030204" pitchFamily="34" charset="0"/>
                <a:ea typeface="+mn-lt"/>
                <a:cs typeface="Calibri" panose="020F0502020204030204" pitchFamily="34" charset="0"/>
                <a:hlinkClick r:id="rId2"/>
              </a:rPr>
              <a:t>research.wayne.edu/news/wsu-research-cores-town-hall-slide-deck-41571</a:t>
            </a:r>
            <a:endParaRPr lang="en-US" sz="2400" dirty="0">
              <a:latin typeface="Calibri" panose="020F0502020204030204" pitchFamily="34" charset="0"/>
              <a:cs typeface="Calibri" panose="020F0502020204030204" pitchFamily="34" charset="0"/>
            </a:endParaRPr>
          </a:p>
          <a:p>
            <a:pPr marL="344170" indent="-344170"/>
            <a:r>
              <a:rPr lang="en-US" sz="2400" dirty="0">
                <a:latin typeface="Calibri" panose="020F0502020204030204" pitchFamily="34" charset="0"/>
                <a:ea typeface="+mn-lt"/>
                <a:cs typeface="Calibri" panose="020F0502020204030204" pitchFamily="34" charset="0"/>
              </a:rPr>
              <a:t>• March 16 – WSU Clinical Research Cores and Resources Town Hall</a:t>
            </a:r>
            <a:endParaRPr lang="en-US" sz="2400" dirty="0">
              <a:latin typeface="Calibri" panose="020F0502020204030204" pitchFamily="34" charset="0"/>
              <a:cs typeface="Calibri" panose="020F0502020204030204" pitchFamily="34" charset="0"/>
            </a:endParaRPr>
          </a:p>
          <a:p>
            <a:pPr marL="344170" indent="-344170"/>
            <a:r>
              <a:rPr lang="en-US" sz="2400" dirty="0">
                <a:latin typeface="Calibri" panose="020F0502020204030204" pitchFamily="34" charset="0"/>
                <a:ea typeface="+mn-lt"/>
                <a:cs typeface="Calibri" panose="020F0502020204030204" pitchFamily="34" charset="0"/>
              </a:rPr>
              <a:t>• April 20 - WSU Community Based Research Resources Town Hall</a:t>
            </a:r>
            <a:endParaRPr lang="en-US" sz="2400" dirty="0">
              <a:latin typeface="Calibri" panose="020F0502020204030204" pitchFamily="34" charset="0"/>
              <a:cs typeface="Calibri" panose="020F0502020204030204" pitchFamily="34" charset="0"/>
            </a:endParaRPr>
          </a:p>
          <a:p>
            <a:pPr marL="344170" indent="-344170"/>
            <a:r>
              <a:rPr lang="en-US" sz="2400" dirty="0">
                <a:latin typeface="Calibri" panose="020F0502020204030204" pitchFamily="34" charset="0"/>
                <a:ea typeface="+mn-lt"/>
                <a:cs typeface="Calibri" panose="020F0502020204030204" pitchFamily="34" charset="0"/>
              </a:rPr>
              <a:t>• Starting in </a:t>
            </a:r>
            <a:r>
              <a:rPr lang="en-US" sz="2400" dirty="0" smtClean="0">
                <a:latin typeface="Calibri" panose="020F0502020204030204" pitchFamily="34" charset="0"/>
                <a:ea typeface="+mn-lt"/>
                <a:cs typeface="Calibri" panose="020F0502020204030204" pitchFamily="34" charset="0"/>
              </a:rPr>
              <a:t>early spring, </a:t>
            </a:r>
            <a:r>
              <a:rPr lang="en-US" sz="2400" dirty="0">
                <a:latin typeface="Calibri" panose="020F0502020204030204" pitchFamily="34" charset="0"/>
                <a:ea typeface="+mn-lt"/>
                <a:cs typeface="Calibri" panose="020F0502020204030204" pitchFamily="34" charset="0"/>
              </a:rPr>
              <a:t>OVPR Based Seminars Highlighting 2 Cores/Event</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ea typeface="+mn-lt"/>
                <a:cs typeface="Calibri" panose="020F0502020204030204" pitchFamily="34" charset="0"/>
              </a:rPr>
              <a:t>OVPR Cores Web Page:</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ea typeface="+mn-lt"/>
                <a:cs typeface="Calibri" panose="020F0502020204030204" pitchFamily="34" charset="0"/>
                <a:hlinkClick r:id="rId3"/>
              </a:rPr>
              <a:t>https://research.wayne.edu/cores-facilities</a:t>
            </a:r>
            <a:endParaRPr lang="en-US" sz="2400" dirty="0">
              <a:latin typeface="Calibri" panose="020F0502020204030204" pitchFamily="34" charset="0"/>
              <a:cs typeface="Calibri" panose="020F0502020204030204" pitchFamily="34" charset="0"/>
            </a:endParaRPr>
          </a:p>
          <a:p>
            <a:pPr marL="344170" indent="-344170"/>
            <a:endParaRPr lang="en-US" dirty="0">
              <a:cs typeface="Arial"/>
            </a:endParaRPr>
          </a:p>
        </p:txBody>
      </p:sp>
      <p:pic>
        <p:nvPicPr>
          <p:cNvPr id="4" name="Picture 4" descr="Graphical user interface, website&#10;&#10;Description automatically generated">
            <a:extLst>
              <a:ext uri="{FF2B5EF4-FFF2-40B4-BE49-F238E27FC236}">
                <a16:creationId xmlns:a16="http://schemas.microsoft.com/office/drawing/2014/main" id="{23AF3525-19E3-4A27-AC28-A765BC2BB024}"/>
              </a:ext>
            </a:extLst>
          </p:cNvPr>
          <p:cNvPicPr>
            <a:picLocks noChangeAspect="1"/>
          </p:cNvPicPr>
          <p:nvPr/>
        </p:nvPicPr>
        <p:blipFill>
          <a:blip r:embed="rId4"/>
          <a:stretch>
            <a:fillRect/>
          </a:stretch>
        </p:blipFill>
        <p:spPr>
          <a:xfrm>
            <a:off x="6908536" y="4090799"/>
            <a:ext cx="4048592" cy="2678542"/>
          </a:xfrm>
          <a:prstGeom prst="rect">
            <a:avLst/>
          </a:prstGeom>
        </p:spPr>
      </p:pic>
    </p:spTree>
    <p:extLst>
      <p:ext uri="{BB962C8B-B14F-4D97-AF65-F5344CB8AC3E}">
        <p14:creationId xmlns:p14="http://schemas.microsoft.com/office/powerpoint/2010/main" val="2187130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73" y="221673"/>
            <a:ext cx="9535665" cy="840509"/>
          </a:xfrm>
        </p:spPr>
        <p:txBody>
          <a:bodyPr>
            <a:normAutofit/>
          </a:bodyPr>
          <a:lstStyle/>
          <a:p>
            <a:pPr algn="ctr"/>
            <a:r>
              <a:rPr lang="en-US" sz="3600" dirty="0" smtClean="0">
                <a:latin typeface="Calibri" panose="020F0502020204030204" pitchFamily="34" charset="0"/>
                <a:cs typeface="Calibri" panose="020F0502020204030204" pitchFamily="34" charset="0"/>
              </a:rPr>
              <a:t>ERC Other Critical Points</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06779" y="959427"/>
            <a:ext cx="2835563" cy="877455"/>
          </a:xfrm>
        </p:spPr>
        <p:txBody>
          <a:bodyPr/>
          <a:lstStyle/>
          <a:p>
            <a:r>
              <a:rPr lang="en-US" dirty="0" smtClean="0"/>
              <a:t>Project Examples: </a:t>
            </a:r>
          </a:p>
          <a:p>
            <a:pPr marL="0" indent="0">
              <a:buNone/>
            </a:pPr>
            <a:endParaRPr lang="en-US" dirty="0"/>
          </a:p>
        </p:txBody>
      </p:sp>
      <p:sp>
        <p:nvSpPr>
          <p:cNvPr id="4" name="TextBox 3"/>
          <p:cNvSpPr txBox="1"/>
          <p:nvPr/>
        </p:nvSpPr>
        <p:spPr>
          <a:xfrm>
            <a:off x="2378364" y="1306943"/>
            <a:ext cx="8774544" cy="3854901"/>
          </a:xfrm>
          <a:prstGeom prst="rect">
            <a:avLst/>
          </a:prstGeom>
          <a:noFill/>
        </p:spPr>
        <p:txBody>
          <a:bodyPr wrap="square" rtlCol="0">
            <a:spAutoFit/>
          </a:bodyPr>
          <a:lstStyle/>
          <a:p>
            <a:pPr algn="just" fontAlgn="base"/>
            <a:r>
              <a:rPr lang="en-US" b="1" dirty="0">
                <a:latin typeface="Arial" panose="020B0604020202020204" pitchFamily="34" charset="0"/>
              </a:rPr>
              <a:t>Detroit Research on Cancer Survivors (ROCS)</a:t>
            </a:r>
          </a:p>
          <a:p>
            <a:pPr algn="just" fontAlgn="base"/>
            <a:r>
              <a:rPr lang="en-US" dirty="0">
                <a:latin typeface="Arial" panose="020B0604020202020204" pitchFamily="34" charset="0"/>
              </a:rPr>
              <a:t>PIs: Ann Schwartz​, Jennifer Beebe-Dimmer, </a:t>
            </a:r>
            <a:r>
              <a:rPr lang="en-US" dirty="0" err="1">
                <a:latin typeface="Arial" panose="020B0604020202020204" pitchFamily="34" charset="0"/>
              </a:rPr>
              <a:t>Gerold</a:t>
            </a:r>
            <a:r>
              <a:rPr lang="en-US" dirty="0">
                <a:latin typeface="Arial" panose="020B0604020202020204" pitchFamily="34" charset="0"/>
              </a:rPr>
              <a:t> </a:t>
            </a:r>
            <a:r>
              <a:rPr lang="en-US" dirty="0" err="1">
                <a:latin typeface="Arial" panose="020B0604020202020204" pitchFamily="34" charset="0"/>
              </a:rPr>
              <a:t>Bepler</a:t>
            </a:r>
            <a:r>
              <a:rPr lang="en-US" dirty="0">
                <a:latin typeface="Arial" panose="020B0604020202020204" pitchFamily="34" charset="0"/>
              </a:rPr>
              <a:t>​</a:t>
            </a:r>
            <a:endParaRPr lang="en-US" dirty="0">
              <a:latin typeface="&amp;quot"/>
            </a:endParaRPr>
          </a:p>
          <a:p>
            <a:pPr algn="just" fontAlgn="base"/>
            <a:r>
              <a:rPr lang="en-US" dirty="0">
                <a:latin typeface="Arial" panose="020B0604020202020204" pitchFamily="34" charset="0"/>
              </a:rPr>
              <a:t>NCI U01 CA199240 (2/2017-1/2022) ​</a:t>
            </a:r>
            <a:endParaRPr lang="en-US" dirty="0">
              <a:latin typeface="&amp;quot"/>
            </a:endParaRPr>
          </a:p>
          <a:p>
            <a:pPr algn="just" fontAlgn="base"/>
            <a:endParaRPr lang="en-US" sz="1050" dirty="0">
              <a:latin typeface="&amp;quot"/>
            </a:endParaRPr>
          </a:p>
          <a:p>
            <a:pPr algn="just" fontAlgn="base"/>
            <a:r>
              <a:rPr lang="en-US" dirty="0">
                <a:latin typeface="Arial" panose="020B0604020202020204" pitchFamily="34" charset="0"/>
              </a:rPr>
              <a:t>The enrollment over 5 years of ~5,000 patients diagnosed with female breast, prostate, colorectal, lung cancer, endometrial, and all early onset cancers and a sample of their caregivers. Participants complete a web-based or written survey at baseline and annually for up to 4 years. Blood and tumor specimens are collected and banked for projects focused on germline genetics, plasma biomarkers, and tumor molecular profiling. To date, more than 4,250 patients and 900 caregivers have been enrolled.​</a:t>
            </a:r>
            <a:endParaRPr lang="en-US" dirty="0">
              <a:latin typeface="&amp;quot"/>
            </a:endParaRPr>
          </a:p>
          <a:p>
            <a:pPr algn="just" fontAlgn="base"/>
            <a:r>
              <a:rPr lang="en-US" dirty="0">
                <a:latin typeface="Arial" panose="020B0604020202020204" pitchFamily="34" charset="0"/>
              </a:rPr>
              <a:t>​</a:t>
            </a:r>
            <a:r>
              <a:rPr lang="en-US" sz="1050" dirty="0">
                <a:latin typeface="Arial" panose="020B0604020202020204" pitchFamily="34" charset="0"/>
              </a:rPr>
              <a:t> </a:t>
            </a:r>
            <a:endParaRPr lang="en-US" dirty="0">
              <a:latin typeface="&amp;quot"/>
            </a:endParaRPr>
          </a:p>
          <a:p>
            <a:pPr fontAlgn="base"/>
            <a:r>
              <a:rPr lang="en-US" b="1" i="1" dirty="0">
                <a:latin typeface="Arial" panose="020B0604020202020204" pitchFamily="34" charset="0"/>
              </a:rPr>
              <a:t>ERC supports this project with Database Query, Rapid Case Ascertainment, Research Support and Training, Tumor Retrieval, </a:t>
            </a:r>
            <a:r>
              <a:rPr lang="en-US" b="1" i="1" dirty="0" err="1">
                <a:latin typeface="Arial" panose="020B0604020202020204" pitchFamily="34" charset="0"/>
              </a:rPr>
              <a:t>Biospecimen</a:t>
            </a:r>
            <a:r>
              <a:rPr lang="en-US" b="1" i="1" dirty="0">
                <a:latin typeface="Arial" panose="020B0604020202020204" pitchFamily="34" charset="0"/>
              </a:rPr>
              <a:t> Collection. </a:t>
            </a:r>
            <a:endParaRPr lang="en-US" dirty="0">
              <a:latin typeface="&amp;quot"/>
            </a:endParaRPr>
          </a:p>
        </p:txBody>
      </p:sp>
      <p:pic>
        <p:nvPicPr>
          <p:cNvPr id="5" name="Picture 2">
            <a:extLst>
              <a:ext uri="{FF2B5EF4-FFF2-40B4-BE49-F238E27FC236}">
                <a16:creationId xmlns:a16="http://schemas.microsoft.com/office/drawing/2014/main" id="{D293E0E2-635A-4B2D-AAF4-088591F7C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83" y="1541319"/>
            <a:ext cx="1363978" cy="10333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658928A-8639-47C2-9AE7-D26B59D51502}"/>
              </a:ext>
            </a:extLst>
          </p:cNvPr>
          <p:cNvPicPr>
            <a:picLocks noChangeAspect="1"/>
          </p:cNvPicPr>
          <p:nvPr/>
        </p:nvPicPr>
        <p:blipFill>
          <a:blip r:embed="rId3"/>
          <a:stretch>
            <a:fillRect/>
          </a:stretch>
        </p:blipFill>
        <p:spPr>
          <a:xfrm>
            <a:off x="2670923" y="5204572"/>
            <a:ext cx="6318684" cy="1250001"/>
          </a:xfrm>
          <a:prstGeom prst="rect">
            <a:avLst/>
          </a:prstGeom>
        </p:spPr>
      </p:pic>
      <p:pic>
        <p:nvPicPr>
          <p:cNvPr id="8" name="Picture 7">
            <a:extLst>
              <a:ext uri="{FF2B5EF4-FFF2-40B4-BE49-F238E27FC236}">
                <a16:creationId xmlns:a16="http://schemas.microsoft.com/office/drawing/2014/main" id="{1465F630-0E31-477F-9482-08AB4DFB348C}"/>
              </a:ext>
            </a:extLst>
          </p:cNvPr>
          <p:cNvPicPr>
            <a:picLocks noChangeAspect="1"/>
          </p:cNvPicPr>
          <p:nvPr/>
        </p:nvPicPr>
        <p:blipFill>
          <a:blip r:embed="rId4"/>
          <a:stretch>
            <a:fillRect/>
          </a:stretch>
        </p:blipFill>
        <p:spPr>
          <a:xfrm>
            <a:off x="960583" y="5204572"/>
            <a:ext cx="1363977" cy="1101394"/>
          </a:xfrm>
          <a:prstGeom prst="rect">
            <a:avLst/>
          </a:prstGeom>
        </p:spPr>
      </p:pic>
      <p:sp>
        <p:nvSpPr>
          <p:cNvPr id="9" name="TextBox 8"/>
          <p:cNvSpPr txBox="1"/>
          <p:nvPr/>
        </p:nvSpPr>
        <p:spPr>
          <a:xfrm>
            <a:off x="2670923" y="6497301"/>
            <a:ext cx="5160387" cy="369332"/>
          </a:xfrm>
          <a:prstGeom prst="rect">
            <a:avLst/>
          </a:prstGeom>
          <a:noFill/>
        </p:spPr>
        <p:txBody>
          <a:bodyPr wrap="none" rtlCol="0">
            <a:spAutoFit/>
          </a:bodyPr>
          <a:lstStyle/>
          <a:p>
            <a:r>
              <a:rPr lang="en-US" dirty="0" smtClean="0"/>
              <a:t>ERC supported this project with Database Query.</a:t>
            </a:r>
            <a:endParaRPr lang="en-US" dirty="0"/>
          </a:p>
        </p:txBody>
      </p:sp>
    </p:spTree>
    <p:extLst>
      <p:ext uri="{BB962C8B-B14F-4D97-AF65-F5344CB8AC3E}">
        <p14:creationId xmlns:p14="http://schemas.microsoft.com/office/powerpoint/2010/main" val="3402148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364" y="143038"/>
            <a:ext cx="7983957" cy="743653"/>
          </a:xfrm>
        </p:spPr>
        <p:txBody>
          <a:bodyPr>
            <a:normAutofit/>
          </a:bodyPr>
          <a:lstStyle/>
          <a:p>
            <a:pPr algn="ctr"/>
            <a:r>
              <a:rPr lang="en-US" sz="3600" dirty="0" smtClean="0">
                <a:latin typeface="Calibri" panose="020F0502020204030204" pitchFamily="34" charset="0"/>
                <a:cs typeface="Calibri" panose="020F0502020204030204" pitchFamily="34" charset="0"/>
              </a:rPr>
              <a:t>ERC Other Critical Points, cont. </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339273" y="1043709"/>
            <a:ext cx="9230866" cy="5006235"/>
          </a:xfrm>
        </p:spPr>
        <p:txBody>
          <a:bodyPr/>
          <a:lstStyle/>
          <a:p>
            <a:pPr lvl="0"/>
            <a:r>
              <a:rPr lang="en-US" sz="2400" u="sng" dirty="0">
                <a:latin typeface="Calibri" panose="020F0502020204030204" pitchFamily="34" charset="0"/>
                <a:cs typeface="Calibri" panose="020F0502020204030204" pitchFamily="34" charset="0"/>
              </a:rPr>
              <a:t>Procedure to request ERC services</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lvl="1">
              <a:buFont typeface="Courier New" pitchFamily="49" charset="0"/>
              <a:buChar char="o"/>
            </a:pP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Email:</a:t>
            </a:r>
          </a:p>
          <a:p>
            <a:pPr lvl="2">
              <a:buFont typeface="Courier New" pitchFamily="49" charset="0"/>
              <a:buChar char="o"/>
            </a:pP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Dr. Beebe-Dimmer &lt;</a:t>
            </a:r>
            <a:r>
              <a:rPr lang="en-US" sz="2400" dirty="0">
                <a:latin typeface="Calibri" panose="020F0502020204030204" pitchFamily="34" charset="0"/>
                <a:cs typeface="Calibri" panose="020F0502020204030204" pitchFamily="34" charset="0"/>
                <a:hlinkClick r:id="rId2"/>
              </a:rPr>
              <a:t>dimmerj@karmanos.org</a:t>
            </a:r>
            <a:r>
              <a:rPr lang="en-US" sz="2400" dirty="0">
                <a:latin typeface="Calibri" panose="020F0502020204030204" pitchFamily="34" charset="0"/>
                <a:cs typeface="Calibri" panose="020F0502020204030204" pitchFamily="34" charset="0"/>
              </a:rPr>
              <a:t>&gt; or </a:t>
            </a:r>
            <a:endParaRPr lang="en-US" sz="2400" dirty="0" smtClean="0">
              <a:latin typeface="Calibri" panose="020F0502020204030204" pitchFamily="34" charset="0"/>
              <a:cs typeface="Calibri" panose="020F0502020204030204" pitchFamily="34" charset="0"/>
            </a:endParaRPr>
          </a:p>
          <a:p>
            <a:pPr lvl="2">
              <a:buFont typeface="Courier New" pitchFamily="49" charset="0"/>
              <a:buChar char="o"/>
            </a:pPr>
            <a:r>
              <a:rPr lang="en-US" sz="2400" dirty="0" smtClean="0">
                <a:latin typeface="Calibri" panose="020F0502020204030204" pitchFamily="34" charset="0"/>
                <a:cs typeface="Calibri" panose="020F0502020204030204" pitchFamily="34" charset="0"/>
              </a:rPr>
              <a:t>Ms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Ruterbusch</a:t>
            </a:r>
            <a:r>
              <a:rPr lang="en-US" sz="2400" dirty="0">
                <a:latin typeface="Calibri" panose="020F0502020204030204" pitchFamily="34" charset="0"/>
                <a:cs typeface="Calibri" panose="020F0502020204030204" pitchFamily="34" charset="0"/>
              </a:rPr>
              <a:t> &lt;</a:t>
            </a:r>
            <a:r>
              <a:rPr lang="en-US" sz="2400" dirty="0">
                <a:latin typeface="Calibri" panose="020F0502020204030204" pitchFamily="34" charset="0"/>
                <a:cs typeface="Calibri" panose="020F0502020204030204" pitchFamily="34" charset="0"/>
                <a:hlinkClick r:id="rId3"/>
              </a:rPr>
              <a:t>ruterbus@med.wayne.edu</a:t>
            </a:r>
            <a:r>
              <a:rPr lang="en-US" sz="2400" dirty="0">
                <a:latin typeface="Calibri" panose="020F0502020204030204" pitchFamily="34" charset="0"/>
                <a:cs typeface="Calibri" panose="020F0502020204030204" pitchFamily="34" charset="0"/>
              </a:rPr>
              <a:t>&gt; for initial consultation</a:t>
            </a:r>
          </a:p>
          <a:p>
            <a:pPr marL="344488" lvl="1" indent="-344488">
              <a:spcBef>
                <a:spcPts val="1000"/>
              </a:spcBef>
            </a:pPr>
            <a:r>
              <a:rPr lang="en-US" sz="2400" dirty="0" smtClean="0">
                <a:latin typeface="Calibri" panose="020F0502020204030204" pitchFamily="34" charset="0"/>
                <a:cs typeface="Calibri" panose="020F0502020204030204" pitchFamily="34" charset="0"/>
              </a:rPr>
              <a:t>Input </a:t>
            </a:r>
            <a:r>
              <a:rPr lang="en-US" sz="2400" dirty="0">
                <a:latin typeface="Calibri" panose="020F0502020204030204" pitchFamily="34" charset="0"/>
                <a:cs typeface="Calibri" panose="020F0502020204030204" pitchFamily="34" charset="0"/>
              </a:rPr>
              <a:t>formal request into the WSU Infinity system (formerly </a:t>
            </a:r>
            <a:r>
              <a:rPr lang="en-US" sz="2400" dirty="0" err="1">
                <a:latin typeface="Calibri" panose="020F0502020204030204" pitchFamily="34" charset="0"/>
                <a:cs typeface="Calibri" panose="020F0502020204030204" pitchFamily="34" charset="0"/>
              </a:rPr>
              <a:t>iLab</a:t>
            </a:r>
            <a:r>
              <a:rPr lang="en-US" sz="2400" dirty="0">
                <a:latin typeface="Calibri" panose="020F0502020204030204" pitchFamily="34" charset="0"/>
                <a:cs typeface="Calibri" panose="020F0502020204030204" pitchFamily="34" charset="0"/>
              </a:rPr>
              <a:t>)</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3339" y="5663070"/>
            <a:ext cx="2466109" cy="1049342"/>
          </a:xfrm>
          <a:prstGeom prst="rect">
            <a:avLst/>
          </a:prstGeom>
        </p:spPr>
      </p:pic>
      <p:pic>
        <p:nvPicPr>
          <p:cNvPr id="5" name="Picture 2" descr="https://mac.wayne.edu/images/wsu-primary-horz-col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57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146" y="415636"/>
            <a:ext cx="9615054" cy="1136073"/>
          </a:xfrm>
        </p:spPr>
        <p:txBody>
          <a:bodyPr>
            <a:normAutofit/>
          </a:bodyPr>
          <a:lstStyle/>
          <a:p>
            <a:pPr algn="ctr"/>
            <a:r>
              <a:rPr lang="en-US" sz="3600" dirty="0" err="1" smtClean="0">
                <a:latin typeface="Calibri" panose="020F0502020204030204" pitchFamily="34" charset="0"/>
                <a:cs typeface="Calibri" panose="020F0502020204030204" pitchFamily="34" charset="0"/>
              </a:rPr>
              <a:t>Biobanking</a:t>
            </a:r>
            <a:r>
              <a:rPr lang="en-US" sz="3600" dirty="0" smtClean="0">
                <a:latin typeface="Calibri" panose="020F0502020204030204" pitchFamily="34" charset="0"/>
                <a:cs typeface="Calibri" panose="020F0502020204030204" pitchFamily="34" charset="0"/>
              </a:rPr>
              <a:t> and Correlative Sciences (BCS) Core</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60945" y="1551709"/>
            <a:ext cx="9009194" cy="4498235"/>
          </a:xfrm>
        </p:spPr>
        <p:txBody>
          <a:bodyPr>
            <a:normAutofit/>
          </a:bodyPr>
          <a:lstStyle/>
          <a:p>
            <a:pPr marL="0" indent="0">
              <a:buNone/>
            </a:pPr>
            <a:r>
              <a:rPr lang="en-US" b="1" i="1" u="sng" dirty="0">
                <a:latin typeface="Calibri" panose="020F0502020204030204" pitchFamily="34" charset="0"/>
                <a:cs typeface="Calibri" panose="020F0502020204030204" pitchFamily="34" charset="0"/>
              </a:rPr>
              <a:t>Location: </a:t>
            </a:r>
          </a:p>
          <a:p>
            <a:pPr marL="0" indent="0">
              <a:buNone/>
            </a:pPr>
            <a:r>
              <a:rPr lang="en-US" dirty="0" smtClean="0">
                <a:latin typeface="Calibri" panose="020F0502020204030204" pitchFamily="34" charset="0"/>
                <a:cs typeface="Calibri" panose="020F0502020204030204" pitchFamily="34" charset="0"/>
              </a:rPr>
              <a:t>4100 John R., Suite 816 HWCRC</a:t>
            </a:r>
            <a:endParaRPr lang="en-US" dirty="0">
              <a:latin typeface="Calibri" panose="020F0502020204030204" pitchFamily="34" charset="0"/>
              <a:cs typeface="Calibri" panose="020F0502020204030204" pitchFamily="34" charset="0"/>
            </a:endParaRPr>
          </a:p>
          <a:p>
            <a:pPr marL="0" indent="0">
              <a:buNone/>
            </a:pPr>
            <a:r>
              <a:rPr lang="en-US" b="1" i="1" u="sng" dirty="0">
                <a:latin typeface="Calibri" panose="020F0502020204030204" pitchFamily="34" charset="0"/>
                <a:cs typeface="Calibri" panose="020F0502020204030204" pitchFamily="34" charset="0"/>
              </a:rPr>
              <a:t>Contact:</a:t>
            </a:r>
          </a:p>
          <a:p>
            <a:pPr marL="0" indent="0">
              <a:buNone/>
            </a:pPr>
            <a:r>
              <a:rPr lang="en-US" dirty="0" smtClean="0">
                <a:latin typeface="Calibri" panose="020F0502020204030204" pitchFamily="34" charset="0"/>
                <a:cs typeface="Calibri" panose="020F0502020204030204" pitchFamily="34" charset="0"/>
              </a:rPr>
              <a:t>Julie </a:t>
            </a:r>
            <a:r>
              <a:rPr lang="en-US" dirty="0" err="1" smtClean="0">
                <a:latin typeface="Calibri" panose="020F0502020204030204" pitchFamily="34" charset="0"/>
                <a:cs typeface="Calibri" panose="020F0502020204030204" pitchFamily="34" charset="0"/>
              </a:rPr>
              <a:t>Boerner</a:t>
            </a:r>
            <a:r>
              <a:rPr lang="en-US" dirty="0" smtClean="0">
                <a:latin typeface="Calibri" panose="020F0502020204030204" pitchFamily="34" charset="0"/>
                <a:cs typeface="Calibri" panose="020F0502020204030204" pitchFamily="34" charset="0"/>
              </a:rPr>
              <a:t> for </a:t>
            </a:r>
            <a:r>
              <a:rPr lang="en-US" dirty="0" err="1" smtClean="0">
                <a:latin typeface="Calibri" panose="020F0502020204030204" pitchFamily="34" charset="0"/>
                <a:cs typeface="Calibri" panose="020F0502020204030204" pitchFamily="34" charset="0"/>
              </a:rPr>
              <a:t>Biobanking</a:t>
            </a:r>
            <a:r>
              <a:rPr lang="en-US"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hlinkClick r:id="rId2"/>
              </a:rPr>
              <a:t>boernerj@karmanos.org</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Karri Stark for Histology: </a:t>
            </a:r>
            <a:r>
              <a:rPr lang="en-US" dirty="0" smtClean="0">
                <a:latin typeface="Calibri" panose="020F0502020204030204" pitchFamily="34" charset="0"/>
                <a:cs typeface="Calibri" panose="020F0502020204030204" pitchFamily="34" charset="0"/>
                <a:hlinkClick r:id="rId3"/>
              </a:rPr>
              <a:t>starkka@karmanos.org</a:t>
            </a:r>
            <a:endParaRPr lang="en-US" dirty="0" smtClean="0">
              <a:latin typeface="Calibri" panose="020F0502020204030204" pitchFamily="34" charset="0"/>
              <a:cs typeface="Calibri" panose="020F0502020204030204" pitchFamily="34" charset="0"/>
            </a:endParaRPr>
          </a:p>
          <a:p>
            <a:pPr marL="0" indent="0">
              <a:buNone/>
            </a:pPr>
            <a:r>
              <a:rPr lang="en-US" b="1" i="1" u="sng" dirty="0" smtClean="0">
                <a:latin typeface="Calibri" panose="020F0502020204030204" pitchFamily="34" charset="0"/>
                <a:cs typeface="Calibri" panose="020F0502020204030204" pitchFamily="34" charset="0"/>
              </a:rPr>
              <a:t>Website</a:t>
            </a:r>
            <a:r>
              <a:rPr lang="en-US" b="1" i="1" u="sng" dirty="0">
                <a:latin typeface="Calibri" panose="020F0502020204030204" pitchFamily="34" charset="0"/>
                <a:cs typeface="Calibri" panose="020F0502020204030204" pitchFamily="34" charset="0"/>
              </a:rPr>
              <a:t>:</a:t>
            </a:r>
          </a:p>
          <a:p>
            <a:pPr marL="0" indent="0">
              <a:buNone/>
            </a:pPr>
            <a:r>
              <a:rPr lang="en-US" dirty="0" smtClean="0">
                <a:latin typeface="Calibri" panose="020F0502020204030204" pitchFamily="34" charset="0"/>
                <a:cs typeface="Calibri" panose="020F0502020204030204" pitchFamily="34" charset="0"/>
                <a:hlinkClick r:id="rId4"/>
              </a:rPr>
              <a:t>https://karmanos.org/karmanos/biobanking-and-correlative-sciences-core</a:t>
            </a:r>
            <a:endParaRPr lang="en-US" dirty="0" smtClean="0">
              <a:latin typeface="Calibri" panose="020F0502020204030204" pitchFamily="34" charset="0"/>
              <a:cs typeface="Calibri" panose="020F0502020204030204" pitchFamily="34" charset="0"/>
            </a:endParaRPr>
          </a:p>
          <a:p>
            <a:pPr marL="0" indent="0">
              <a:buNone/>
            </a:pPr>
            <a:endParaRPr lang="en-US" dirty="0"/>
          </a:p>
        </p:txBody>
      </p:sp>
      <p:pic>
        <p:nvPicPr>
          <p:cNvPr id="4" name="Picture 2" descr="https://mac.wayne.edu/images/wsu-primary-horz-col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92" y="5700015"/>
            <a:ext cx="3803329" cy="884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3339" y="5663070"/>
            <a:ext cx="2466109" cy="1049342"/>
          </a:xfrm>
          <a:prstGeom prst="rect">
            <a:avLst/>
          </a:prstGeom>
        </p:spPr>
      </p:pic>
    </p:spTree>
    <p:extLst>
      <p:ext uri="{BB962C8B-B14F-4D97-AF65-F5344CB8AC3E}">
        <p14:creationId xmlns:p14="http://schemas.microsoft.com/office/powerpoint/2010/main" val="3506696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2" y="203200"/>
            <a:ext cx="9073848" cy="1682085"/>
          </a:xfrm>
        </p:spPr>
        <p:txBody>
          <a:bodyPr>
            <a:normAutofit/>
          </a:bodyPr>
          <a:lstStyle/>
          <a:p>
            <a:pPr algn="ctr"/>
            <a:r>
              <a:rPr lang="en-US" sz="3600" dirty="0" err="1">
                <a:latin typeface="Calibri" panose="020F0502020204030204" pitchFamily="34" charset="0"/>
                <a:cs typeface="Calibri" panose="020F0502020204030204" pitchFamily="34" charset="0"/>
              </a:rPr>
              <a:t>Biobanking</a:t>
            </a:r>
            <a:r>
              <a:rPr lang="en-US" sz="3600" dirty="0">
                <a:latin typeface="Calibri" panose="020F0502020204030204" pitchFamily="34" charset="0"/>
                <a:cs typeface="Calibri" panose="020F0502020204030204" pitchFamily="34" charset="0"/>
              </a:rPr>
              <a:t> and Correlative Sciences </a:t>
            </a:r>
            <a:r>
              <a:rPr lang="en-US" sz="3600" dirty="0" smtClean="0">
                <a:latin typeface="Calibri" panose="020F0502020204030204" pitchFamily="34" charset="0"/>
                <a:cs typeface="Calibri" panose="020F0502020204030204" pitchFamily="34" charset="0"/>
              </a:rPr>
              <a:t>(BCS) </a:t>
            </a:r>
            <a:r>
              <a:rPr lang="en-US" sz="3600" dirty="0">
                <a:latin typeface="Calibri" panose="020F0502020204030204" pitchFamily="34" charset="0"/>
                <a:cs typeface="Calibri" panose="020F0502020204030204" pitchFamily="34" charset="0"/>
              </a:rPr>
              <a:t>Core</a:t>
            </a:r>
            <a:r>
              <a:rPr lang="en-US" sz="3600" dirty="0" smtClean="0">
                <a:latin typeface="Calibri" panose="020F0502020204030204" pitchFamily="34" charset="0"/>
                <a:cs typeface="Calibri" panose="020F0502020204030204" pitchFamily="34" charset="0"/>
              </a:rPr>
              <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Mission</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96292" y="1016000"/>
            <a:ext cx="9328726" cy="4036291"/>
          </a:xfrm>
        </p:spPr>
        <p:txBody>
          <a:bodyPr>
            <a:normAutofit/>
          </a:bodyPr>
          <a:lstStyle/>
          <a:p>
            <a:pPr algn="just">
              <a:buNone/>
            </a:pPr>
            <a:r>
              <a:rPr lang="en-US" sz="2400" dirty="0" smtClean="0">
                <a:ea typeface="+mn-lt"/>
                <a:cs typeface="+mn-lt"/>
              </a:rPr>
              <a:t>	</a:t>
            </a:r>
            <a:r>
              <a:rPr lang="en-US" sz="2800" dirty="0" smtClean="0">
                <a:latin typeface="Calibri" panose="020F0502020204030204" pitchFamily="34" charset="0"/>
                <a:ea typeface="+mn-lt"/>
                <a:cs typeface="Calibri" panose="020F0502020204030204" pitchFamily="34" charset="0"/>
              </a:rPr>
              <a:t>The </a:t>
            </a:r>
            <a:r>
              <a:rPr lang="en-US" sz="2800" dirty="0">
                <a:latin typeface="Calibri" panose="020F0502020204030204" pitchFamily="34" charset="0"/>
                <a:ea typeface="+mn-lt"/>
                <a:cs typeface="Calibri" panose="020F0502020204030204" pitchFamily="34" charset="0"/>
              </a:rPr>
              <a:t>mission of </a:t>
            </a:r>
            <a:r>
              <a:rPr lang="en-US" sz="2800" dirty="0" smtClean="0">
                <a:latin typeface="Calibri" panose="020F0502020204030204" pitchFamily="34" charset="0"/>
                <a:ea typeface="+mn-lt"/>
                <a:cs typeface="Calibri" panose="020F0502020204030204" pitchFamily="34" charset="0"/>
              </a:rPr>
              <a:t>the </a:t>
            </a:r>
            <a:r>
              <a:rPr lang="en-US" sz="2800" dirty="0" err="1" smtClean="0">
                <a:latin typeface="Calibri" panose="020F0502020204030204" pitchFamily="34" charset="0"/>
                <a:ea typeface="+mn-lt"/>
                <a:cs typeface="Calibri" panose="020F0502020204030204" pitchFamily="34" charset="0"/>
              </a:rPr>
              <a:t>Biobanking</a:t>
            </a:r>
            <a:r>
              <a:rPr lang="en-US" sz="2800" dirty="0" smtClean="0">
                <a:latin typeface="Calibri" panose="020F0502020204030204" pitchFamily="34" charset="0"/>
                <a:ea typeface="+mn-lt"/>
                <a:cs typeface="Calibri" panose="020F0502020204030204" pitchFamily="34" charset="0"/>
              </a:rPr>
              <a:t> and Correlative Sciences (BCS) Core is collect and store high quality, well annotated specimens, to distribute these </a:t>
            </a:r>
            <a:r>
              <a:rPr lang="en-US" sz="2800" dirty="0" err="1" smtClean="0">
                <a:latin typeface="Calibri" panose="020F0502020204030204" pitchFamily="34" charset="0"/>
                <a:ea typeface="+mn-lt"/>
                <a:cs typeface="Calibri" panose="020F0502020204030204" pitchFamily="34" charset="0"/>
              </a:rPr>
              <a:t>specimends</a:t>
            </a:r>
            <a:r>
              <a:rPr lang="en-US" sz="2800" dirty="0" smtClean="0">
                <a:latin typeface="Calibri" panose="020F0502020204030204" pitchFamily="34" charset="0"/>
                <a:ea typeface="+mn-lt"/>
                <a:cs typeface="Calibri" panose="020F0502020204030204" pitchFamily="34" charset="0"/>
              </a:rPr>
              <a:t> and data for research use, and assist investigators with associated correlative studies. </a:t>
            </a:r>
            <a:endParaRPr lang="en-US" sz="2800" dirty="0">
              <a:latin typeface="Calibri" panose="020F0502020204030204" pitchFamily="34" charset="0"/>
              <a:cs typeface="Calibri" panose="020F0502020204030204" pitchFamily="34" charset="0"/>
            </a:endParaRPr>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8"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339" y="5663070"/>
            <a:ext cx="2466109" cy="1049342"/>
          </a:xfrm>
          <a:prstGeom prst="rect">
            <a:avLst/>
          </a:prstGeom>
        </p:spPr>
      </p:pic>
    </p:spTree>
    <p:extLst>
      <p:ext uri="{BB962C8B-B14F-4D97-AF65-F5344CB8AC3E}">
        <p14:creationId xmlns:p14="http://schemas.microsoft.com/office/powerpoint/2010/main" val="691230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582" y="240146"/>
            <a:ext cx="9101557" cy="1645140"/>
          </a:xfrm>
        </p:spPr>
        <p:txBody>
          <a:bodyPr>
            <a:normAutofit/>
          </a:bodyPr>
          <a:lstStyle/>
          <a:p>
            <a:pPr algn="ctr"/>
            <a:r>
              <a:rPr lang="en-US" sz="3600" dirty="0" err="1">
                <a:latin typeface="Calibri" panose="020F0502020204030204" pitchFamily="34" charset="0"/>
                <a:cs typeface="Calibri" panose="020F0502020204030204" pitchFamily="34" charset="0"/>
              </a:rPr>
              <a:t>Biobanking</a:t>
            </a:r>
            <a:r>
              <a:rPr lang="en-US" sz="3600" dirty="0">
                <a:latin typeface="Calibri" panose="020F0502020204030204" pitchFamily="34" charset="0"/>
                <a:cs typeface="Calibri" panose="020F0502020204030204" pitchFamily="34" charset="0"/>
              </a:rPr>
              <a:t> and Correlative Sciences (BCS) Core</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Services</a:t>
            </a:r>
          </a:p>
        </p:txBody>
      </p:sp>
      <p:sp>
        <p:nvSpPr>
          <p:cNvPr id="3" name="Content Placeholder 2"/>
          <p:cNvSpPr>
            <a:spLocks noGrp="1"/>
          </p:cNvSpPr>
          <p:nvPr>
            <p:ph idx="1"/>
          </p:nvPr>
        </p:nvSpPr>
        <p:spPr>
          <a:xfrm>
            <a:off x="1468582" y="1468582"/>
            <a:ext cx="9018430" cy="4387399"/>
          </a:xfrm>
        </p:spPr>
        <p:txBody>
          <a:bodyPr>
            <a:normAutofit/>
          </a:bodyPr>
          <a:lstStyle/>
          <a:p>
            <a:pPr marL="0" indent="0">
              <a:buNone/>
            </a:pPr>
            <a:r>
              <a:rPr lang="en-US" dirty="0" smtClean="0">
                <a:latin typeface="Calibri" panose="020F0502020204030204" pitchFamily="34" charset="0"/>
                <a:cs typeface="Calibri" panose="020F0502020204030204" pitchFamily="34" charset="0"/>
              </a:rPr>
              <a:t>Services include:</a:t>
            </a:r>
          </a:p>
          <a:p>
            <a:pPr marL="457200" indent="-457200">
              <a:buAutoNum type="arabicParenR"/>
            </a:pPr>
            <a:r>
              <a:rPr lang="en-US" dirty="0" smtClean="0">
                <a:latin typeface="Calibri" panose="020F0502020204030204" pitchFamily="34" charset="0"/>
                <a:cs typeface="Calibri" panose="020F0502020204030204" pitchFamily="34" charset="0"/>
              </a:rPr>
              <a:t>Acquisition and distribution of human cancer specimens</a:t>
            </a:r>
          </a:p>
          <a:p>
            <a:pPr marL="457200" indent="-457200">
              <a:buAutoNum type="arabicParenR"/>
            </a:pPr>
            <a:r>
              <a:rPr lang="en-US" dirty="0" smtClean="0">
                <a:latin typeface="Calibri" panose="020F0502020204030204" pitchFamily="34" charset="0"/>
                <a:cs typeface="Calibri" panose="020F0502020204030204" pitchFamily="34" charset="0"/>
              </a:rPr>
              <a:t>Most histology based assays (Unstained paraffin sectioning, frozen tissue sectioning, H&amp;E staining of pre-cut tissues, Tissue Curls, Tissue Paraffin Embedding, Construction of sub blocks, Construction of tissue microarray, Immunohistochemistry, Low volume DNA and RNA isolation</a:t>
            </a:r>
          </a:p>
          <a:p>
            <a:pPr marL="457200" indent="-457200">
              <a:buAutoNum type="arabicParenR"/>
            </a:pPr>
            <a:r>
              <a:rPr lang="en-US" dirty="0" smtClean="0">
                <a:latin typeface="Calibri" panose="020F0502020204030204" pitchFamily="34" charset="0"/>
                <a:cs typeface="Calibri" panose="020F0502020204030204" pitchFamily="34" charset="0"/>
              </a:rPr>
              <a:t>Other correlative assays (Authentication of cell lines – although currently on pause due to COVID and </a:t>
            </a:r>
            <a:r>
              <a:rPr lang="en-US" dirty="0" err="1" smtClean="0">
                <a:latin typeface="Calibri" panose="020F0502020204030204" pitchFamily="34" charset="0"/>
                <a:cs typeface="Calibri" panose="020F0502020204030204" pitchFamily="34" charset="0"/>
              </a:rPr>
              <a:t>shRNA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lentriviral</a:t>
            </a:r>
            <a:r>
              <a:rPr lang="en-US" dirty="0" smtClean="0">
                <a:latin typeface="Calibri" panose="020F0502020204030204" pitchFamily="34" charset="0"/>
                <a:cs typeface="Calibri" panose="020F0502020204030204" pitchFamily="34" charset="0"/>
              </a:rPr>
              <a:t> constructs)</a:t>
            </a:r>
            <a:endParaRPr lang="en-US" dirty="0">
              <a:latin typeface="Calibri" panose="020F0502020204030204" pitchFamily="34" charset="0"/>
              <a:cs typeface="Calibri" panose="020F0502020204030204" pitchFamily="34" charset="0"/>
            </a:endParaRPr>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339" y="5663070"/>
            <a:ext cx="2466109" cy="1049342"/>
          </a:xfrm>
          <a:prstGeom prst="rect">
            <a:avLst/>
          </a:prstGeom>
        </p:spPr>
      </p:pic>
    </p:spTree>
    <p:extLst>
      <p:ext uri="{BB962C8B-B14F-4D97-AF65-F5344CB8AC3E}">
        <p14:creationId xmlns:p14="http://schemas.microsoft.com/office/powerpoint/2010/main" val="3882699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E583-57E5-4DFD-9D66-08A861C0D17F}"/>
              </a:ext>
            </a:extLst>
          </p:cNvPr>
          <p:cNvSpPr>
            <a:spLocks noGrp="1"/>
          </p:cNvSpPr>
          <p:nvPr>
            <p:ph type="title"/>
          </p:nvPr>
        </p:nvSpPr>
        <p:spPr>
          <a:xfrm>
            <a:off x="1897433" y="2498743"/>
            <a:ext cx="7958331" cy="1077229"/>
          </a:xfrm>
        </p:spPr>
        <p:txBody>
          <a:bodyPr>
            <a:normAutofit/>
          </a:bodyPr>
          <a:lstStyle/>
          <a:p>
            <a:pPr algn="ctr"/>
            <a:r>
              <a:rPr lang="en-US" sz="4000" dirty="0" smtClean="0">
                <a:latin typeface="Calibri" panose="020F0502020204030204" pitchFamily="34" charset="0"/>
                <a:cs typeface="Calibri" panose="020F0502020204030204" pitchFamily="34" charset="0"/>
              </a:rPr>
              <a:t>Breakout </a:t>
            </a:r>
            <a:r>
              <a:rPr lang="en-US" sz="4000" dirty="0">
                <a:latin typeface="Calibri" panose="020F0502020204030204" pitchFamily="34" charset="0"/>
                <a:cs typeface="Calibri" panose="020F0502020204030204" pitchFamily="34" charset="0"/>
              </a:rPr>
              <a:t>Rooms</a:t>
            </a:r>
          </a:p>
        </p:txBody>
      </p:sp>
    </p:spTree>
    <p:extLst>
      <p:ext uri="{BB962C8B-B14F-4D97-AF65-F5344CB8AC3E}">
        <p14:creationId xmlns:p14="http://schemas.microsoft.com/office/powerpoint/2010/main" val="1344208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208" y="265566"/>
            <a:ext cx="7958331" cy="1077229"/>
          </a:xfrm>
        </p:spPr>
        <p:txBody>
          <a:bodyPr>
            <a:normAutofit/>
          </a:bodyPr>
          <a:lstStyle/>
          <a:p>
            <a:pPr algn="ctr"/>
            <a:r>
              <a:rPr lang="en-US" sz="3600" dirty="0">
                <a:latin typeface="Calibri" panose="020F0502020204030204" pitchFamily="34" charset="0"/>
                <a:cs typeface="Calibri" panose="020F0502020204030204" pitchFamily="34" charset="0"/>
              </a:rPr>
              <a:t>Order of Presentations</a:t>
            </a:r>
          </a:p>
        </p:txBody>
      </p:sp>
      <p:sp>
        <p:nvSpPr>
          <p:cNvPr id="3" name="Content Placeholder 2"/>
          <p:cNvSpPr>
            <a:spLocks noGrp="1"/>
          </p:cNvSpPr>
          <p:nvPr>
            <p:ph idx="1"/>
          </p:nvPr>
        </p:nvSpPr>
        <p:spPr>
          <a:xfrm>
            <a:off x="1413164" y="1257213"/>
            <a:ext cx="9489484" cy="3997828"/>
          </a:xfrm>
        </p:spPr>
        <p:txBody>
          <a:bodyPr>
            <a:normAutofit fontScale="40000" lnSpcReduction="20000"/>
          </a:bodyPr>
          <a:lstStyle/>
          <a:p>
            <a:r>
              <a:rPr lang="en-US" sz="5100" dirty="0" err="1" smtClean="0">
                <a:latin typeface="Calibri" panose="020F0502020204030204" pitchFamily="34" charset="0"/>
                <a:cs typeface="Calibri" panose="020F0502020204030204" pitchFamily="34" charset="0"/>
              </a:rPr>
              <a:t>Biobanking</a:t>
            </a:r>
            <a:r>
              <a:rPr lang="en-US" sz="5100" dirty="0" smtClean="0">
                <a:latin typeface="Calibri" panose="020F0502020204030204" pitchFamily="34" charset="0"/>
                <a:cs typeface="Calibri" panose="020F0502020204030204" pitchFamily="34" charset="0"/>
              </a:rPr>
              <a:t> </a:t>
            </a:r>
            <a:r>
              <a:rPr lang="en-US" sz="5100" dirty="0">
                <a:latin typeface="Calibri" panose="020F0502020204030204" pitchFamily="34" charset="0"/>
                <a:cs typeface="Calibri" panose="020F0502020204030204" pitchFamily="34" charset="0"/>
              </a:rPr>
              <a:t>and </a:t>
            </a:r>
            <a:r>
              <a:rPr lang="en-US" sz="5100" dirty="0" err="1">
                <a:latin typeface="Calibri" panose="020F0502020204030204" pitchFamily="34" charset="0"/>
                <a:cs typeface="Calibri" panose="020F0502020204030204" pitchFamily="34" charset="0"/>
              </a:rPr>
              <a:t>Biospecimen</a:t>
            </a:r>
            <a:r>
              <a:rPr lang="en-US" sz="5100" dirty="0">
                <a:latin typeface="Calibri" panose="020F0502020204030204" pitchFamily="34" charset="0"/>
                <a:cs typeface="Calibri" panose="020F0502020204030204" pitchFamily="34" charset="0"/>
              </a:rPr>
              <a:t> Storage – </a:t>
            </a:r>
            <a:r>
              <a:rPr lang="en-US" sz="5100" dirty="0" err="1" smtClean="0">
                <a:latin typeface="Calibri" panose="020F0502020204030204" pitchFamily="34" charset="0"/>
                <a:cs typeface="Calibri" panose="020F0502020204030204" pitchFamily="34" charset="0"/>
              </a:rPr>
              <a:t>IBio</a:t>
            </a:r>
            <a:r>
              <a:rPr lang="en-US" sz="5100" dirty="0" smtClean="0">
                <a:latin typeface="Calibri" panose="020F0502020204030204" pitchFamily="34" charset="0"/>
                <a:cs typeface="Calibri" panose="020F0502020204030204" pitchFamily="34" charset="0"/>
              </a:rPr>
              <a:t>: Anthony </a:t>
            </a:r>
            <a:r>
              <a:rPr lang="en-US" sz="5100" dirty="0" err="1" smtClean="0">
                <a:latin typeface="Calibri" panose="020F0502020204030204" pitchFamily="34" charset="0"/>
                <a:cs typeface="Calibri" panose="020F0502020204030204" pitchFamily="34" charset="0"/>
              </a:rPr>
              <a:t>Lagina</a:t>
            </a:r>
            <a:endParaRPr lang="en-US" sz="5100" dirty="0">
              <a:latin typeface="Calibri" panose="020F0502020204030204" pitchFamily="34" charset="0"/>
              <a:cs typeface="Calibri" panose="020F0502020204030204" pitchFamily="34" charset="0"/>
            </a:endParaRPr>
          </a:p>
          <a:p>
            <a:r>
              <a:rPr lang="en-US" sz="5100" dirty="0" smtClean="0">
                <a:latin typeface="Calibri" panose="020F0502020204030204" pitchFamily="34" charset="0"/>
                <a:cs typeface="Calibri" panose="020F0502020204030204" pitchFamily="34" charset="0"/>
              </a:rPr>
              <a:t>Clinical </a:t>
            </a:r>
            <a:r>
              <a:rPr lang="en-US" sz="5100" dirty="0">
                <a:latin typeface="Calibri" panose="020F0502020204030204" pitchFamily="34" charset="0"/>
                <a:cs typeface="Calibri" panose="020F0502020204030204" pitchFamily="34" charset="0"/>
              </a:rPr>
              <a:t>Research </a:t>
            </a:r>
            <a:r>
              <a:rPr lang="en-US" sz="5100" dirty="0" smtClean="0">
                <a:latin typeface="Calibri" panose="020F0502020204030204" pitchFamily="34" charset="0"/>
                <a:cs typeface="Calibri" panose="020F0502020204030204" pitchFamily="34" charset="0"/>
              </a:rPr>
              <a:t>Service Center – </a:t>
            </a:r>
            <a:r>
              <a:rPr lang="en-US" sz="5100" dirty="0" err="1" smtClean="0">
                <a:latin typeface="Calibri" panose="020F0502020204030204" pitchFamily="34" charset="0"/>
                <a:cs typeface="Calibri" panose="020F0502020204030204" pitchFamily="34" charset="0"/>
              </a:rPr>
              <a:t>IBio</a:t>
            </a:r>
            <a:r>
              <a:rPr lang="en-US" sz="5100" dirty="0" smtClean="0">
                <a:latin typeface="Calibri" panose="020F0502020204030204" pitchFamily="34" charset="0"/>
                <a:cs typeface="Calibri" panose="020F0502020204030204" pitchFamily="34" charset="0"/>
              </a:rPr>
              <a:t> – Jackie Parker</a:t>
            </a:r>
            <a:endParaRPr lang="en-US" sz="5100" dirty="0">
              <a:latin typeface="Calibri" panose="020F0502020204030204" pitchFamily="34" charset="0"/>
              <a:cs typeface="Calibri" panose="020F0502020204030204" pitchFamily="34" charset="0"/>
            </a:endParaRPr>
          </a:p>
          <a:p>
            <a:r>
              <a:rPr lang="en-US" sz="5100" dirty="0" smtClean="0">
                <a:latin typeface="Calibri" panose="020F0502020204030204" pitchFamily="34" charset="0"/>
                <a:cs typeface="Calibri" panose="020F0502020204030204" pitchFamily="34" charset="0"/>
              </a:rPr>
              <a:t>Research </a:t>
            </a:r>
            <a:r>
              <a:rPr lang="en-US" sz="5100" dirty="0">
                <a:latin typeface="Calibri" panose="020F0502020204030204" pitchFamily="34" charset="0"/>
                <a:cs typeface="Calibri" panose="020F0502020204030204" pitchFamily="34" charset="0"/>
              </a:rPr>
              <a:t>Informatics – </a:t>
            </a:r>
            <a:r>
              <a:rPr lang="en-US" sz="5100" dirty="0" err="1" smtClean="0">
                <a:latin typeface="Calibri" panose="020F0502020204030204" pitchFamily="34" charset="0"/>
                <a:cs typeface="Calibri" panose="020F0502020204030204" pitchFamily="34" charset="0"/>
              </a:rPr>
              <a:t>IBio</a:t>
            </a:r>
            <a:r>
              <a:rPr lang="en-US" sz="5100" dirty="0" smtClean="0">
                <a:latin typeface="Calibri" panose="020F0502020204030204" pitchFamily="34" charset="0"/>
                <a:cs typeface="Calibri" panose="020F0502020204030204" pitchFamily="34" charset="0"/>
              </a:rPr>
              <a:t> – Brian Reed and Dan </a:t>
            </a:r>
            <a:r>
              <a:rPr lang="en-US" sz="5100" dirty="0" err="1" smtClean="0">
                <a:latin typeface="Calibri" panose="020F0502020204030204" pitchFamily="34" charset="0"/>
                <a:cs typeface="Calibri" panose="020F0502020204030204" pitchFamily="34" charset="0"/>
              </a:rPr>
              <a:t>Paduchowski</a:t>
            </a:r>
            <a:endParaRPr lang="en-US" sz="5100" dirty="0">
              <a:latin typeface="Calibri" panose="020F0502020204030204" pitchFamily="34" charset="0"/>
              <a:cs typeface="Calibri" panose="020F0502020204030204" pitchFamily="34" charset="0"/>
            </a:endParaRPr>
          </a:p>
          <a:p>
            <a:r>
              <a:rPr lang="en-US" sz="5100" dirty="0" smtClean="0">
                <a:latin typeface="Calibri" panose="020F0502020204030204" pitchFamily="34" charset="0"/>
                <a:cs typeface="Calibri" panose="020F0502020204030204" pitchFamily="34" charset="0"/>
              </a:rPr>
              <a:t>Statistical </a:t>
            </a:r>
            <a:r>
              <a:rPr lang="en-US" sz="5100" dirty="0">
                <a:latin typeface="Calibri" panose="020F0502020204030204" pitchFamily="34" charset="0"/>
                <a:cs typeface="Calibri" panose="020F0502020204030204" pitchFamily="34" charset="0"/>
              </a:rPr>
              <a:t>and Epidemiological Services – </a:t>
            </a:r>
            <a:r>
              <a:rPr lang="en-US" sz="5100" dirty="0" err="1" smtClean="0">
                <a:latin typeface="Calibri" panose="020F0502020204030204" pitchFamily="34" charset="0"/>
                <a:cs typeface="Calibri" panose="020F0502020204030204" pitchFamily="34" charset="0"/>
              </a:rPr>
              <a:t>IBio</a:t>
            </a:r>
            <a:r>
              <a:rPr lang="en-US" sz="5100" dirty="0" smtClean="0">
                <a:latin typeface="Calibri" panose="020F0502020204030204" pitchFamily="34" charset="0"/>
                <a:cs typeface="Calibri" panose="020F0502020204030204" pitchFamily="34" charset="0"/>
              </a:rPr>
              <a:t> – Rob Welch</a:t>
            </a:r>
            <a:endParaRPr lang="en-US" sz="5100" dirty="0">
              <a:latin typeface="Calibri" panose="020F0502020204030204" pitchFamily="34" charset="0"/>
              <a:cs typeface="Calibri" panose="020F0502020204030204" pitchFamily="34" charset="0"/>
            </a:endParaRPr>
          </a:p>
          <a:p>
            <a:r>
              <a:rPr lang="en-US" sz="5100" dirty="0" smtClean="0">
                <a:latin typeface="Calibri" panose="020F0502020204030204" pitchFamily="34" charset="0"/>
                <a:cs typeface="Calibri" panose="020F0502020204030204" pitchFamily="34" charset="0"/>
              </a:rPr>
              <a:t>Behavioral </a:t>
            </a:r>
            <a:r>
              <a:rPr lang="en-US" sz="5100" dirty="0">
                <a:latin typeface="Calibri" panose="020F0502020204030204" pitchFamily="34" charset="0"/>
                <a:cs typeface="Calibri" panose="020F0502020204030204" pitchFamily="34" charset="0"/>
              </a:rPr>
              <a:t>and Field Research Core – </a:t>
            </a:r>
            <a:r>
              <a:rPr lang="en-US" sz="5100" dirty="0" smtClean="0">
                <a:latin typeface="Calibri" panose="020F0502020204030204" pitchFamily="34" charset="0"/>
                <a:cs typeface="Calibri" panose="020F0502020204030204" pitchFamily="34" charset="0"/>
              </a:rPr>
              <a:t>KCI – </a:t>
            </a:r>
            <a:r>
              <a:rPr lang="en-US" sz="5100" dirty="0" err="1" smtClean="0">
                <a:latin typeface="Calibri" panose="020F0502020204030204" pitchFamily="34" charset="0"/>
                <a:cs typeface="Calibri" panose="020F0502020204030204" pitchFamily="34" charset="0"/>
              </a:rPr>
              <a:t>Tanina</a:t>
            </a:r>
            <a:r>
              <a:rPr lang="en-US" sz="5100" dirty="0" smtClean="0">
                <a:latin typeface="Calibri" panose="020F0502020204030204" pitchFamily="34" charset="0"/>
                <a:cs typeface="Calibri" panose="020F0502020204030204" pitchFamily="34" charset="0"/>
              </a:rPr>
              <a:t> Moore and Felicity Harper</a:t>
            </a:r>
            <a:endParaRPr lang="en-US" sz="5100" dirty="0">
              <a:latin typeface="Calibri" panose="020F0502020204030204" pitchFamily="34" charset="0"/>
              <a:cs typeface="Calibri" panose="020F0502020204030204" pitchFamily="34" charset="0"/>
            </a:endParaRPr>
          </a:p>
          <a:p>
            <a:r>
              <a:rPr lang="en-US" sz="5100" dirty="0" smtClean="0">
                <a:latin typeface="Calibri" panose="020F0502020204030204" pitchFamily="34" charset="0"/>
                <a:cs typeface="Calibri" panose="020F0502020204030204" pitchFamily="34" charset="0"/>
              </a:rPr>
              <a:t>Epidemiology </a:t>
            </a:r>
            <a:r>
              <a:rPr lang="en-US" sz="5100" dirty="0">
                <a:latin typeface="Calibri" panose="020F0502020204030204" pitchFamily="34" charset="0"/>
                <a:cs typeface="Calibri" panose="020F0502020204030204" pitchFamily="34" charset="0"/>
              </a:rPr>
              <a:t>Core – </a:t>
            </a:r>
            <a:r>
              <a:rPr lang="en-US" sz="5100" dirty="0" smtClean="0">
                <a:latin typeface="Calibri" panose="020F0502020204030204" pitchFamily="34" charset="0"/>
                <a:cs typeface="Calibri" panose="020F0502020204030204" pitchFamily="34" charset="0"/>
              </a:rPr>
              <a:t>KCI – Julie </a:t>
            </a:r>
            <a:r>
              <a:rPr lang="en-US" sz="5100" dirty="0" err="1" smtClean="0">
                <a:latin typeface="Calibri" panose="020F0502020204030204" pitchFamily="34" charset="0"/>
                <a:cs typeface="Calibri" panose="020F0502020204030204" pitchFamily="34" charset="0"/>
              </a:rPr>
              <a:t>Ruterbusch</a:t>
            </a:r>
            <a:endParaRPr lang="en-US" sz="5100" dirty="0">
              <a:latin typeface="Calibri" panose="020F0502020204030204" pitchFamily="34" charset="0"/>
              <a:cs typeface="Calibri" panose="020F0502020204030204" pitchFamily="34" charset="0"/>
            </a:endParaRPr>
          </a:p>
          <a:p>
            <a:r>
              <a:rPr lang="en-US" sz="5100" dirty="0" err="1" smtClean="0">
                <a:latin typeface="Calibri" panose="020F0502020204030204" pitchFamily="34" charset="0"/>
                <a:cs typeface="Calibri" panose="020F0502020204030204" pitchFamily="34" charset="0"/>
              </a:rPr>
              <a:t>Biobanking</a:t>
            </a:r>
            <a:r>
              <a:rPr lang="en-US" sz="5100" dirty="0" smtClean="0">
                <a:latin typeface="Calibri" panose="020F0502020204030204" pitchFamily="34" charset="0"/>
                <a:cs typeface="Calibri" panose="020F0502020204030204" pitchFamily="34" charset="0"/>
              </a:rPr>
              <a:t> </a:t>
            </a:r>
            <a:r>
              <a:rPr lang="en-US" sz="5100" dirty="0">
                <a:latin typeface="Calibri" panose="020F0502020204030204" pitchFamily="34" charset="0"/>
                <a:cs typeface="Calibri" panose="020F0502020204030204" pitchFamily="34" charset="0"/>
              </a:rPr>
              <a:t>&amp; Correlative Sciences Core – </a:t>
            </a:r>
            <a:r>
              <a:rPr lang="en-US" sz="5100" dirty="0" smtClean="0">
                <a:latin typeface="Calibri" panose="020F0502020204030204" pitchFamily="34" charset="0"/>
                <a:cs typeface="Calibri" panose="020F0502020204030204" pitchFamily="34" charset="0"/>
              </a:rPr>
              <a:t>KCI – Julie </a:t>
            </a:r>
            <a:r>
              <a:rPr lang="en-US" sz="5100" dirty="0" err="1" smtClean="0">
                <a:latin typeface="Calibri" panose="020F0502020204030204" pitchFamily="34" charset="0"/>
                <a:cs typeface="Calibri" panose="020F0502020204030204" pitchFamily="34" charset="0"/>
              </a:rPr>
              <a:t>Boerner</a:t>
            </a:r>
            <a:endParaRPr lang="en-US" sz="5100" dirty="0">
              <a:latin typeface="Calibri" panose="020F0502020204030204" pitchFamily="34" charset="0"/>
              <a:cs typeface="Calibri" panose="020F0502020204030204" pitchFamily="34" charset="0"/>
            </a:endParaRPr>
          </a:p>
          <a:p>
            <a:endParaRPr lang="en-US"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9" y="5433087"/>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21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564" y="397164"/>
            <a:ext cx="9476509" cy="1238740"/>
          </a:xfrm>
        </p:spPr>
        <p:txBody>
          <a:bodyPr>
            <a:normAutofit/>
          </a:bodyPr>
          <a:lstStyle/>
          <a:p>
            <a:pPr algn="ctr"/>
            <a:r>
              <a:rPr lang="en-US" sz="3600" dirty="0" err="1" smtClean="0">
                <a:latin typeface="Calibri" panose="020F0502020204030204" pitchFamily="34" charset="0"/>
                <a:cs typeface="Calibri" panose="020F0502020204030204" pitchFamily="34" charset="0"/>
              </a:rPr>
              <a:t>Biospecimen</a:t>
            </a:r>
            <a:r>
              <a:rPr lang="en-US" sz="3600" dirty="0" smtClean="0">
                <a:latin typeface="Calibri" panose="020F0502020204030204" pitchFamily="34" charset="0"/>
                <a:cs typeface="Calibri" panose="020F0502020204030204" pitchFamily="34" charset="0"/>
              </a:rPr>
              <a:t> Repository and </a:t>
            </a:r>
            <a:r>
              <a:rPr lang="en-US" sz="3600" dirty="0" err="1" smtClean="0">
                <a:latin typeface="Calibri" panose="020F0502020204030204" pitchFamily="34" charset="0"/>
                <a:cs typeface="Calibri" panose="020F0502020204030204" pitchFamily="34" charset="0"/>
              </a:rPr>
              <a:t>Biobanking</a:t>
            </a:r>
            <a:r>
              <a:rPr lang="en-US" sz="3600" dirty="0" smtClean="0">
                <a:latin typeface="Calibri" panose="020F0502020204030204" pitchFamily="34" charset="0"/>
                <a:cs typeface="Calibri" panose="020F0502020204030204" pitchFamily="34" charset="0"/>
              </a:rPr>
              <a:t> Services</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02057" y="1737504"/>
            <a:ext cx="9295521" cy="4016175"/>
          </a:xfrm>
        </p:spPr>
        <p:txBody>
          <a:bodyPr>
            <a:normAutofit lnSpcReduction="10000"/>
          </a:bodyPr>
          <a:lstStyle/>
          <a:p>
            <a:pPr marL="0" indent="0">
              <a:buNone/>
            </a:pPr>
            <a:r>
              <a:rPr lang="en-US" sz="2800" b="1" i="1" u="sng" dirty="0">
                <a:latin typeface="Calibri" panose="020F0502020204030204" pitchFamily="34" charset="0"/>
                <a:cs typeface="Calibri" panose="020F0502020204030204" pitchFamily="34" charset="0"/>
              </a:rPr>
              <a:t>Location: </a:t>
            </a:r>
          </a:p>
          <a:p>
            <a:pPr marL="0" indent="0">
              <a:buNone/>
            </a:pPr>
            <a:r>
              <a:rPr lang="en-US" sz="2800" dirty="0" err="1" smtClean="0">
                <a:latin typeface="Calibri" panose="020F0502020204030204" pitchFamily="34" charset="0"/>
                <a:cs typeface="Calibri" panose="020F0502020204030204" pitchFamily="34" charset="0"/>
              </a:rPr>
              <a:t>IBio</a:t>
            </a:r>
            <a:r>
              <a:rPr lang="en-US" sz="2800" dirty="0" smtClean="0">
                <a:latin typeface="Calibri" panose="020F0502020204030204" pitchFamily="34" charset="0"/>
                <a:cs typeface="Calibri" panose="020F0502020204030204" pitchFamily="34" charset="0"/>
              </a:rPr>
              <a:t> - 6135 Woodward Ave. </a:t>
            </a:r>
            <a:endParaRPr lang="en-US" sz="2800" dirty="0">
              <a:latin typeface="Calibri" panose="020F0502020204030204" pitchFamily="34" charset="0"/>
              <a:cs typeface="Calibri" panose="020F0502020204030204" pitchFamily="34" charset="0"/>
            </a:endParaRPr>
          </a:p>
          <a:p>
            <a:pPr marL="0" indent="0">
              <a:buNone/>
            </a:pPr>
            <a:r>
              <a:rPr lang="en-US" sz="2800" b="1" i="1" u="sng" dirty="0">
                <a:latin typeface="Calibri" panose="020F0502020204030204" pitchFamily="34" charset="0"/>
                <a:cs typeface="Calibri" panose="020F0502020204030204" pitchFamily="34" charset="0"/>
              </a:rPr>
              <a:t>Contact Information: </a:t>
            </a:r>
          </a:p>
          <a:p>
            <a:pPr marL="0" indent="0">
              <a:buNone/>
            </a:pPr>
            <a:r>
              <a:rPr lang="en-US" sz="2800" dirty="0" smtClean="0">
                <a:latin typeface="Calibri" panose="020F0502020204030204" pitchFamily="34" charset="0"/>
                <a:cs typeface="Calibri" panose="020F0502020204030204" pitchFamily="34" charset="0"/>
              </a:rPr>
              <a:t>Anthony </a:t>
            </a:r>
            <a:r>
              <a:rPr lang="en-US" sz="2800" dirty="0" err="1" smtClean="0">
                <a:latin typeface="Calibri" panose="020F0502020204030204" pitchFamily="34" charset="0"/>
                <a:cs typeface="Calibri" panose="020F0502020204030204" pitchFamily="34" charset="0"/>
              </a:rPr>
              <a:t>Lagina</a:t>
            </a:r>
            <a:r>
              <a:rPr lang="en-US" sz="2800" dirty="0" smtClean="0">
                <a:latin typeface="Calibri" panose="020F0502020204030204" pitchFamily="34" charset="0"/>
                <a:cs typeface="Calibri" panose="020F0502020204030204" pitchFamily="34" charset="0"/>
              </a:rPr>
              <a:t>, M.D., Director – alagina@wayne.edu</a:t>
            </a:r>
            <a:endParaRPr lang="en-US" sz="2800" dirty="0">
              <a:latin typeface="Calibri" panose="020F0502020204030204" pitchFamily="34" charset="0"/>
              <a:cs typeface="Calibri" panose="020F0502020204030204" pitchFamily="34" charset="0"/>
            </a:endParaRPr>
          </a:p>
          <a:p>
            <a:pPr marL="0" indent="0">
              <a:buNone/>
            </a:pPr>
            <a:r>
              <a:rPr lang="en-US" sz="2800" dirty="0" smtClean="0">
                <a:latin typeface="Calibri" panose="020F0502020204030204" pitchFamily="34" charset="0"/>
                <a:cs typeface="Calibri" panose="020F0502020204030204" pitchFamily="34" charset="0"/>
              </a:rPr>
              <a:t>Rachelle </a:t>
            </a:r>
            <a:r>
              <a:rPr lang="en-US" sz="2800" dirty="0" err="1" smtClean="0">
                <a:latin typeface="Calibri" panose="020F0502020204030204" pitchFamily="34" charset="0"/>
                <a:cs typeface="Calibri" panose="020F0502020204030204" pitchFamily="34" charset="0"/>
              </a:rPr>
              <a:t>Dawood</a:t>
            </a:r>
            <a:r>
              <a:rPr lang="en-US" sz="2800" dirty="0" smtClean="0">
                <a:latin typeface="Calibri" panose="020F0502020204030204" pitchFamily="34" charset="0"/>
                <a:cs typeface="Calibri" panose="020F0502020204030204" pitchFamily="34" charset="0"/>
              </a:rPr>
              <a:t>, Manager – az0286@wayne.edu</a:t>
            </a:r>
            <a:endParaRPr lang="en-US" sz="2800" dirty="0">
              <a:latin typeface="Calibri" panose="020F0502020204030204" pitchFamily="34" charset="0"/>
              <a:cs typeface="Calibri" panose="020F0502020204030204" pitchFamily="34" charset="0"/>
            </a:endParaRPr>
          </a:p>
          <a:p>
            <a:pPr marL="0" indent="0">
              <a:buNone/>
            </a:pPr>
            <a:r>
              <a:rPr lang="en-US" sz="2800" b="1" i="1" u="sng" dirty="0">
                <a:latin typeface="Calibri" panose="020F0502020204030204" pitchFamily="34" charset="0"/>
                <a:cs typeface="Calibri" panose="020F0502020204030204" pitchFamily="34" charset="0"/>
              </a:rPr>
              <a:t>Website</a:t>
            </a:r>
            <a:r>
              <a:rPr lang="en-US" sz="2800" b="1" i="1" u="sng" dirty="0" smtClean="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 </a:t>
            </a:r>
            <a:r>
              <a:rPr lang="en-US" sz="2800" u="sng" dirty="0">
                <a:latin typeface="Calibri" panose="020F0502020204030204" pitchFamily="34" charset="0"/>
                <a:cs typeface="Calibri" panose="020F0502020204030204" pitchFamily="34" charset="0"/>
                <a:hlinkClick r:id="rId2"/>
              </a:rPr>
              <a:t>https://clinicalresearch.med.wayne.edu/biobanking</a:t>
            </a:r>
            <a:endParaRPr lang="en-US" sz="2800" b="1" i="1" u="sng" dirty="0">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p:txBody>
      </p:sp>
      <p:pic>
        <p:nvPicPr>
          <p:cNvPr id="4" name="Picture 2" descr="https://mac.wayne.edu/images/wsu-primary-horz-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9" y="5433087"/>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060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ospecimen Repository">
            <a:extLst>
              <a:ext uri="{FF2B5EF4-FFF2-40B4-BE49-F238E27FC236}">
                <a16:creationId xmlns:a16="http://schemas.microsoft.com/office/drawing/2014/main" id="{FCD31DBF-EDA0-5E45-8C83-72ECC9AA94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998" b="-1"/>
          <a:stretch/>
        </p:blipFill>
        <p:spPr bwMode="auto">
          <a:xfrm>
            <a:off x="7666021" y="1985818"/>
            <a:ext cx="4415142" cy="37499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89891" y="147783"/>
            <a:ext cx="10113817" cy="1330036"/>
          </a:xfrm>
        </p:spPr>
        <p:txBody>
          <a:bodyPr>
            <a:normAutofit/>
          </a:bodyPr>
          <a:lstStyle/>
          <a:p>
            <a:pPr algn="ctr"/>
            <a:r>
              <a:rPr lang="en-US" sz="3600" dirty="0" err="1">
                <a:latin typeface="Calibri" panose="020F0502020204030204" pitchFamily="34" charset="0"/>
                <a:cs typeface="Calibri" panose="020F0502020204030204" pitchFamily="34" charset="0"/>
              </a:rPr>
              <a:t>Biospecimen</a:t>
            </a:r>
            <a:r>
              <a:rPr lang="en-US" sz="3600" dirty="0">
                <a:latin typeface="Calibri" panose="020F0502020204030204" pitchFamily="34" charset="0"/>
                <a:cs typeface="Calibri" panose="020F0502020204030204" pitchFamily="34" charset="0"/>
              </a:rPr>
              <a:t> Repository and </a:t>
            </a:r>
            <a:r>
              <a:rPr lang="en-US" sz="3600" dirty="0" err="1" smtClean="0">
                <a:latin typeface="Calibri" panose="020F0502020204030204" pitchFamily="34" charset="0"/>
                <a:cs typeface="Calibri" panose="020F0502020204030204" pitchFamily="34" charset="0"/>
              </a:rPr>
              <a:t>Biobanking</a:t>
            </a:r>
            <a:r>
              <a:rPr lang="en-US" sz="3600" dirty="0" smtClean="0">
                <a:latin typeface="Calibri" panose="020F0502020204030204" pitchFamily="34" charset="0"/>
                <a:cs typeface="Calibri" panose="020F0502020204030204" pitchFamily="34" charset="0"/>
              </a:rPr>
              <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Mission</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19200" y="1071419"/>
            <a:ext cx="6834910" cy="4452053"/>
          </a:xfrm>
        </p:spPr>
        <p:txBody>
          <a:bodyPr>
            <a:normAutofit fontScale="92500"/>
          </a:bodyPr>
          <a:lstStyle/>
          <a:p>
            <a:r>
              <a:rPr lang="en-US" sz="2400" dirty="0">
                <a:latin typeface="Calibri" panose="020F0502020204030204" pitchFamily="34" charset="0"/>
                <a:cs typeface="Calibri" panose="020F0502020204030204" pitchFamily="34" charset="0"/>
              </a:rPr>
              <a:t>The </a:t>
            </a:r>
            <a:r>
              <a:rPr lang="en-US" sz="2400" b="1" dirty="0">
                <a:latin typeface="Calibri" panose="020F0502020204030204" pitchFamily="34" charset="0"/>
                <a:cs typeface="Calibri" panose="020F0502020204030204" pitchFamily="34" charset="0"/>
              </a:rPr>
              <a:t>Wayne State University Biorepository</a:t>
            </a:r>
            <a:r>
              <a:rPr lang="en-US" sz="2400" dirty="0">
                <a:latin typeface="Calibri" panose="020F0502020204030204" pitchFamily="34" charset="0"/>
                <a:cs typeface="Calibri" panose="020F0502020204030204" pitchFamily="34" charset="0"/>
              </a:rPr>
              <a:t> contains a diverse selection of high-quality biological specimens including whole blood, serum, plasma, tissue, buccal swabs, urine, and saliva available upon request to Wayne State University researchers. </a:t>
            </a:r>
          </a:p>
          <a:p>
            <a:r>
              <a:rPr lang="en-US" sz="2400" dirty="0">
                <a:latin typeface="Calibri" panose="020F0502020204030204" pitchFamily="34" charset="0"/>
                <a:cs typeface="Calibri" panose="020F0502020204030204" pitchFamily="34" charset="0"/>
              </a:rPr>
              <a:t>Samples are collected using comprehensive Standard Operating Procedures</a:t>
            </a:r>
          </a:p>
          <a:p>
            <a:r>
              <a:rPr lang="en-US" sz="2400" dirty="0">
                <a:latin typeface="Calibri" panose="020F0502020204030204" pitchFamily="34" charset="0"/>
                <a:cs typeface="Calibri" panose="020F0502020204030204" pitchFamily="34" charset="0"/>
              </a:rPr>
              <a:t>Hospital and community based COVID-19 serum, plasma and buffy coat samples. </a:t>
            </a:r>
          </a:p>
        </p:txBody>
      </p:sp>
      <p:pic>
        <p:nvPicPr>
          <p:cNvPr id="4" name="Picture 2" descr="https://mac.wayne.edu/images/wsu-primary-horz-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9" y="5433087"/>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706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309292"/>
            <a:ext cx="12108873" cy="1077229"/>
          </a:xfrm>
        </p:spPr>
        <p:txBody>
          <a:bodyPr>
            <a:noAutofit/>
          </a:bodyPr>
          <a:lstStyle/>
          <a:p>
            <a:pPr algn="ctr"/>
            <a:r>
              <a:rPr lang="en-US" sz="3600" dirty="0" err="1">
                <a:latin typeface="Calibri" panose="020F0502020204030204" pitchFamily="34" charset="0"/>
                <a:cs typeface="Calibri" panose="020F0502020204030204" pitchFamily="34" charset="0"/>
              </a:rPr>
              <a:t>Biospecimen</a:t>
            </a:r>
            <a:r>
              <a:rPr lang="en-US" sz="3600" dirty="0">
                <a:latin typeface="Calibri" panose="020F0502020204030204" pitchFamily="34" charset="0"/>
                <a:cs typeface="Calibri" panose="020F0502020204030204" pitchFamily="34" charset="0"/>
              </a:rPr>
              <a:t> Repository and </a:t>
            </a:r>
            <a:r>
              <a:rPr lang="en-US" sz="3600" dirty="0" err="1" smtClean="0">
                <a:latin typeface="Calibri" panose="020F0502020204030204" pitchFamily="34" charset="0"/>
                <a:cs typeface="Calibri" panose="020F0502020204030204" pitchFamily="34" charset="0"/>
              </a:rPr>
              <a:t>Biobanking</a:t>
            </a:r>
            <a:r>
              <a:rPr lang="en-US" sz="3600" dirty="0" smtClean="0">
                <a:latin typeface="Calibri" panose="020F0502020204030204" pitchFamily="34" charset="0"/>
                <a:cs typeface="Calibri" panose="020F0502020204030204" pitchFamily="34" charset="0"/>
              </a:rPr>
              <a:t> </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Services</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91492" y="1126835"/>
            <a:ext cx="10196945" cy="5153891"/>
          </a:xfrm>
        </p:spPr>
        <p:txBody>
          <a:bodyPr>
            <a:normAutofit/>
          </a:bodyPr>
          <a:lstStyle/>
          <a:p>
            <a:r>
              <a:rPr lang="en-US" sz="3200" dirty="0">
                <a:latin typeface="Calibri" panose="020F0502020204030204" pitchFamily="34" charset="0"/>
                <a:cs typeface="Calibri" panose="020F0502020204030204" pitchFamily="34" charset="0"/>
              </a:rPr>
              <a:t>High quality </a:t>
            </a:r>
            <a:r>
              <a:rPr lang="en-US" sz="3200" dirty="0" err="1">
                <a:latin typeface="Calibri" panose="020F0502020204030204" pitchFamily="34" charset="0"/>
                <a:cs typeface="Calibri" panose="020F0502020204030204" pitchFamily="34" charset="0"/>
              </a:rPr>
              <a:t>biospecimens</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-80 and -20 Freezer storage for clinical trials</a:t>
            </a:r>
          </a:p>
          <a:p>
            <a:r>
              <a:rPr lang="en-US" sz="3200" dirty="0">
                <a:latin typeface="Calibri" panose="020F0502020204030204" pitchFamily="34" charset="0"/>
                <a:cs typeface="Calibri" panose="020F0502020204030204" pitchFamily="34" charset="0"/>
              </a:rPr>
              <a:t>Sample processing, </a:t>
            </a:r>
            <a:r>
              <a:rPr lang="en-US" sz="3200" dirty="0" err="1">
                <a:latin typeface="Calibri" panose="020F0502020204030204" pitchFamily="34" charset="0"/>
                <a:cs typeface="Calibri" panose="020F0502020204030204" pitchFamily="34" charset="0"/>
              </a:rPr>
              <a:t>aliquoting</a:t>
            </a:r>
            <a:r>
              <a:rPr lang="en-US" sz="3200" dirty="0">
                <a:latin typeface="Calibri" panose="020F0502020204030204" pitchFamily="34" charset="0"/>
                <a:cs typeface="Calibri" panose="020F0502020204030204" pitchFamily="34" charset="0"/>
              </a:rPr>
              <a:t>, cataloging and labeling</a:t>
            </a:r>
          </a:p>
          <a:p>
            <a:r>
              <a:rPr lang="en-US" sz="3200" dirty="0">
                <a:latin typeface="Calibri" panose="020F0502020204030204" pitchFamily="34" charset="0"/>
                <a:cs typeface="Calibri" panose="020F0502020204030204" pitchFamily="34" charset="0"/>
              </a:rPr>
              <a:t>SOP development</a:t>
            </a:r>
          </a:p>
          <a:p>
            <a:r>
              <a:rPr lang="en-US" sz="3200" dirty="0">
                <a:latin typeface="Calibri" panose="020F0502020204030204" pitchFamily="34" charset="0"/>
                <a:cs typeface="Calibri" panose="020F0502020204030204" pitchFamily="34" charset="0"/>
              </a:rPr>
              <a:t>Sample kit creation</a:t>
            </a:r>
          </a:p>
          <a:p>
            <a:pPr marL="0" indent="0">
              <a:buNone/>
            </a:pPr>
            <a:endParaRPr lang="en-US"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5607651"/>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629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692" y="295564"/>
            <a:ext cx="9175448" cy="988291"/>
          </a:xfrm>
        </p:spPr>
        <p:txBody>
          <a:bodyPr>
            <a:normAutofit/>
          </a:bodyPr>
          <a:lstStyle/>
          <a:p>
            <a:pPr algn="ctr"/>
            <a:r>
              <a:rPr lang="en-US" sz="3600" dirty="0" smtClean="0">
                <a:latin typeface="Calibri" panose="020F0502020204030204" pitchFamily="34" charset="0"/>
                <a:cs typeface="Calibri" panose="020F0502020204030204" pitchFamily="34" charset="0"/>
              </a:rPr>
              <a:t>Clinical Research Service Center</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394692" y="1090819"/>
            <a:ext cx="9175447" cy="4766089"/>
          </a:xfrm>
        </p:spPr>
        <p:txBody>
          <a:bodyPr>
            <a:normAutofit/>
          </a:bodyPr>
          <a:lstStyle/>
          <a:p>
            <a:pPr marL="0" indent="0">
              <a:buNone/>
            </a:pPr>
            <a:r>
              <a:rPr lang="en-US" sz="2400" b="1" i="1" u="sng" dirty="0">
                <a:latin typeface="Calibri" panose="020F0502020204030204" pitchFamily="34" charset="0"/>
                <a:cs typeface="Calibri" panose="020F0502020204030204" pitchFamily="34" charset="0"/>
              </a:rPr>
              <a:t>Location:</a:t>
            </a:r>
          </a:p>
          <a:p>
            <a:pPr marL="0" indent="0">
              <a:buNone/>
            </a:pPr>
            <a:r>
              <a:rPr lang="en-US" sz="2400" dirty="0" err="1" smtClean="0">
                <a:latin typeface="Calibri" panose="020F0502020204030204" pitchFamily="34" charset="0"/>
                <a:cs typeface="Calibri" panose="020F0502020204030204" pitchFamily="34" charset="0"/>
              </a:rPr>
              <a:t>IBio</a:t>
            </a:r>
            <a:r>
              <a:rPr lang="en-US" sz="2400" dirty="0" smtClean="0">
                <a:latin typeface="Calibri" panose="020F0502020204030204" pitchFamily="34" charset="0"/>
                <a:cs typeface="Calibri" panose="020F0502020204030204" pitchFamily="34" charset="0"/>
              </a:rPr>
              <a:t> – 1</a:t>
            </a:r>
            <a:r>
              <a:rPr lang="en-US" sz="2400" baseline="30000" dirty="0" smtClean="0">
                <a:latin typeface="Calibri" panose="020F0502020204030204" pitchFamily="34" charset="0"/>
                <a:cs typeface="Calibri" panose="020F0502020204030204" pitchFamily="34" charset="0"/>
              </a:rPr>
              <a:t>st</a:t>
            </a:r>
            <a:r>
              <a:rPr lang="en-US" sz="2400" dirty="0" smtClean="0">
                <a:latin typeface="Calibri" panose="020F0502020204030204" pitchFamily="34" charset="0"/>
                <a:cs typeface="Calibri" panose="020F0502020204030204" pitchFamily="34" charset="0"/>
              </a:rPr>
              <a:t> Floor, 6135 Woodward Ave. </a:t>
            </a:r>
            <a:endParaRPr lang="en-US" sz="2400" dirty="0">
              <a:latin typeface="Calibri" panose="020F0502020204030204" pitchFamily="34" charset="0"/>
              <a:cs typeface="Calibri" panose="020F0502020204030204" pitchFamily="34" charset="0"/>
            </a:endParaRPr>
          </a:p>
          <a:p>
            <a:pPr marL="0" indent="0">
              <a:buNone/>
            </a:pPr>
            <a:r>
              <a:rPr lang="en-US" sz="2400" b="1" i="1" u="sng" dirty="0">
                <a:latin typeface="Calibri" panose="020F0502020204030204" pitchFamily="34" charset="0"/>
                <a:cs typeface="Calibri" panose="020F0502020204030204" pitchFamily="34" charset="0"/>
              </a:rPr>
              <a:t>Contact: </a:t>
            </a:r>
          </a:p>
          <a:p>
            <a:pPr marL="0" indent="0">
              <a:buNone/>
            </a:pPr>
            <a:r>
              <a:rPr lang="en-US" sz="2400" dirty="0" smtClean="0">
                <a:latin typeface="Calibri" panose="020F0502020204030204" pitchFamily="34" charset="0"/>
                <a:cs typeface="Calibri" panose="020F0502020204030204" pitchFamily="34" charset="0"/>
              </a:rPr>
              <a:t>Jackie Parker, Director – </a:t>
            </a:r>
            <a:r>
              <a:rPr lang="en-US" sz="2400" dirty="0" smtClean="0">
                <a:latin typeface="Calibri" panose="020F0502020204030204" pitchFamily="34" charset="0"/>
                <a:cs typeface="Calibri" panose="020F0502020204030204" pitchFamily="34" charset="0"/>
                <a:hlinkClick r:id="rId2"/>
              </a:rPr>
              <a:t>jparker@med.wayne.edu</a:t>
            </a:r>
            <a:r>
              <a:rPr lang="en-US" sz="2400" dirty="0" smtClean="0">
                <a:latin typeface="Calibri" panose="020F0502020204030204" pitchFamily="34" charset="0"/>
                <a:cs typeface="Calibri" panose="020F0502020204030204" pitchFamily="34" charset="0"/>
              </a:rPr>
              <a:t>; (313) 577-1001</a:t>
            </a:r>
          </a:p>
          <a:p>
            <a:pPr marL="0" indent="0">
              <a:buNone/>
            </a:pPr>
            <a:r>
              <a:rPr lang="en-US" sz="2400" b="1" i="1" u="sng" dirty="0" smtClean="0">
                <a:latin typeface="Calibri" panose="020F0502020204030204" pitchFamily="34" charset="0"/>
                <a:cs typeface="Calibri" panose="020F0502020204030204" pitchFamily="34" charset="0"/>
              </a:rPr>
              <a:t>Website</a:t>
            </a:r>
            <a:r>
              <a:rPr lang="en-US" sz="2400" b="1" i="1" u="sng" dirty="0">
                <a:latin typeface="Calibri" panose="020F0502020204030204" pitchFamily="34" charset="0"/>
                <a:cs typeface="Calibri" panose="020F0502020204030204" pitchFamily="34" charset="0"/>
              </a:rPr>
              <a:t>:</a:t>
            </a:r>
          </a:p>
          <a:p>
            <a:pPr marL="0" indent="0">
              <a:buNone/>
            </a:pPr>
            <a:r>
              <a:rPr lang="en-US" sz="2400" dirty="0">
                <a:latin typeface="Calibri" panose="020F0502020204030204" pitchFamily="34" charset="0"/>
                <a:cs typeface="Calibri" panose="020F0502020204030204" pitchFamily="34" charset="0"/>
              </a:rPr>
              <a:t> </a:t>
            </a:r>
            <a:r>
              <a:rPr lang="en-US" sz="2400" u="sng" dirty="0">
                <a:latin typeface="Calibri" panose="020F0502020204030204" pitchFamily="34" charset="0"/>
                <a:cs typeface="Calibri" panose="020F0502020204030204" pitchFamily="34" charset="0"/>
                <a:hlinkClick r:id="rId3"/>
              </a:rPr>
              <a:t>https://clinicalresearch.med.wayne.edu/</a:t>
            </a:r>
            <a:endParaRPr lang="en-US" sz="2400" dirty="0">
              <a:latin typeface="Calibri" panose="020F0502020204030204" pitchFamily="34" charset="0"/>
              <a:cs typeface="Calibri" panose="020F0502020204030204" pitchFamily="34" charset="0"/>
            </a:endParaRPr>
          </a:p>
          <a:p>
            <a:pPr marL="0" indent="0">
              <a:buNone/>
            </a:pPr>
            <a:endParaRPr lang="en-US" dirty="0"/>
          </a:p>
        </p:txBody>
      </p:sp>
      <p:pic>
        <p:nvPicPr>
          <p:cNvPr id="4" name="Picture 2" descr="https://mac.wayne.edu/images/wsu-primary-horz-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19" y="5433087"/>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4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746" y="314036"/>
            <a:ext cx="9624290" cy="1571249"/>
          </a:xfrm>
        </p:spPr>
        <p:txBody>
          <a:bodyPr>
            <a:normAutofit/>
          </a:bodyPr>
          <a:lstStyle/>
          <a:p>
            <a:pPr algn="ctr"/>
            <a:r>
              <a:rPr lang="en-US" sz="3600" dirty="0" smtClean="0"/>
              <a:t>Clinical Research Service Center (CRSC) Areas</a:t>
            </a:r>
            <a:endParaRPr lang="en-US" sz="3600" dirty="0"/>
          </a:p>
        </p:txBody>
      </p:sp>
      <p:sp>
        <p:nvSpPr>
          <p:cNvPr id="3" name="Content Placeholder 2"/>
          <p:cNvSpPr>
            <a:spLocks noGrp="1"/>
          </p:cNvSpPr>
          <p:nvPr>
            <p:ph idx="1"/>
          </p:nvPr>
        </p:nvSpPr>
        <p:spPr>
          <a:xfrm>
            <a:off x="1773382" y="1173018"/>
            <a:ext cx="8796757" cy="4876926"/>
          </a:xfrm>
        </p:spPr>
        <p:txBody>
          <a:bodyPr>
            <a:normAutofit/>
          </a:bodyPr>
          <a:lstStyle/>
          <a:p>
            <a:r>
              <a:rPr lang="en-US" sz="2400" dirty="0" smtClean="0">
                <a:latin typeface="Calibri" panose="020F0502020204030204" pitchFamily="34" charset="0"/>
                <a:cs typeface="Calibri" panose="020F0502020204030204" pitchFamily="34" charset="0"/>
              </a:rPr>
              <a:t>CRC- </a:t>
            </a:r>
            <a:r>
              <a:rPr lang="en-US" sz="2400" dirty="0">
                <a:latin typeface="Calibri" panose="020F0502020204030204" pitchFamily="34" charset="0"/>
                <a:cs typeface="Calibri" panose="020F0502020204030204" pitchFamily="34" charset="0"/>
              </a:rPr>
              <a:t>(Clinical Research Center)</a:t>
            </a:r>
          </a:p>
          <a:p>
            <a:r>
              <a:rPr lang="en-US" sz="2400" dirty="0">
                <a:latin typeface="Calibri" panose="020F0502020204030204" pitchFamily="34" charset="0"/>
                <a:cs typeface="Calibri" panose="020F0502020204030204" pitchFamily="34" charset="0"/>
              </a:rPr>
              <a:t>BERD (</a:t>
            </a:r>
            <a:r>
              <a:rPr lang="en-US" sz="2400" dirty="0" err="1">
                <a:latin typeface="Calibri" panose="020F0502020204030204" pitchFamily="34" charset="0"/>
                <a:cs typeface="Calibri" panose="020F0502020204030204" pitchFamily="34" charset="0"/>
              </a:rPr>
              <a:t>Biostatistical</a:t>
            </a:r>
            <a:r>
              <a:rPr lang="en-US" sz="2400" dirty="0">
                <a:latin typeface="Calibri" panose="020F0502020204030204" pitchFamily="34" charset="0"/>
                <a:cs typeface="Calibri" panose="020F0502020204030204" pitchFamily="34" charset="0"/>
              </a:rPr>
              <a:t>, Epidemiology and Research Design Core)</a:t>
            </a:r>
          </a:p>
          <a:p>
            <a:r>
              <a:rPr lang="en-US" sz="2400" dirty="0">
                <a:latin typeface="Calibri" panose="020F0502020204030204" pitchFamily="34" charset="0"/>
                <a:cs typeface="Calibri" panose="020F0502020204030204" pitchFamily="34" charset="0"/>
              </a:rPr>
              <a:t>RIC (Research Informatics Core)</a:t>
            </a:r>
          </a:p>
          <a:p>
            <a:r>
              <a:rPr lang="en-US" sz="2400" dirty="0">
                <a:latin typeface="Calibri" panose="020F0502020204030204" pitchFamily="34" charset="0"/>
                <a:cs typeface="Calibri" panose="020F0502020204030204" pitchFamily="34" charset="0"/>
              </a:rPr>
              <a:t>WIRL (Wayne Integrated Research Lab)</a:t>
            </a:r>
          </a:p>
          <a:p>
            <a:r>
              <a:rPr lang="en-US" sz="2400" dirty="0">
                <a:latin typeface="Calibri" panose="020F0502020204030204" pitchFamily="34" charset="0"/>
                <a:cs typeface="Calibri" panose="020F0502020204030204" pitchFamily="34" charset="0"/>
              </a:rPr>
              <a:t>Biorepository</a:t>
            </a:r>
          </a:p>
          <a:p>
            <a:r>
              <a:rPr lang="en-US" sz="2400" dirty="0" err="1">
                <a:latin typeface="Calibri" panose="020F0502020204030204" pitchFamily="34" charset="0"/>
                <a:cs typeface="Calibri" panose="020F0502020204030204" pitchFamily="34" charset="0"/>
              </a:rPr>
              <a:t>OCEnR</a:t>
            </a:r>
            <a:r>
              <a:rPr lang="en-US" sz="2400" dirty="0">
                <a:latin typeface="Calibri" panose="020F0502020204030204" pitchFamily="34" charset="0"/>
                <a:cs typeface="Calibri" panose="020F0502020204030204" pitchFamily="34" charset="0"/>
              </a:rPr>
              <a:t>  (Office of Community Engaged Research)</a:t>
            </a:r>
          </a:p>
          <a:p>
            <a:pPr marL="0" indent="0">
              <a:buNone/>
            </a:pPr>
            <a:endParaRPr lang="en-US" sz="2800" dirty="0"/>
          </a:p>
        </p:txBody>
      </p:sp>
      <p:pic>
        <p:nvPicPr>
          <p:cNvPr id="4" name="Picture 2" descr="https://mac.wayne.edu/images/wsu-primary-horz-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9" y="5433087"/>
            <a:ext cx="3803329" cy="8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187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1001</TotalTime>
  <Words>1532</Words>
  <Application>Microsoft Office PowerPoint</Application>
  <PresentationFormat>Widescreen</PresentationFormat>
  <Paragraphs>216</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&amp;quot</vt:lpstr>
      <vt:lpstr>Arial</vt:lpstr>
      <vt:lpstr>Calibri</vt:lpstr>
      <vt:lpstr>Courier New</vt:lpstr>
      <vt:lpstr>MS Shell Dlg 2</vt:lpstr>
      <vt:lpstr>Wingdings</vt:lpstr>
      <vt:lpstr>Wingdings 3</vt:lpstr>
      <vt:lpstr>Madison</vt:lpstr>
      <vt:lpstr>Clinical Research Support Services Town Hall  March 16, 2021</vt:lpstr>
      <vt:lpstr>Agenda</vt:lpstr>
      <vt:lpstr>Platform to Increase Awareness of WSU Cores </vt:lpstr>
      <vt:lpstr>Order of Presentations</vt:lpstr>
      <vt:lpstr>Biospecimen Repository and Biobanking Services</vt:lpstr>
      <vt:lpstr>Biospecimen Repository and Biobanking Mission</vt:lpstr>
      <vt:lpstr>Biospecimen Repository and Biobanking  Services</vt:lpstr>
      <vt:lpstr>Clinical Research Service Center</vt:lpstr>
      <vt:lpstr>Clinical Research Service Center (CRSC) Areas</vt:lpstr>
      <vt:lpstr>Clinical Research Service Center (CRSC) Services Provided</vt:lpstr>
      <vt:lpstr>Clinical Research Service Center (CRSC) Services Provided, cont.</vt:lpstr>
      <vt:lpstr>Clinical Research Service Center (CRSC) Services Provided, cont.</vt:lpstr>
      <vt:lpstr>Research Informatics</vt:lpstr>
      <vt:lpstr>Research Informatics Mission</vt:lpstr>
      <vt:lpstr>Research Informatics Existing Services</vt:lpstr>
      <vt:lpstr>Research Informatics Developing Services</vt:lpstr>
      <vt:lpstr>Statistical and Epidemiological Services</vt:lpstr>
      <vt:lpstr>Statistical and Epidemiological Services Mission</vt:lpstr>
      <vt:lpstr>Statistical and Epidemiological Services Biostatistics Services</vt:lpstr>
      <vt:lpstr>Statistical and Epidemiological Services Epidemiology Services</vt:lpstr>
      <vt:lpstr>Statistical and Epidemiological Services Database (RIC) Services</vt:lpstr>
      <vt:lpstr>Statistical and Epidemiological Services Other Important Points</vt:lpstr>
      <vt:lpstr>Behavioral and Field Research Core</vt:lpstr>
      <vt:lpstr>Behavioral and Field Research Core Mission</vt:lpstr>
      <vt:lpstr>Behavioral and Field Research Core Services</vt:lpstr>
      <vt:lpstr>Behavioral and Field Research Core Services, cont.</vt:lpstr>
      <vt:lpstr>Epidemiology Research Core (ERC)</vt:lpstr>
      <vt:lpstr>Epidemiology Research Core (ERC) Mission</vt:lpstr>
      <vt:lpstr>Epidemiology Research Core (ERC) Services</vt:lpstr>
      <vt:lpstr>ERC Other Critical Points</vt:lpstr>
      <vt:lpstr>ERC Other Critical Points, cont. </vt:lpstr>
      <vt:lpstr>Biobanking and Correlative Sciences (BCS) Core</vt:lpstr>
      <vt:lpstr>Biobanking and Correlative Sciences (BCS) Core Mission</vt:lpstr>
      <vt:lpstr>Biobanking and Correlative Sciences (BCS) Core Services</vt:lpstr>
      <vt:lpstr>Breakout Rooms</vt:lpstr>
    </vt:vector>
  </TitlesOfParts>
  <Company>Wayne State University: Division of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Cores Town Hall</dc:title>
  <dc:creator>Julie  Oconnor</dc:creator>
  <cp:lastModifiedBy>Julie  Oconnor</cp:lastModifiedBy>
  <cp:revision>282</cp:revision>
  <dcterms:created xsi:type="dcterms:W3CDTF">2021-02-14T21:08:05Z</dcterms:created>
  <dcterms:modified xsi:type="dcterms:W3CDTF">2021-03-16T16:46:52Z</dcterms:modified>
</cp:coreProperties>
</file>