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 id="2147483709" r:id="rId2"/>
    <p:sldMasterId id="2147483722" r:id="rId3"/>
    <p:sldMasterId id="2147483739" r:id="rId4"/>
    <p:sldMasterId id="2147483756" r:id="rId5"/>
    <p:sldMasterId id="2147483766" r:id="rId6"/>
    <p:sldMasterId id="2147483801" r:id="rId7"/>
    <p:sldMasterId id="2147483818" r:id="rId8"/>
    <p:sldMasterId id="2147483825" r:id="rId9"/>
    <p:sldMasterId id="2147483837" r:id="rId10"/>
  </p:sldMasterIdLst>
  <p:notesMasterIdLst>
    <p:notesMasterId r:id="rId84"/>
  </p:notesMasterIdLst>
  <p:sldIdLst>
    <p:sldId id="441" r:id="rId11"/>
    <p:sldId id="442" r:id="rId12"/>
    <p:sldId id="392" r:id="rId13"/>
    <p:sldId id="393" r:id="rId14"/>
    <p:sldId id="394" r:id="rId15"/>
    <p:sldId id="395" r:id="rId16"/>
    <p:sldId id="396" r:id="rId17"/>
    <p:sldId id="397" r:id="rId18"/>
    <p:sldId id="398" r:id="rId19"/>
    <p:sldId id="399" r:id="rId20"/>
    <p:sldId id="400" r:id="rId21"/>
    <p:sldId id="406" r:id="rId22"/>
    <p:sldId id="401" r:id="rId23"/>
    <p:sldId id="402" r:id="rId24"/>
    <p:sldId id="403" r:id="rId25"/>
    <p:sldId id="404" r:id="rId26"/>
    <p:sldId id="405" r:id="rId27"/>
    <p:sldId id="380" r:id="rId28"/>
    <p:sldId id="381" r:id="rId29"/>
    <p:sldId id="382" r:id="rId30"/>
    <p:sldId id="383" r:id="rId31"/>
    <p:sldId id="384" r:id="rId32"/>
    <p:sldId id="385" r:id="rId33"/>
    <p:sldId id="386" r:id="rId34"/>
    <p:sldId id="387" r:id="rId35"/>
    <p:sldId id="388" r:id="rId36"/>
    <p:sldId id="389" r:id="rId37"/>
    <p:sldId id="390" r:id="rId38"/>
    <p:sldId id="391" r:id="rId39"/>
    <p:sldId id="373" r:id="rId40"/>
    <p:sldId id="379" r:id="rId41"/>
    <p:sldId id="374" r:id="rId42"/>
    <p:sldId id="370" r:id="rId43"/>
    <p:sldId id="256" r:id="rId44"/>
    <p:sldId id="376" r:id="rId45"/>
    <p:sldId id="369" r:id="rId46"/>
    <p:sldId id="259" r:id="rId47"/>
    <p:sldId id="378" r:id="rId48"/>
    <p:sldId id="300" r:id="rId49"/>
    <p:sldId id="407" r:id="rId50"/>
    <p:sldId id="408" r:id="rId51"/>
    <p:sldId id="409" r:id="rId52"/>
    <p:sldId id="410"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437" r:id="rId80"/>
    <p:sldId id="438" r:id="rId81"/>
    <p:sldId id="439" r:id="rId82"/>
    <p:sldId id="440" r:id="rId8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Best" initials="JB" lastIdx="2" clrIdx="1">
    <p:extLst>
      <p:ext uri="{19B8F6BF-5375-455C-9EA6-DF929625EA0E}">
        <p15:presenceInfo xmlns:p15="http://schemas.microsoft.com/office/powerpoint/2012/main" userId="S-1-5-21-1604651501-2026589554-2877008191-1478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0" autoAdjust="0"/>
  </p:normalViewPr>
  <p:slideViewPr>
    <p:cSldViewPr snapToGrid="0">
      <p:cViewPr varScale="1">
        <p:scale>
          <a:sx n="103" d="100"/>
          <a:sy n="103" d="100"/>
        </p:scale>
        <p:origin x="868" y="68"/>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14T14:33:28.955" idx="1">
    <p:pos x="7680" y="2453"/>
    <p:text>this slide needs work--its a lot of text to have the descriptions.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14T14:41:54.408" idx="2">
    <p:pos x="10" y="10"/>
    <p:text>this text is copied from our website and i pulled a random stock photo</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7CD8C-033A-8B43-B46F-700D0DD3A5AB}"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A69B37B1-B60F-7947-AB3B-15C8306C939C}">
      <dgm:prSet phldrT="[Text]">
        <dgm:style>
          <a:lnRef idx="2">
            <a:schemeClr val="dk1">
              <a:shade val="50000"/>
            </a:schemeClr>
          </a:lnRef>
          <a:fillRef idx="1">
            <a:schemeClr val="dk1"/>
          </a:fillRef>
          <a:effectRef idx="0">
            <a:schemeClr val="dk1"/>
          </a:effectRef>
          <a:fontRef idx="minor">
            <a:schemeClr val="lt1"/>
          </a:fontRef>
        </dgm:style>
      </dgm:prSet>
      <dgm:spPr>
        <a:solidFill>
          <a:schemeClr val="accent1">
            <a:lumMod val="75000"/>
          </a:schemeClr>
        </a:solidFill>
        <a:ln>
          <a:solidFill>
            <a:schemeClr val="accent1">
              <a:lumMod val="75000"/>
            </a:schemeClr>
          </a:solidFill>
        </a:ln>
      </dgm:spPr>
      <dgm:t>
        <a:bodyPr/>
        <a:lstStyle/>
        <a:p>
          <a:r>
            <a:rPr lang="en-US" dirty="0"/>
            <a:t>Community-based</a:t>
          </a:r>
        </a:p>
      </dgm:t>
    </dgm:pt>
    <dgm:pt modelId="{2129622A-107F-B74E-A80C-661AC7F30723}" type="parTrans" cxnId="{71D3ADAA-8C7D-2A4B-8753-567AA8A936F8}">
      <dgm:prSet/>
      <dgm:spPr/>
      <dgm:t>
        <a:bodyPr/>
        <a:lstStyle/>
        <a:p>
          <a:endParaRPr lang="en-US"/>
        </a:p>
      </dgm:t>
    </dgm:pt>
    <dgm:pt modelId="{7237C048-EFCF-8B45-8358-05D2778EF453}" type="sibTrans" cxnId="{71D3ADAA-8C7D-2A4B-8753-567AA8A936F8}">
      <dgm:prSet/>
      <dgm:spPr/>
      <dgm:t>
        <a:bodyPr/>
        <a:lstStyle/>
        <a:p>
          <a:endParaRPr lang="en-US"/>
        </a:p>
      </dgm:t>
    </dgm:pt>
    <dgm:pt modelId="{0FAA7425-DF50-6C40-A368-EDA3B88E0F67}">
      <dgm:prSet phldrT="[Text]">
        <dgm:style>
          <a:lnRef idx="2">
            <a:schemeClr val="dk1">
              <a:shade val="50000"/>
            </a:schemeClr>
          </a:lnRef>
          <a:fillRef idx="1">
            <a:schemeClr val="dk1"/>
          </a:fillRef>
          <a:effectRef idx="0">
            <a:schemeClr val="dk1"/>
          </a:effectRef>
          <a:fontRef idx="minor">
            <a:schemeClr val="lt1"/>
          </a:fontRef>
        </dgm:style>
      </dgm:prSet>
      <dgm:spPr>
        <a:solidFill>
          <a:srgbClr val="2E75B6"/>
        </a:solidFill>
        <a:ln>
          <a:solidFill>
            <a:srgbClr val="2E75B6"/>
          </a:solidFill>
        </a:ln>
      </dgm:spPr>
      <dgm:t>
        <a:bodyPr/>
        <a:lstStyle/>
        <a:p>
          <a:r>
            <a:rPr lang="en-US" dirty="0"/>
            <a:t>Community-tailored</a:t>
          </a:r>
        </a:p>
      </dgm:t>
    </dgm:pt>
    <dgm:pt modelId="{1E9A4105-08E3-0543-A86E-4CCEF8B2D4F5}" type="parTrans" cxnId="{A39E866A-3729-7341-84F6-1C6A4DEF3A41}">
      <dgm:prSet/>
      <dgm:spPr/>
      <dgm:t>
        <a:bodyPr/>
        <a:lstStyle/>
        <a:p>
          <a:endParaRPr lang="en-US"/>
        </a:p>
      </dgm:t>
    </dgm:pt>
    <dgm:pt modelId="{D4A85DCC-1E2C-3148-B3BE-C4A19F982499}" type="sibTrans" cxnId="{A39E866A-3729-7341-84F6-1C6A4DEF3A41}">
      <dgm:prSet/>
      <dgm:spPr/>
      <dgm:t>
        <a:bodyPr/>
        <a:lstStyle/>
        <a:p>
          <a:endParaRPr lang="en-US"/>
        </a:p>
      </dgm:t>
    </dgm:pt>
    <dgm:pt modelId="{E7B7188F-AB69-8E42-B394-B704B325C0B2}">
      <dgm:prSet phldrT="[Text]">
        <dgm:style>
          <a:lnRef idx="2">
            <a:schemeClr val="dk1">
              <a:shade val="50000"/>
            </a:schemeClr>
          </a:lnRef>
          <a:fillRef idx="1">
            <a:schemeClr val="dk1"/>
          </a:fillRef>
          <a:effectRef idx="0">
            <a:schemeClr val="dk1"/>
          </a:effectRef>
          <a:fontRef idx="minor">
            <a:schemeClr val="lt1"/>
          </a:fontRef>
        </dgm:style>
      </dgm:prSet>
      <dgm:spPr>
        <a:solidFill>
          <a:srgbClr val="2E75B6"/>
        </a:solidFill>
        <a:ln>
          <a:solidFill>
            <a:srgbClr val="2E75B6"/>
          </a:solidFill>
        </a:ln>
      </dgm:spPr>
      <dgm:t>
        <a:bodyPr/>
        <a:lstStyle/>
        <a:p>
          <a:r>
            <a:rPr lang="en-US" dirty="0"/>
            <a:t>Community-driven</a:t>
          </a:r>
        </a:p>
      </dgm:t>
    </dgm:pt>
    <dgm:pt modelId="{B1C55E7D-ECD7-3D48-8161-3418AB3047F7}" type="parTrans" cxnId="{0071FF46-07BF-164C-930B-8AA477481B09}">
      <dgm:prSet/>
      <dgm:spPr/>
      <dgm:t>
        <a:bodyPr/>
        <a:lstStyle/>
        <a:p>
          <a:endParaRPr lang="en-US"/>
        </a:p>
      </dgm:t>
    </dgm:pt>
    <dgm:pt modelId="{D3299918-2770-F949-B052-B48F42B6A031}" type="sibTrans" cxnId="{0071FF46-07BF-164C-930B-8AA477481B09}">
      <dgm:prSet/>
      <dgm:spPr/>
      <dgm:t>
        <a:bodyPr/>
        <a:lstStyle/>
        <a:p>
          <a:endParaRPr lang="en-US"/>
        </a:p>
      </dgm:t>
    </dgm:pt>
    <dgm:pt modelId="{D23942E7-2136-2D44-B967-B2B64AC3A9D2}" type="pres">
      <dgm:prSet presAssocID="{0A67CD8C-033A-8B43-B46F-700D0DD3A5AB}" presName="Name0" presStyleCnt="0">
        <dgm:presLayoutVars>
          <dgm:dir/>
          <dgm:resizeHandles val="exact"/>
        </dgm:presLayoutVars>
      </dgm:prSet>
      <dgm:spPr/>
      <dgm:t>
        <a:bodyPr/>
        <a:lstStyle/>
        <a:p>
          <a:endParaRPr lang="en-US"/>
        </a:p>
      </dgm:t>
    </dgm:pt>
    <dgm:pt modelId="{9133645B-AABC-7D41-9E83-EF5F8F67C1DB}" type="pres">
      <dgm:prSet presAssocID="{A69B37B1-B60F-7947-AB3B-15C8306C939C}" presName="node" presStyleLbl="node1" presStyleIdx="0" presStyleCnt="3" custRadScaleRad="100248" custRadScaleInc="-4816">
        <dgm:presLayoutVars>
          <dgm:bulletEnabled val="1"/>
        </dgm:presLayoutVars>
      </dgm:prSet>
      <dgm:spPr/>
      <dgm:t>
        <a:bodyPr/>
        <a:lstStyle/>
        <a:p>
          <a:endParaRPr lang="en-US"/>
        </a:p>
      </dgm:t>
    </dgm:pt>
    <dgm:pt modelId="{28F4DB5A-A57E-924D-970D-3DD636A68D10}" type="pres">
      <dgm:prSet presAssocID="{7237C048-EFCF-8B45-8358-05D2778EF453}" presName="sibTrans" presStyleLbl="sibTrans2D1" presStyleIdx="0" presStyleCnt="3"/>
      <dgm:spPr/>
      <dgm:t>
        <a:bodyPr/>
        <a:lstStyle/>
        <a:p>
          <a:endParaRPr lang="en-US"/>
        </a:p>
      </dgm:t>
    </dgm:pt>
    <dgm:pt modelId="{F48FAE71-12FB-9245-AC1C-C64A8A925B37}" type="pres">
      <dgm:prSet presAssocID="{7237C048-EFCF-8B45-8358-05D2778EF453}" presName="connectorText" presStyleLbl="sibTrans2D1" presStyleIdx="0" presStyleCnt="3"/>
      <dgm:spPr/>
      <dgm:t>
        <a:bodyPr/>
        <a:lstStyle/>
        <a:p>
          <a:endParaRPr lang="en-US"/>
        </a:p>
      </dgm:t>
    </dgm:pt>
    <dgm:pt modelId="{90768602-C8F4-F549-9EB8-EE7F184F97F0}" type="pres">
      <dgm:prSet presAssocID="{0FAA7425-DF50-6C40-A368-EDA3B88E0F67}" presName="node" presStyleLbl="node1" presStyleIdx="1" presStyleCnt="3">
        <dgm:presLayoutVars>
          <dgm:bulletEnabled val="1"/>
        </dgm:presLayoutVars>
      </dgm:prSet>
      <dgm:spPr/>
      <dgm:t>
        <a:bodyPr/>
        <a:lstStyle/>
        <a:p>
          <a:endParaRPr lang="en-US"/>
        </a:p>
      </dgm:t>
    </dgm:pt>
    <dgm:pt modelId="{F605A634-4C0E-684F-855F-2F036EEAA7EC}" type="pres">
      <dgm:prSet presAssocID="{D4A85DCC-1E2C-3148-B3BE-C4A19F982499}" presName="sibTrans" presStyleLbl="sibTrans2D1" presStyleIdx="1" presStyleCnt="3"/>
      <dgm:spPr/>
      <dgm:t>
        <a:bodyPr/>
        <a:lstStyle/>
        <a:p>
          <a:endParaRPr lang="en-US"/>
        </a:p>
      </dgm:t>
    </dgm:pt>
    <dgm:pt modelId="{00CEAB2E-71CE-744D-99F7-82D119BCFC90}" type="pres">
      <dgm:prSet presAssocID="{D4A85DCC-1E2C-3148-B3BE-C4A19F982499}" presName="connectorText" presStyleLbl="sibTrans2D1" presStyleIdx="1" presStyleCnt="3"/>
      <dgm:spPr/>
      <dgm:t>
        <a:bodyPr/>
        <a:lstStyle/>
        <a:p>
          <a:endParaRPr lang="en-US"/>
        </a:p>
      </dgm:t>
    </dgm:pt>
    <dgm:pt modelId="{58438D0B-515C-A841-8ECA-477A948F483A}" type="pres">
      <dgm:prSet presAssocID="{E7B7188F-AB69-8E42-B394-B704B325C0B2}" presName="node" presStyleLbl="node1" presStyleIdx="2" presStyleCnt="3">
        <dgm:presLayoutVars>
          <dgm:bulletEnabled val="1"/>
        </dgm:presLayoutVars>
      </dgm:prSet>
      <dgm:spPr/>
      <dgm:t>
        <a:bodyPr/>
        <a:lstStyle/>
        <a:p>
          <a:endParaRPr lang="en-US"/>
        </a:p>
      </dgm:t>
    </dgm:pt>
    <dgm:pt modelId="{3AE9E5EB-B812-B147-809E-34182650D0F5}" type="pres">
      <dgm:prSet presAssocID="{D3299918-2770-F949-B052-B48F42B6A031}" presName="sibTrans" presStyleLbl="sibTrans2D1" presStyleIdx="2" presStyleCnt="3"/>
      <dgm:spPr/>
      <dgm:t>
        <a:bodyPr/>
        <a:lstStyle/>
        <a:p>
          <a:endParaRPr lang="en-US"/>
        </a:p>
      </dgm:t>
    </dgm:pt>
    <dgm:pt modelId="{17B94F83-5B9B-B742-9F78-897FE9E3DFB5}" type="pres">
      <dgm:prSet presAssocID="{D3299918-2770-F949-B052-B48F42B6A031}" presName="connectorText" presStyleLbl="sibTrans2D1" presStyleIdx="2" presStyleCnt="3"/>
      <dgm:spPr/>
      <dgm:t>
        <a:bodyPr/>
        <a:lstStyle/>
        <a:p>
          <a:endParaRPr lang="en-US"/>
        </a:p>
      </dgm:t>
    </dgm:pt>
  </dgm:ptLst>
  <dgm:cxnLst>
    <dgm:cxn modelId="{50620457-BD5C-2543-ADCC-290F7E1444B9}" type="presOf" srcId="{0FAA7425-DF50-6C40-A368-EDA3B88E0F67}" destId="{90768602-C8F4-F549-9EB8-EE7F184F97F0}" srcOrd="0" destOrd="0" presId="urn:microsoft.com/office/officeart/2005/8/layout/cycle7"/>
    <dgm:cxn modelId="{CBE1D628-12E0-8A4F-9144-783E3EF84470}" type="presOf" srcId="{D4A85DCC-1E2C-3148-B3BE-C4A19F982499}" destId="{00CEAB2E-71CE-744D-99F7-82D119BCFC90}" srcOrd="1" destOrd="0" presId="urn:microsoft.com/office/officeart/2005/8/layout/cycle7"/>
    <dgm:cxn modelId="{D5797A61-A567-B143-8C3D-43733D69E2CC}" type="presOf" srcId="{7237C048-EFCF-8B45-8358-05D2778EF453}" destId="{28F4DB5A-A57E-924D-970D-3DD636A68D10}" srcOrd="0" destOrd="0" presId="urn:microsoft.com/office/officeart/2005/8/layout/cycle7"/>
    <dgm:cxn modelId="{0071FF46-07BF-164C-930B-8AA477481B09}" srcId="{0A67CD8C-033A-8B43-B46F-700D0DD3A5AB}" destId="{E7B7188F-AB69-8E42-B394-B704B325C0B2}" srcOrd="2" destOrd="0" parTransId="{B1C55E7D-ECD7-3D48-8161-3418AB3047F7}" sibTransId="{D3299918-2770-F949-B052-B48F42B6A031}"/>
    <dgm:cxn modelId="{7899D769-A3C1-C84E-8584-8641616E69BD}" type="presOf" srcId="{7237C048-EFCF-8B45-8358-05D2778EF453}" destId="{F48FAE71-12FB-9245-AC1C-C64A8A925B37}" srcOrd="1" destOrd="0" presId="urn:microsoft.com/office/officeart/2005/8/layout/cycle7"/>
    <dgm:cxn modelId="{71D3ADAA-8C7D-2A4B-8753-567AA8A936F8}" srcId="{0A67CD8C-033A-8B43-B46F-700D0DD3A5AB}" destId="{A69B37B1-B60F-7947-AB3B-15C8306C939C}" srcOrd="0" destOrd="0" parTransId="{2129622A-107F-B74E-A80C-661AC7F30723}" sibTransId="{7237C048-EFCF-8B45-8358-05D2778EF453}"/>
    <dgm:cxn modelId="{E246904B-FE6A-8E43-8893-4F2DCA074C22}" type="presOf" srcId="{0A67CD8C-033A-8B43-B46F-700D0DD3A5AB}" destId="{D23942E7-2136-2D44-B967-B2B64AC3A9D2}" srcOrd="0" destOrd="0" presId="urn:microsoft.com/office/officeart/2005/8/layout/cycle7"/>
    <dgm:cxn modelId="{CDBA41E8-CCF5-5F43-8296-F718CA2B2290}" type="presOf" srcId="{A69B37B1-B60F-7947-AB3B-15C8306C939C}" destId="{9133645B-AABC-7D41-9E83-EF5F8F67C1DB}" srcOrd="0" destOrd="0" presId="urn:microsoft.com/office/officeart/2005/8/layout/cycle7"/>
    <dgm:cxn modelId="{D96682ED-D315-B74C-9300-2B9E313E8C94}" type="presOf" srcId="{E7B7188F-AB69-8E42-B394-B704B325C0B2}" destId="{58438D0B-515C-A841-8ECA-477A948F483A}" srcOrd="0" destOrd="0" presId="urn:microsoft.com/office/officeart/2005/8/layout/cycle7"/>
    <dgm:cxn modelId="{A39E866A-3729-7341-84F6-1C6A4DEF3A41}" srcId="{0A67CD8C-033A-8B43-B46F-700D0DD3A5AB}" destId="{0FAA7425-DF50-6C40-A368-EDA3B88E0F67}" srcOrd="1" destOrd="0" parTransId="{1E9A4105-08E3-0543-A86E-4CCEF8B2D4F5}" sibTransId="{D4A85DCC-1E2C-3148-B3BE-C4A19F982499}"/>
    <dgm:cxn modelId="{4D8C9A5B-221E-B949-9464-B27080350BA0}" type="presOf" srcId="{D3299918-2770-F949-B052-B48F42B6A031}" destId="{17B94F83-5B9B-B742-9F78-897FE9E3DFB5}" srcOrd="1" destOrd="0" presId="urn:microsoft.com/office/officeart/2005/8/layout/cycle7"/>
    <dgm:cxn modelId="{FE58C7AB-890F-0B42-94EC-8B742C35A098}" type="presOf" srcId="{D3299918-2770-F949-B052-B48F42B6A031}" destId="{3AE9E5EB-B812-B147-809E-34182650D0F5}" srcOrd="0" destOrd="0" presId="urn:microsoft.com/office/officeart/2005/8/layout/cycle7"/>
    <dgm:cxn modelId="{70E9FD79-7718-5441-BBB3-5225FD831D2F}" type="presOf" srcId="{D4A85DCC-1E2C-3148-B3BE-C4A19F982499}" destId="{F605A634-4C0E-684F-855F-2F036EEAA7EC}" srcOrd="0" destOrd="0" presId="urn:microsoft.com/office/officeart/2005/8/layout/cycle7"/>
    <dgm:cxn modelId="{685B8026-55E9-2240-A322-E6A5142F4FD6}" type="presParOf" srcId="{D23942E7-2136-2D44-B967-B2B64AC3A9D2}" destId="{9133645B-AABC-7D41-9E83-EF5F8F67C1DB}" srcOrd="0" destOrd="0" presId="urn:microsoft.com/office/officeart/2005/8/layout/cycle7"/>
    <dgm:cxn modelId="{6011E812-D2FA-8E4D-A452-C659C5E382E0}" type="presParOf" srcId="{D23942E7-2136-2D44-B967-B2B64AC3A9D2}" destId="{28F4DB5A-A57E-924D-970D-3DD636A68D10}" srcOrd="1" destOrd="0" presId="urn:microsoft.com/office/officeart/2005/8/layout/cycle7"/>
    <dgm:cxn modelId="{BE890A2A-F852-D943-85D4-5CA0381A67CE}" type="presParOf" srcId="{28F4DB5A-A57E-924D-970D-3DD636A68D10}" destId="{F48FAE71-12FB-9245-AC1C-C64A8A925B37}" srcOrd="0" destOrd="0" presId="urn:microsoft.com/office/officeart/2005/8/layout/cycle7"/>
    <dgm:cxn modelId="{785C1189-63B6-D84B-9237-8A9C38AEE73B}" type="presParOf" srcId="{D23942E7-2136-2D44-B967-B2B64AC3A9D2}" destId="{90768602-C8F4-F549-9EB8-EE7F184F97F0}" srcOrd="2" destOrd="0" presId="urn:microsoft.com/office/officeart/2005/8/layout/cycle7"/>
    <dgm:cxn modelId="{C4AA41FF-EB73-3A4D-94EB-717EF1C40271}" type="presParOf" srcId="{D23942E7-2136-2D44-B967-B2B64AC3A9D2}" destId="{F605A634-4C0E-684F-855F-2F036EEAA7EC}" srcOrd="3" destOrd="0" presId="urn:microsoft.com/office/officeart/2005/8/layout/cycle7"/>
    <dgm:cxn modelId="{9ADA667E-F4AA-304E-B7D4-4B5D0A3355DC}" type="presParOf" srcId="{F605A634-4C0E-684F-855F-2F036EEAA7EC}" destId="{00CEAB2E-71CE-744D-99F7-82D119BCFC90}" srcOrd="0" destOrd="0" presId="urn:microsoft.com/office/officeart/2005/8/layout/cycle7"/>
    <dgm:cxn modelId="{0DFCD79D-DD31-114E-869A-447667FF62B8}" type="presParOf" srcId="{D23942E7-2136-2D44-B967-B2B64AC3A9D2}" destId="{58438D0B-515C-A841-8ECA-477A948F483A}" srcOrd="4" destOrd="0" presId="urn:microsoft.com/office/officeart/2005/8/layout/cycle7"/>
    <dgm:cxn modelId="{5028F9D3-6606-E54F-AF28-A83A78966F3E}" type="presParOf" srcId="{D23942E7-2136-2D44-B967-B2B64AC3A9D2}" destId="{3AE9E5EB-B812-B147-809E-34182650D0F5}" srcOrd="5" destOrd="0" presId="urn:microsoft.com/office/officeart/2005/8/layout/cycle7"/>
    <dgm:cxn modelId="{A3A5327B-F8BC-0543-B61A-0C0B09FCF95A}" type="presParOf" srcId="{3AE9E5EB-B812-B147-809E-34182650D0F5}" destId="{17B94F83-5B9B-B742-9F78-897FE9E3DFB5}"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3645B-AABC-7D41-9E83-EF5F8F67C1DB}">
      <dsp:nvSpPr>
        <dsp:cNvPr id="0" name=""/>
        <dsp:cNvSpPr/>
      </dsp:nvSpPr>
      <dsp:spPr>
        <a:xfrm>
          <a:off x="1092269" y="0"/>
          <a:ext cx="1048369" cy="524184"/>
        </a:xfrm>
        <a:prstGeom prst="roundRect">
          <a:avLst>
            <a:gd name="adj" fmla="val 10000"/>
          </a:avLst>
        </a:prstGeom>
        <a:solidFill>
          <a:schemeClr val="accent1">
            <a:lumMod val="75000"/>
          </a:schemeClr>
        </a:solidFill>
        <a:ln w="19050" cap="rnd" cmpd="sng" algn="ctr">
          <a:solidFill>
            <a:schemeClr val="accent1">
              <a:lumMod val="75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Community-based</a:t>
          </a:r>
        </a:p>
      </dsp:txBody>
      <dsp:txXfrm>
        <a:off x="1107622" y="15353"/>
        <a:ext cx="1017663" cy="493478"/>
      </dsp:txXfrm>
    </dsp:sp>
    <dsp:sp modelId="{28F4DB5A-A57E-924D-970D-3DD636A68D10}">
      <dsp:nvSpPr>
        <dsp:cNvPr id="0" name=""/>
        <dsp:cNvSpPr/>
      </dsp:nvSpPr>
      <dsp:spPr>
        <a:xfrm rot="3515045">
          <a:off x="1801347" y="920402"/>
          <a:ext cx="546439" cy="183464"/>
        </a:xfrm>
        <a:prstGeom prst="leftRightArrow">
          <a:avLst>
            <a:gd name="adj1" fmla="val 60000"/>
            <a:gd name="adj2" fmla="val 50000"/>
          </a:avLst>
        </a:prstGeom>
        <a:gradFill rotWithShape="0">
          <a:gsLst>
            <a:gs pos="0">
              <a:schemeClr val="accent1">
                <a:tint val="60000"/>
                <a:hueOff val="0"/>
                <a:satOff val="0"/>
                <a:lumOff val="0"/>
                <a:alphaOff val="0"/>
                <a:tint val="98000"/>
                <a:lumMod val="114000"/>
              </a:schemeClr>
            </a:gs>
            <a:gs pos="100000">
              <a:schemeClr val="accent1">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856386" y="957095"/>
        <a:ext cx="436361" cy="110078"/>
      </dsp:txXfrm>
    </dsp:sp>
    <dsp:sp modelId="{90768602-C8F4-F549-9EB8-EE7F184F97F0}">
      <dsp:nvSpPr>
        <dsp:cNvPr id="0" name=""/>
        <dsp:cNvSpPr/>
      </dsp:nvSpPr>
      <dsp:spPr>
        <a:xfrm>
          <a:off x="2008496" y="1500084"/>
          <a:ext cx="1048369" cy="524184"/>
        </a:xfrm>
        <a:prstGeom prst="roundRect">
          <a:avLst>
            <a:gd name="adj" fmla="val 10000"/>
          </a:avLst>
        </a:prstGeom>
        <a:solidFill>
          <a:srgbClr val="2E75B6"/>
        </a:solidFill>
        <a:ln w="19050" cap="rnd" cmpd="sng" algn="ctr">
          <a:solidFill>
            <a:srgbClr val="2E75B6"/>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Community-tailored</a:t>
          </a:r>
        </a:p>
      </dsp:txBody>
      <dsp:txXfrm>
        <a:off x="2023849" y="1515437"/>
        <a:ext cx="1017663" cy="493478"/>
      </dsp:txXfrm>
    </dsp:sp>
    <dsp:sp modelId="{F605A634-4C0E-684F-855F-2F036EEAA7EC}">
      <dsp:nvSpPr>
        <dsp:cNvPr id="0" name=""/>
        <dsp:cNvSpPr/>
      </dsp:nvSpPr>
      <dsp:spPr>
        <a:xfrm rot="10800000">
          <a:off x="1393752" y="1670444"/>
          <a:ext cx="546439" cy="183464"/>
        </a:xfrm>
        <a:prstGeom prst="leftRightArrow">
          <a:avLst>
            <a:gd name="adj1" fmla="val 60000"/>
            <a:gd name="adj2" fmla="val 50000"/>
          </a:avLst>
        </a:prstGeom>
        <a:gradFill rotWithShape="0">
          <a:gsLst>
            <a:gs pos="0">
              <a:schemeClr val="accent1">
                <a:tint val="60000"/>
                <a:hueOff val="0"/>
                <a:satOff val="0"/>
                <a:lumOff val="0"/>
                <a:alphaOff val="0"/>
                <a:tint val="98000"/>
                <a:lumMod val="114000"/>
              </a:schemeClr>
            </a:gs>
            <a:gs pos="100000">
              <a:schemeClr val="accent1">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1448791" y="1707137"/>
        <a:ext cx="436361" cy="110078"/>
      </dsp:txXfrm>
    </dsp:sp>
    <dsp:sp modelId="{58438D0B-515C-A841-8ECA-477A948F483A}">
      <dsp:nvSpPr>
        <dsp:cNvPr id="0" name=""/>
        <dsp:cNvSpPr/>
      </dsp:nvSpPr>
      <dsp:spPr>
        <a:xfrm>
          <a:off x="277078" y="1500084"/>
          <a:ext cx="1048369" cy="524184"/>
        </a:xfrm>
        <a:prstGeom prst="roundRect">
          <a:avLst>
            <a:gd name="adj" fmla="val 10000"/>
          </a:avLst>
        </a:prstGeom>
        <a:solidFill>
          <a:srgbClr val="2E75B6"/>
        </a:solidFill>
        <a:ln w="19050" cap="rnd" cmpd="sng" algn="ctr">
          <a:solidFill>
            <a:srgbClr val="2E75B6"/>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Community-driven</a:t>
          </a:r>
        </a:p>
      </dsp:txBody>
      <dsp:txXfrm>
        <a:off x="292431" y="1515437"/>
        <a:ext cx="1017663" cy="493478"/>
      </dsp:txXfrm>
    </dsp:sp>
    <dsp:sp modelId="{3AE9E5EB-B812-B147-809E-34182650D0F5}">
      <dsp:nvSpPr>
        <dsp:cNvPr id="0" name=""/>
        <dsp:cNvSpPr/>
      </dsp:nvSpPr>
      <dsp:spPr>
        <a:xfrm rot="17911259">
          <a:off x="935638" y="920402"/>
          <a:ext cx="546439" cy="183464"/>
        </a:xfrm>
        <a:prstGeom prst="leftRightArrow">
          <a:avLst>
            <a:gd name="adj1" fmla="val 60000"/>
            <a:gd name="adj2" fmla="val 50000"/>
          </a:avLst>
        </a:prstGeom>
        <a:gradFill rotWithShape="0">
          <a:gsLst>
            <a:gs pos="0">
              <a:schemeClr val="accent1">
                <a:tint val="60000"/>
                <a:hueOff val="0"/>
                <a:satOff val="0"/>
                <a:lumOff val="0"/>
                <a:alphaOff val="0"/>
                <a:tint val="98000"/>
                <a:lumMod val="114000"/>
              </a:schemeClr>
            </a:gs>
            <a:gs pos="100000">
              <a:schemeClr val="accent1">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990677" y="957095"/>
        <a:ext cx="436361" cy="11007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E2BD3D-F141-4DC1-81D5-28FC38FD19F6}" type="datetimeFigureOut">
              <a:rPr lang="en-US" smtClean="0"/>
              <a:t>4/16/2021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109F1C-1974-4B77-B43B-B3C9AFE1EE9E}" type="slidenum">
              <a:rPr lang="en-US" smtClean="0"/>
              <a:t>‹#›</a:t>
            </a:fld>
            <a:endParaRPr lang="en-US"/>
          </a:p>
        </p:txBody>
      </p:sp>
    </p:spTree>
    <p:extLst>
      <p:ext uri="{BB962C8B-B14F-4D97-AF65-F5344CB8AC3E}">
        <p14:creationId xmlns:p14="http://schemas.microsoft.com/office/powerpoint/2010/main" val="332800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204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D7E7A-A93A-49DE-91FA-6C11C87458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22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8CF03-CBED-405B-B40E-B50DD03440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12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04CCD-737D-4EC0-A2AA-C8A9030793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690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marL="455613" lvl="1"/>
            <a:endParaRPr lang="en-US" sz="2000" baseline="30000" dirty="0"/>
          </a:p>
          <a:p>
            <a:pPr marL="455613" lvl="1"/>
            <a:r>
              <a:rPr lang="en-US" sz="2800" baseline="30000" dirty="0"/>
              <a:t>Developing and testing Joyful</a:t>
            </a:r>
            <a:r>
              <a:rPr lang="en-US" sz="2800" dirty="0"/>
              <a:t> </a:t>
            </a:r>
            <a:r>
              <a:rPr lang="en-US" sz="2800" baseline="30000" dirty="0"/>
              <a:t>a  community-relevant, yet scalable, intervention (Joyful Noise) to address age-related hearing impairment, a high impact health</a:t>
            </a:r>
            <a:r>
              <a:rPr lang="en-US" sz="2800" dirty="0"/>
              <a:t> </a:t>
            </a:r>
            <a:r>
              <a:rPr lang="en-US" sz="2800" baseline="30000" dirty="0"/>
              <a:t>problem at the local and global level</a:t>
            </a:r>
            <a:r>
              <a:rPr lang="en-US" sz="2800" b="1" i="1" baseline="30000" dirty="0"/>
              <a:t>.</a:t>
            </a:r>
            <a:r>
              <a:rPr lang="en-US" sz="2800" dirty="0"/>
              <a:t> </a:t>
            </a:r>
          </a:p>
          <a:p>
            <a:pPr eaLnBrk="1" hangingPunct="1"/>
            <a:endParaRPr lang="en-US" dirty="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DDC844-64A5-4269-BF9A-1193CED9ADA5}" type="slidenum">
              <a:rPr lang="en-US" smtClean="0"/>
              <a:pPr/>
              <a:t>37</a:t>
            </a:fld>
            <a:endParaRPr lang="en-US"/>
          </a:p>
        </p:txBody>
      </p:sp>
    </p:spTree>
    <p:extLst>
      <p:ext uri="{BB962C8B-B14F-4D97-AF65-F5344CB8AC3E}">
        <p14:creationId xmlns:p14="http://schemas.microsoft.com/office/powerpoint/2010/main" val="358073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72FD1-C5CA-0540-BA87-81528E478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30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730250" y="1169988"/>
            <a:ext cx="5616575" cy="3160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68126" indent="-295182">
              <a:defRPr>
                <a:solidFill>
                  <a:schemeClr val="tx1"/>
                </a:solidFill>
                <a:latin typeface="Arial" panose="020B0604020202020204" pitchFamily="34" charset="0"/>
                <a:cs typeface="Arial" panose="020B0604020202020204" pitchFamily="34" charset="0"/>
              </a:defRPr>
            </a:lvl2pPr>
            <a:lvl3pPr marL="1182359" indent="-236472">
              <a:defRPr>
                <a:solidFill>
                  <a:schemeClr val="tx1"/>
                </a:solidFill>
                <a:latin typeface="Arial" panose="020B0604020202020204" pitchFamily="34" charset="0"/>
                <a:cs typeface="Arial" panose="020B0604020202020204" pitchFamily="34" charset="0"/>
              </a:defRPr>
            </a:lvl3pPr>
            <a:lvl4pPr marL="1656932" indent="-236472">
              <a:defRPr>
                <a:solidFill>
                  <a:schemeClr val="tx1"/>
                </a:solidFill>
                <a:latin typeface="Arial" panose="020B0604020202020204" pitchFamily="34" charset="0"/>
                <a:cs typeface="Arial" panose="020B0604020202020204" pitchFamily="34" charset="0"/>
              </a:defRPr>
            </a:lvl4pPr>
            <a:lvl5pPr marL="2129875" indent="-236472">
              <a:defRPr>
                <a:solidFill>
                  <a:schemeClr val="tx1"/>
                </a:solidFill>
                <a:latin typeface="Arial" panose="020B0604020202020204" pitchFamily="34" charset="0"/>
                <a:cs typeface="Arial" panose="020B0604020202020204" pitchFamily="34" charset="0"/>
              </a:defRPr>
            </a:lvl5pPr>
            <a:lvl6pPr marL="2599557" indent="-236472"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9239" indent="-236472"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8920" indent="-236472"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8602" indent="-236472"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B7DC6-5FA3-49BF-867C-3A7294B7CDD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874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730250" y="1169988"/>
            <a:ext cx="5616575" cy="3160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24F86A-9FA3-4713-AAF6-B407B186C19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918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650DD-0EC9-F747-945D-41EDBF2F7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25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US" sz="1800" dirty="0"/>
              <a:t>The Research Council serves as a collaborative planning and advisory group regarding research and evaluation activities of MI-DDI. Membership on the Council includes researchers, university faculty, service providers, people with I/DD, family members, and graduate students. The Council meets twice a year and is instrumental in helping MI-DDI develop strategic initiatives related to our areas of emphasis. The Council will review the methodologies, findings, and reports related to our proposed research pilot studies. Finally, the Council will provide advice on research dissemination. </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650DD-0EC9-F747-945D-41EDBF2F7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3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72FD1-C5CA-0540-BA87-81528E478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47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736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22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D21E75CC-118E-B443-8337-68DCC58596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2">
            <a:extLst>
              <a:ext uri="{FF2B5EF4-FFF2-40B4-BE49-F238E27FC236}">
                <a16:creationId xmlns:a16="http://schemas.microsoft.com/office/drawing/2014/main" id="{9458AB5D-3C3D-FC4F-965D-2AC2E4DD62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21507" name="Rectangle 3">
            <a:extLst>
              <a:ext uri="{FF2B5EF4-FFF2-40B4-BE49-F238E27FC236}">
                <a16:creationId xmlns:a16="http://schemas.microsoft.com/office/drawing/2014/main" id="{E119F932-01BE-3A46-8E1B-E80A7590FD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1143000" indent="-22860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A0201A-FD95-4C44-B65F-358C4F6F94C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4406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852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D5E3413-1BD7-4467-8943-D1CD6B436246}"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49508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8827EF0-96A1-41B0-9DD5-7E5084DA6D2F}"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958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15D44-CB0A-41CF-9D5D-BD5A85537E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41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spcBef>
                <a:spcPct val="30000"/>
              </a:spcBef>
              <a:defRPr sz="1200">
                <a:solidFill>
                  <a:schemeClr val="tx1"/>
                </a:solidFill>
                <a:latin typeface="Calibri" panose="020F0502020204030204" pitchFamily="34" charset="0"/>
              </a:defRPr>
            </a:lvl1pPr>
            <a:lvl2pPr marL="771525" indent="-296863" defTabSz="966788">
              <a:spcBef>
                <a:spcPct val="30000"/>
              </a:spcBef>
              <a:defRPr sz="1200">
                <a:solidFill>
                  <a:schemeClr val="tx1"/>
                </a:solidFill>
                <a:latin typeface="Calibri" panose="020F0502020204030204" pitchFamily="34" charset="0"/>
              </a:defRPr>
            </a:lvl2pPr>
            <a:lvl3pPr marL="1187450" indent="-236538" defTabSz="966788">
              <a:spcBef>
                <a:spcPct val="30000"/>
              </a:spcBef>
              <a:defRPr sz="1200">
                <a:solidFill>
                  <a:schemeClr val="tx1"/>
                </a:solidFill>
                <a:latin typeface="Calibri" panose="020F0502020204030204" pitchFamily="34" charset="0"/>
              </a:defRPr>
            </a:lvl3pPr>
            <a:lvl4pPr marL="1662113" indent="-236538" defTabSz="966788">
              <a:spcBef>
                <a:spcPct val="30000"/>
              </a:spcBef>
              <a:defRPr sz="1200">
                <a:solidFill>
                  <a:schemeClr val="tx1"/>
                </a:solidFill>
                <a:latin typeface="Calibri" panose="020F0502020204030204" pitchFamily="34" charset="0"/>
              </a:defRPr>
            </a:lvl4pPr>
            <a:lvl5pPr marL="2138363" indent="-236538" defTabSz="966788">
              <a:spcBef>
                <a:spcPct val="30000"/>
              </a:spcBef>
              <a:defRPr sz="1200">
                <a:solidFill>
                  <a:schemeClr val="tx1"/>
                </a:solidFill>
                <a:latin typeface="Calibri" panose="020F0502020204030204" pitchFamily="34" charset="0"/>
              </a:defRPr>
            </a:lvl5pPr>
            <a:lvl6pPr marL="2595563" indent="-236538" defTabSz="966788" eaLnBrk="0" fontAlgn="base" hangingPunct="0">
              <a:spcBef>
                <a:spcPct val="30000"/>
              </a:spcBef>
              <a:spcAft>
                <a:spcPct val="0"/>
              </a:spcAft>
              <a:defRPr sz="1200">
                <a:solidFill>
                  <a:schemeClr val="tx1"/>
                </a:solidFill>
                <a:latin typeface="Calibri" panose="020F0502020204030204" pitchFamily="34" charset="0"/>
              </a:defRPr>
            </a:lvl6pPr>
            <a:lvl7pPr marL="3052763" indent="-236538" defTabSz="966788" eaLnBrk="0" fontAlgn="base" hangingPunct="0">
              <a:spcBef>
                <a:spcPct val="30000"/>
              </a:spcBef>
              <a:spcAft>
                <a:spcPct val="0"/>
              </a:spcAft>
              <a:defRPr sz="1200">
                <a:solidFill>
                  <a:schemeClr val="tx1"/>
                </a:solidFill>
                <a:latin typeface="Calibri" panose="020F0502020204030204" pitchFamily="34" charset="0"/>
              </a:defRPr>
            </a:lvl7pPr>
            <a:lvl8pPr marL="3509963" indent="-236538" defTabSz="966788" eaLnBrk="0" fontAlgn="base" hangingPunct="0">
              <a:spcBef>
                <a:spcPct val="30000"/>
              </a:spcBef>
              <a:spcAft>
                <a:spcPct val="0"/>
              </a:spcAft>
              <a:defRPr sz="1200">
                <a:solidFill>
                  <a:schemeClr val="tx1"/>
                </a:solidFill>
                <a:latin typeface="Calibri" panose="020F0502020204030204" pitchFamily="34" charset="0"/>
              </a:defRPr>
            </a:lvl8pPr>
            <a:lvl9pPr marL="3967163" indent="-236538"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B366272-416B-4A57-B2D0-6FC3F41A056D}"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7534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4.png"/><Relationship Id="rId4" Type="http://schemas.openxmlformats.org/officeDocument/2006/relationships/image" Target="../media/image3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2.png"/><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NULL"/><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15.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Master" Target="../slideMasters/slideMaster6.xml"/><Relationship Id="rId6" Type="http://schemas.openxmlformats.org/officeDocument/2006/relationships/image" Target="NULL"/><Relationship Id="rId11" Type="http://schemas.openxmlformats.org/officeDocument/2006/relationships/image" Target="../media/image21.png"/><Relationship Id="rId24" Type="http://schemas.openxmlformats.org/officeDocument/2006/relationships/image" Target="NULL"/><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image" Target="NULL"/><Relationship Id="rId19" Type="http://schemas.openxmlformats.org/officeDocument/2006/relationships/image" Target="../media/image25.png"/><Relationship Id="rId4" Type="http://schemas.openxmlformats.org/officeDocument/2006/relationships/image" Target="NULL"/><Relationship Id="rId9" Type="http://schemas.openxmlformats.org/officeDocument/2006/relationships/image" Target="../media/image20.png"/><Relationship Id="rId14" Type="http://schemas.openxmlformats.org/officeDocument/2006/relationships/image" Target="NULL"/><Relationship Id="rId22" Type="http://schemas.microsoft.com/office/2007/relationships/hdphoto" Target="../media/hdphoto1.wdp"/><Relationship Id="rId27"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NUL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7230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924146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BHJ B&amp;W">
    <p:spTree>
      <p:nvGrpSpPr>
        <p:cNvPr id="1" name=""/>
        <p:cNvGrpSpPr/>
        <p:nvPr/>
      </p:nvGrpSpPr>
      <p:grpSpPr>
        <a:xfrm>
          <a:off x="0" y="0"/>
          <a:ext cx="0" cy="0"/>
          <a:chOff x="0" y="0"/>
          <a:chExt cx="0" cy="0"/>
        </a:xfrm>
      </p:grpSpPr>
      <p:pic>
        <p:nvPicPr>
          <p:cNvPr id="3" name="Picture 2" descr="MAC PPT Template 16.9.jpg">
            <a:extLst>
              <a:ext uri="{FF2B5EF4-FFF2-40B4-BE49-F238E27FC236}">
                <a16:creationId xmlns:a16="http://schemas.microsoft.com/office/drawing/2014/main" id="{3E261311-7150-BC45-AE4F-74F1A0CF3B6E}"/>
              </a:ext>
            </a:extLst>
          </p:cNvPr>
          <p:cNvPicPr>
            <a:picLocks noChangeAspect="1"/>
          </p:cNvPicPr>
          <p:nvPr userDrawn="1"/>
        </p:nvPicPr>
        <p:blipFill>
          <a:blip r:embed="rId2">
            <a:grayscl/>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11C856A7-B2BD-C64D-AF87-7C8201353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69457" y="919250"/>
            <a:ext cx="2053087" cy="1729316"/>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20534137-5BCF-8740-9FE2-74BB256B4FE2}"/>
              </a:ext>
            </a:extLst>
          </p:cNvPr>
          <p:cNvPicPr>
            <a:picLocks noChangeAspect="1"/>
          </p:cNvPicPr>
          <p:nvPr userDrawn="1"/>
        </p:nvPicPr>
        <p:blipFill>
          <a:blip r:embed="rId5"/>
          <a:stretch>
            <a:fillRect/>
          </a:stretch>
        </p:blipFill>
        <p:spPr>
          <a:xfrm>
            <a:off x="19957" y="4337957"/>
            <a:ext cx="12179300" cy="1676400"/>
          </a:xfrm>
          <a:prstGeom prst="rect">
            <a:avLst/>
          </a:prstGeom>
        </p:spPr>
      </p:pic>
    </p:spTree>
    <p:extLst>
      <p:ext uri="{BB962C8B-B14F-4D97-AF65-F5344CB8AC3E}">
        <p14:creationId xmlns:p14="http://schemas.microsoft.com/office/powerpoint/2010/main" val="34651083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06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92071E3-0BD2-452E-98F4-50517D877A8A}"/>
              </a:ext>
            </a:extLst>
          </p:cNvPr>
          <p:cNvSpPr txBox="1"/>
          <p:nvPr userDrawn="1"/>
        </p:nvSpPr>
        <p:spPr>
          <a:xfrm>
            <a:off x="317500" y="393700"/>
            <a:ext cx="10947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TEMPLATE INSTRUCTIONS</a:t>
            </a:r>
          </a:p>
        </p:txBody>
      </p:sp>
      <p:sp>
        <p:nvSpPr>
          <p:cNvPr id="23" name="TextBox 22">
            <a:extLst>
              <a:ext uri="{FF2B5EF4-FFF2-40B4-BE49-F238E27FC236}">
                <a16:creationId xmlns:a16="http://schemas.microsoft.com/office/drawing/2014/main" id="{1522F1D7-B153-4FC7-935A-451E18E13A49}"/>
              </a:ext>
            </a:extLst>
          </p:cNvPr>
          <p:cNvSpPr txBox="1"/>
          <p:nvPr userDrawn="1"/>
        </p:nvSpPr>
        <p:spPr>
          <a:xfrm>
            <a:off x="110066" y="1452683"/>
            <a:ext cx="7378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Change the footer of the template: click ‘VIEW’, then ‘SLIDE MASTER’</a:t>
            </a:r>
          </a:p>
        </p:txBody>
      </p:sp>
      <p:sp>
        <p:nvSpPr>
          <p:cNvPr id="24" name="TextBox 23">
            <a:extLst>
              <a:ext uri="{FF2B5EF4-FFF2-40B4-BE49-F238E27FC236}">
                <a16:creationId xmlns:a16="http://schemas.microsoft.com/office/drawing/2014/main" id="{66A96E21-E6F6-44A0-96DE-58E5D70D6501}"/>
              </a:ext>
            </a:extLst>
          </p:cNvPr>
          <p:cNvSpPr txBox="1"/>
          <p:nvPr userDrawn="1"/>
        </p:nvSpPr>
        <p:spPr>
          <a:xfrm>
            <a:off x="227753" y="2546794"/>
            <a:ext cx="7378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Select The top slide (Slide 1) on the clipboard panel to the left</a:t>
            </a:r>
          </a:p>
        </p:txBody>
      </p:sp>
      <p:sp>
        <p:nvSpPr>
          <p:cNvPr id="25" name="TextBox 24">
            <a:extLst>
              <a:ext uri="{FF2B5EF4-FFF2-40B4-BE49-F238E27FC236}">
                <a16:creationId xmlns:a16="http://schemas.microsoft.com/office/drawing/2014/main" id="{6D6A1A2F-5FFC-4EBE-AAEA-EBEA42496220}"/>
              </a:ext>
            </a:extLst>
          </p:cNvPr>
          <p:cNvSpPr txBox="1"/>
          <p:nvPr userDrawn="1"/>
        </p:nvSpPr>
        <p:spPr>
          <a:xfrm>
            <a:off x="227753" y="4432975"/>
            <a:ext cx="339159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Edit the ‘Title – Date’ text for the title of your presentation and presentation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If you cannot edit the text, make sure you have </a:t>
            </a:r>
            <a:br>
              <a:rPr kumimoji="0" lang="en-US" sz="1800" b="0" i="1" u="none" strike="noStrike" kern="1200" cap="none" spc="0" normalizeH="0" baseline="0" noProof="0" dirty="0">
                <a:ln>
                  <a:noFill/>
                </a:ln>
                <a:solidFill>
                  <a:prstClr val="black"/>
                </a:solidFill>
                <a:effectLst/>
                <a:uLnTx/>
                <a:uFillTx/>
                <a:latin typeface="Calibri"/>
                <a:ea typeface="+mn-ea"/>
                <a:cs typeface="+mn-cs"/>
              </a:rPr>
            </a:br>
            <a:r>
              <a:rPr kumimoji="0" lang="en-US" sz="1800" b="0" i="1" u="none" strike="noStrike" kern="1200" cap="none" spc="0" normalizeH="0" baseline="0" noProof="0" dirty="0">
                <a:ln>
                  <a:noFill/>
                </a:ln>
                <a:solidFill>
                  <a:prstClr val="black"/>
                </a:solidFill>
                <a:effectLst/>
                <a:uLnTx/>
                <a:uFillTx/>
                <a:latin typeface="Calibri"/>
                <a:ea typeface="+mn-ea"/>
                <a:cs typeface="+mn-cs"/>
              </a:rPr>
              <a:t>selected the correct slide in the clipboard</a:t>
            </a:r>
          </a:p>
        </p:txBody>
      </p:sp>
      <p:cxnSp>
        <p:nvCxnSpPr>
          <p:cNvPr id="26" name="Straight Arrow Connector 25">
            <a:extLst>
              <a:ext uri="{FF2B5EF4-FFF2-40B4-BE49-F238E27FC236}">
                <a16:creationId xmlns:a16="http://schemas.microsoft.com/office/drawing/2014/main" id="{464F7D42-D9E9-4EA0-9E09-C25C5D452982}"/>
              </a:ext>
            </a:extLst>
          </p:cNvPr>
          <p:cNvCxnSpPr>
            <a:cxnSpLocks/>
          </p:cNvCxnSpPr>
          <p:nvPr userDrawn="1"/>
        </p:nvCxnSpPr>
        <p:spPr>
          <a:xfrm>
            <a:off x="3258589" y="6071991"/>
            <a:ext cx="3015212" cy="39230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BE5D4DB-731F-4894-82AD-6BDC722CDB79}"/>
              </a:ext>
            </a:extLst>
          </p:cNvPr>
          <p:cNvSpPr/>
          <p:nvPr userDrawn="1"/>
        </p:nvSpPr>
        <p:spPr>
          <a:xfrm>
            <a:off x="5346700" y="6464300"/>
            <a:ext cx="1498600" cy="3937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536D0ADB-1715-4A2A-BE14-70AFEAF3D78D}"/>
              </a:ext>
            </a:extLst>
          </p:cNvPr>
          <p:cNvSpPr txBox="1"/>
          <p:nvPr userDrawn="1"/>
        </p:nvSpPr>
        <p:spPr>
          <a:xfrm>
            <a:off x="9296630" y="2721095"/>
            <a:ext cx="2413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DELETE THIS SLIDE BEFORE FINALIZING PRESENTATION</a:t>
            </a:r>
          </a:p>
        </p:txBody>
      </p:sp>
      <p:pic>
        <p:nvPicPr>
          <p:cNvPr id="29" name="Picture 28">
            <a:extLst>
              <a:ext uri="{FF2B5EF4-FFF2-40B4-BE49-F238E27FC236}">
                <a16:creationId xmlns:a16="http://schemas.microsoft.com/office/drawing/2014/main" id="{74C4E850-7747-4AA4-A261-02544155F3F7}"/>
              </a:ext>
            </a:extLst>
          </p:cNvPr>
          <p:cNvPicPr>
            <a:picLocks noChangeAspect="1"/>
          </p:cNvPicPr>
          <p:nvPr userDrawn="1"/>
        </p:nvPicPr>
        <p:blipFill>
          <a:blip r:embed="rId2"/>
          <a:stretch>
            <a:fillRect/>
          </a:stretch>
        </p:blipFill>
        <p:spPr>
          <a:xfrm>
            <a:off x="7232989" y="1321342"/>
            <a:ext cx="1704975" cy="1133475"/>
          </a:xfrm>
          <a:prstGeom prst="rect">
            <a:avLst/>
          </a:prstGeom>
        </p:spPr>
      </p:pic>
      <p:pic>
        <p:nvPicPr>
          <p:cNvPr id="30" name="Picture 29">
            <a:extLst>
              <a:ext uri="{FF2B5EF4-FFF2-40B4-BE49-F238E27FC236}">
                <a16:creationId xmlns:a16="http://schemas.microsoft.com/office/drawing/2014/main" id="{C3C31251-8460-4707-A9ED-E9F0E81BC202}"/>
              </a:ext>
            </a:extLst>
          </p:cNvPr>
          <p:cNvPicPr>
            <a:picLocks noChangeAspect="1"/>
          </p:cNvPicPr>
          <p:nvPr userDrawn="1"/>
        </p:nvPicPr>
        <p:blipFill rotWithShape="1">
          <a:blip r:embed="rId3"/>
          <a:srcRect b="38720"/>
          <a:stretch/>
        </p:blipFill>
        <p:spPr>
          <a:xfrm>
            <a:off x="6461212" y="2559434"/>
            <a:ext cx="1905000" cy="1581806"/>
          </a:xfrm>
          <a:prstGeom prst="rect">
            <a:avLst/>
          </a:prstGeom>
        </p:spPr>
      </p:pic>
      <p:cxnSp>
        <p:nvCxnSpPr>
          <p:cNvPr id="31" name="Straight Arrow Connector 30">
            <a:extLst>
              <a:ext uri="{FF2B5EF4-FFF2-40B4-BE49-F238E27FC236}">
                <a16:creationId xmlns:a16="http://schemas.microsoft.com/office/drawing/2014/main" id="{5620D094-67B0-4300-A376-1CB0A2A68A73}"/>
              </a:ext>
            </a:extLst>
          </p:cNvPr>
          <p:cNvCxnSpPr/>
          <p:nvPr userDrawn="1"/>
        </p:nvCxnSpPr>
        <p:spPr>
          <a:xfrm>
            <a:off x="6366933" y="3736758"/>
            <a:ext cx="518459" cy="37740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42409CA-11D1-4968-A9DF-F32EAAC04B3E}"/>
              </a:ext>
            </a:extLst>
          </p:cNvPr>
          <p:cNvSpPr txBox="1"/>
          <p:nvPr userDrawn="1"/>
        </p:nvSpPr>
        <p:spPr>
          <a:xfrm>
            <a:off x="0" y="786009"/>
            <a:ext cx="11557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1. Save the presentation as a new file with a different name before making any changes!</a:t>
            </a:r>
          </a:p>
        </p:txBody>
      </p:sp>
      <p:pic>
        <p:nvPicPr>
          <p:cNvPr id="33" name="Picture 32">
            <a:extLst>
              <a:ext uri="{FF2B5EF4-FFF2-40B4-BE49-F238E27FC236}">
                <a16:creationId xmlns:a16="http://schemas.microsoft.com/office/drawing/2014/main" id="{DA9E6634-0D75-4006-BB48-28EA69AEA6D4}"/>
              </a:ext>
            </a:extLst>
          </p:cNvPr>
          <p:cNvPicPr>
            <a:picLocks noChangeAspect="1"/>
          </p:cNvPicPr>
          <p:nvPr userDrawn="1"/>
        </p:nvPicPr>
        <p:blipFill>
          <a:blip r:embed="rId4"/>
          <a:stretch>
            <a:fillRect/>
          </a:stretch>
        </p:blipFill>
        <p:spPr>
          <a:xfrm>
            <a:off x="4463001" y="4754589"/>
            <a:ext cx="6630623" cy="969194"/>
          </a:xfrm>
          <a:prstGeom prst="rect">
            <a:avLst/>
          </a:prstGeom>
        </p:spPr>
      </p:pic>
      <p:sp>
        <p:nvSpPr>
          <p:cNvPr id="34" name="Oval 33">
            <a:extLst>
              <a:ext uri="{FF2B5EF4-FFF2-40B4-BE49-F238E27FC236}">
                <a16:creationId xmlns:a16="http://schemas.microsoft.com/office/drawing/2014/main" id="{8FE3E30D-658F-4086-A2E4-81201A4CB761}"/>
              </a:ext>
            </a:extLst>
          </p:cNvPr>
          <p:cNvSpPr/>
          <p:nvPr userDrawn="1"/>
        </p:nvSpPr>
        <p:spPr>
          <a:xfrm>
            <a:off x="10340458" y="4893752"/>
            <a:ext cx="840740" cy="9214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E0945744-BFFC-49E0-B680-3B8E8E4349F7}"/>
              </a:ext>
            </a:extLst>
          </p:cNvPr>
          <p:cNvSpPr txBox="1"/>
          <p:nvPr userDrawn="1"/>
        </p:nvSpPr>
        <p:spPr>
          <a:xfrm>
            <a:off x="9004915" y="5815223"/>
            <a:ext cx="27047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Click here to close the Slide Master View</a:t>
            </a:r>
          </a:p>
        </p:txBody>
      </p:sp>
    </p:spTree>
    <p:extLst>
      <p:ext uri="{BB962C8B-B14F-4D97-AF65-F5344CB8AC3E}">
        <p14:creationId xmlns:p14="http://schemas.microsoft.com/office/powerpoint/2010/main" val="18833749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lors - Primary, Secondary, Accent">
    <p:spTree>
      <p:nvGrpSpPr>
        <p:cNvPr id="1" name=""/>
        <p:cNvGrpSpPr/>
        <p:nvPr/>
      </p:nvGrpSpPr>
      <p:grpSpPr>
        <a:xfrm>
          <a:off x="0" y="0"/>
          <a:ext cx="0" cy="0"/>
          <a:chOff x="0" y="0"/>
          <a:chExt cx="0" cy="0"/>
        </a:xfrm>
      </p:grpSpPr>
      <p:sp>
        <p:nvSpPr>
          <p:cNvPr id="361" name="TextBox 360">
            <a:extLst>
              <a:ext uri="{FF2B5EF4-FFF2-40B4-BE49-F238E27FC236}">
                <a16:creationId xmlns:a16="http://schemas.microsoft.com/office/drawing/2014/main" id="{7C2BD7F3-5F29-4ADC-AFE0-0EBA6F7B0C33}"/>
              </a:ext>
            </a:extLst>
          </p:cNvPr>
          <p:cNvSpPr txBox="1"/>
          <p:nvPr userDrawn="1"/>
        </p:nvSpPr>
        <p:spPr>
          <a:xfrm>
            <a:off x="0" y="6315850"/>
            <a:ext cx="12192000"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5" name="TextBox 284">
            <a:extLst>
              <a:ext uri="{FF2B5EF4-FFF2-40B4-BE49-F238E27FC236}">
                <a16:creationId xmlns:a16="http://schemas.microsoft.com/office/drawing/2014/main" id="{D194D397-27E4-4980-8867-AB14AA125B3F}"/>
              </a:ext>
            </a:extLst>
          </p:cNvPr>
          <p:cNvSpPr txBox="1"/>
          <p:nvPr userDrawn="1"/>
        </p:nvSpPr>
        <p:spPr>
          <a:xfrm>
            <a:off x="0" y="0"/>
            <a:ext cx="12192000"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50" name="Group 449">
            <a:extLst>
              <a:ext uri="{FF2B5EF4-FFF2-40B4-BE49-F238E27FC236}">
                <a16:creationId xmlns:a16="http://schemas.microsoft.com/office/drawing/2014/main" id="{146AA1FB-D677-4158-9BFE-78FDD4F7E42E}"/>
              </a:ext>
            </a:extLst>
          </p:cNvPr>
          <p:cNvGrpSpPr/>
          <p:nvPr userDrawn="1"/>
        </p:nvGrpSpPr>
        <p:grpSpPr>
          <a:xfrm>
            <a:off x="134041" y="650165"/>
            <a:ext cx="872834" cy="5982356"/>
            <a:chOff x="54578" y="653072"/>
            <a:chExt cx="872834" cy="5982356"/>
          </a:xfrm>
        </p:grpSpPr>
        <p:sp>
          <p:nvSpPr>
            <p:cNvPr id="286" name="Rectangle 285">
              <a:extLst>
                <a:ext uri="{FF2B5EF4-FFF2-40B4-BE49-F238E27FC236}">
                  <a16:creationId xmlns:a16="http://schemas.microsoft.com/office/drawing/2014/main" id="{0828E454-D0C3-4D86-B558-59531B8F6F3A}"/>
                </a:ext>
              </a:extLst>
            </p:cNvPr>
            <p:cNvSpPr/>
            <p:nvPr userDrawn="1"/>
          </p:nvSpPr>
          <p:spPr>
            <a:xfrm>
              <a:off x="54578" y="653072"/>
              <a:ext cx="59022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Green</a:t>
              </a:r>
            </a:p>
          </p:txBody>
        </p:sp>
        <p:grpSp>
          <p:nvGrpSpPr>
            <p:cNvPr id="352" name="Group 351">
              <a:extLst>
                <a:ext uri="{FF2B5EF4-FFF2-40B4-BE49-F238E27FC236}">
                  <a16:creationId xmlns:a16="http://schemas.microsoft.com/office/drawing/2014/main" id="{889E66AB-0F5A-45E2-B871-E79DD068D175}"/>
                </a:ext>
              </a:extLst>
            </p:cNvPr>
            <p:cNvGrpSpPr/>
            <p:nvPr userDrawn="1"/>
          </p:nvGrpSpPr>
          <p:grpSpPr>
            <a:xfrm>
              <a:off x="92779" y="1027909"/>
              <a:ext cx="834633" cy="682392"/>
              <a:chOff x="92779" y="865831"/>
              <a:chExt cx="834633" cy="682392"/>
            </a:xfrm>
          </p:grpSpPr>
          <p:sp>
            <p:nvSpPr>
              <p:cNvPr id="289" name="Rectangle 288">
                <a:extLst>
                  <a:ext uri="{FF2B5EF4-FFF2-40B4-BE49-F238E27FC236}">
                    <a16:creationId xmlns:a16="http://schemas.microsoft.com/office/drawing/2014/main" id="{22B21628-4BA2-4FDC-96A7-D1B535DC15F0}"/>
                  </a:ext>
                </a:extLst>
              </p:cNvPr>
              <p:cNvSpPr/>
              <p:nvPr userDrawn="1"/>
            </p:nvSpPr>
            <p:spPr>
              <a:xfrm>
                <a:off x="181094" y="865831"/>
                <a:ext cx="646331" cy="646331"/>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0" name="TextBox 289">
                <a:extLst>
                  <a:ext uri="{FF2B5EF4-FFF2-40B4-BE49-F238E27FC236}">
                    <a16:creationId xmlns:a16="http://schemas.microsoft.com/office/drawing/2014/main" id="{2F183F11-6A51-4F4B-A4A9-49CEAE7FE382}"/>
                  </a:ext>
                </a:extLst>
              </p:cNvPr>
              <p:cNvSpPr txBox="1"/>
              <p:nvPr userDrawn="1"/>
            </p:nvSpPr>
            <p:spPr>
              <a:xfrm>
                <a:off x="92779" y="965408"/>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19, 89, 79</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#13594F</a:t>
                </a:r>
              </a:p>
            </p:txBody>
          </p:sp>
          <p:sp>
            <p:nvSpPr>
              <p:cNvPr id="291" name="Rectangle 290">
                <a:extLst>
                  <a:ext uri="{FF2B5EF4-FFF2-40B4-BE49-F238E27FC236}">
                    <a16:creationId xmlns:a16="http://schemas.microsoft.com/office/drawing/2014/main" id="{DDC3F8B2-220A-4C3A-A350-39C01E0F48A8}"/>
                  </a:ext>
                </a:extLst>
              </p:cNvPr>
              <p:cNvSpPr/>
              <p:nvPr userDrawn="1"/>
            </p:nvSpPr>
            <p:spPr>
              <a:xfrm>
                <a:off x="620918" y="1302002"/>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grpSp>
        <p:grpSp>
          <p:nvGrpSpPr>
            <p:cNvPr id="353" name="Group 352">
              <a:extLst>
                <a:ext uri="{FF2B5EF4-FFF2-40B4-BE49-F238E27FC236}">
                  <a16:creationId xmlns:a16="http://schemas.microsoft.com/office/drawing/2014/main" id="{A1476F5A-AD63-4EF6-AECF-430C11B0A86C}"/>
                </a:ext>
              </a:extLst>
            </p:cNvPr>
            <p:cNvGrpSpPr/>
            <p:nvPr userDrawn="1"/>
          </p:nvGrpSpPr>
          <p:grpSpPr>
            <a:xfrm>
              <a:off x="92779" y="1744888"/>
              <a:ext cx="834633" cy="661993"/>
              <a:chOff x="92779" y="1577306"/>
              <a:chExt cx="834633" cy="661993"/>
            </a:xfrm>
          </p:grpSpPr>
          <p:sp>
            <p:nvSpPr>
              <p:cNvPr id="293" name="Rectangle 292">
                <a:extLst>
                  <a:ext uri="{FF2B5EF4-FFF2-40B4-BE49-F238E27FC236}">
                    <a16:creationId xmlns:a16="http://schemas.microsoft.com/office/drawing/2014/main" id="{46CB0EEC-C639-4600-83DA-68DFBA342305}"/>
                  </a:ext>
                </a:extLst>
              </p:cNvPr>
              <p:cNvSpPr/>
              <p:nvPr userDrawn="1"/>
            </p:nvSpPr>
            <p:spPr>
              <a:xfrm>
                <a:off x="181094" y="1577306"/>
                <a:ext cx="646331" cy="646331"/>
              </a:xfrm>
              <a:prstGeom prst="rect">
                <a:avLst/>
              </a:prstGeom>
              <a:solidFill>
                <a:srgbClr val="316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4" name="TextBox 293">
                <a:extLst>
                  <a:ext uri="{FF2B5EF4-FFF2-40B4-BE49-F238E27FC236}">
                    <a16:creationId xmlns:a16="http://schemas.microsoft.com/office/drawing/2014/main" id="{15F5A2B9-975A-4B08-B75F-089CF316F252}"/>
                  </a:ext>
                </a:extLst>
              </p:cNvPr>
              <p:cNvSpPr txBox="1"/>
              <p:nvPr userDrawn="1"/>
            </p:nvSpPr>
            <p:spPr>
              <a:xfrm>
                <a:off x="92779" y="1674506"/>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49, 110, 101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#316E65</a:t>
                </a:r>
              </a:p>
            </p:txBody>
          </p:sp>
          <p:sp>
            <p:nvSpPr>
              <p:cNvPr id="295" name="Rectangle 294">
                <a:extLst>
                  <a:ext uri="{FF2B5EF4-FFF2-40B4-BE49-F238E27FC236}">
                    <a16:creationId xmlns:a16="http://schemas.microsoft.com/office/drawing/2014/main" id="{8BF91E38-8B90-4C40-AAFA-47EE113A0FE1}"/>
                  </a:ext>
                </a:extLst>
              </p:cNvPr>
              <p:cNvSpPr/>
              <p:nvPr userDrawn="1"/>
            </p:nvSpPr>
            <p:spPr>
              <a:xfrm>
                <a:off x="614506" y="1993078"/>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grpSp>
        <p:grpSp>
          <p:nvGrpSpPr>
            <p:cNvPr id="354" name="Group 353">
              <a:extLst>
                <a:ext uri="{FF2B5EF4-FFF2-40B4-BE49-F238E27FC236}">
                  <a16:creationId xmlns:a16="http://schemas.microsoft.com/office/drawing/2014/main" id="{6C72F3A2-CB00-49F0-831B-5FAC3FE67DE6}"/>
                </a:ext>
              </a:extLst>
            </p:cNvPr>
            <p:cNvGrpSpPr/>
            <p:nvPr userDrawn="1"/>
          </p:nvGrpSpPr>
          <p:grpSpPr>
            <a:xfrm>
              <a:off x="92779" y="2441468"/>
              <a:ext cx="834633" cy="672874"/>
              <a:chOff x="92779" y="2268382"/>
              <a:chExt cx="834633" cy="672874"/>
            </a:xfrm>
          </p:grpSpPr>
          <p:sp>
            <p:nvSpPr>
              <p:cNvPr id="297" name="Rectangle 296">
                <a:extLst>
                  <a:ext uri="{FF2B5EF4-FFF2-40B4-BE49-F238E27FC236}">
                    <a16:creationId xmlns:a16="http://schemas.microsoft.com/office/drawing/2014/main" id="{080EF518-462C-468C-BA33-8916B2EA1370}"/>
                  </a:ext>
                </a:extLst>
              </p:cNvPr>
              <p:cNvSpPr/>
              <p:nvPr userDrawn="1"/>
            </p:nvSpPr>
            <p:spPr>
              <a:xfrm>
                <a:off x="181094" y="2268382"/>
                <a:ext cx="646331" cy="646331"/>
              </a:xfrm>
              <a:prstGeom prst="rect">
                <a:avLst/>
              </a:prstGeom>
              <a:solidFill>
                <a:srgbClr val="4E8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8" name="Rectangle 297">
                <a:extLst>
                  <a:ext uri="{FF2B5EF4-FFF2-40B4-BE49-F238E27FC236}">
                    <a16:creationId xmlns:a16="http://schemas.microsoft.com/office/drawing/2014/main" id="{982140C3-2610-4905-9E5A-055591C47286}"/>
                  </a:ext>
                </a:extLst>
              </p:cNvPr>
              <p:cNvSpPr/>
              <p:nvPr userDrawn="1"/>
            </p:nvSpPr>
            <p:spPr>
              <a:xfrm>
                <a:off x="627330" y="2695035"/>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299" name="TextBox 298">
                <a:extLst>
                  <a:ext uri="{FF2B5EF4-FFF2-40B4-BE49-F238E27FC236}">
                    <a16:creationId xmlns:a16="http://schemas.microsoft.com/office/drawing/2014/main" id="{0811A280-E4E1-4C25-AE4E-46C528C31873}"/>
                  </a:ext>
                </a:extLst>
              </p:cNvPr>
              <p:cNvSpPr txBox="1"/>
              <p:nvPr userDrawn="1"/>
            </p:nvSpPr>
            <p:spPr>
              <a:xfrm>
                <a:off x="92779" y="2390439"/>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78, 131, 123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#4E837B</a:t>
                </a:r>
              </a:p>
            </p:txBody>
          </p:sp>
        </p:grpSp>
        <p:grpSp>
          <p:nvGrpSpPr>
            <p:cNvPr id="355" name="Group 354">
              <a:extLst>
                <a:ext uri="{FF2B5EF4-FFF2-40B4-BE49-F238E27FC236}">
                  <a16:creationId xmlns:a16="http://schemas.microsoft.com/office/drawing/2014/main" id="{99062700-429B-4C20-8856-D54ADF599F2E}"/>
                </a:ext>
              </a:extLst>
            </p:cNvPr>
            <p:cNvGrpSpPr/>
            <p:nvPr userDrawn="1"/>
          </p:nvGrpSpPr>
          <p:grpSpPr>
            <a:xfrm>
              <a:off x="92779" y="3148929"/>
              <a:ext cx="834633" cy="673824"/>
              <a:chOff x="92779" y="2970339"/>
              <a:chExt cx="834633" cy="673824"/>
            </a:xfrm>
          </p:grpSpPr>
          <p:sp>
            <p:nvSpPr>
              <p:cNvPr id="301" name="Rectangle 300">
                <a:extLst>
                  <a:ext uri="{FF2B5EF4-FFF2-40B4-BE49-F238E27FC236}">
                    <a16:creationId xmlns:a16="http://schemas.microsoft.com/office/drawing/2014/main" id="{553A0717-0E0D-4ADC-B723-ED922EA4D7D5}"/>
                  </a:ext>
                </a:extLst>
              </p:cNvPr>
              <p:cNvSpPr/>
              <p:nvPr userDrawn="1"/>
            </p:nvSpPr>
            <p:spPr>
              <a:xfrm>
                <a:off x="181094" y="2970339"/>
                <a:ext cx="646331" cy="646331"/>
              </a:xfrm>
              <a:prstGeom prst="rect">
                <a:avLst/>
              </a:prstGeom>
              <a:solidFill>
                <a:srgbClr val="6C9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2" name="Rectangle 301">
                <a:extLst>
                  <a:ext uri="{FF2B5EF4-FFF2-40B4-BE49-F238E27FC236}">
                    <a16:creationId xmlns:a16="http://schemas.microsoft.com/office/drawing/2014/main" id="{D99CA296-715A-41F2-952B-5C85EA058DEC}"/>
                  </a:ext>
                </a:extLst>
              </p:cNvPr>
              <p:cNvSpPr/>
              <p:nvPr userDrawn="1"/>
            </p:nvSpPr>
            <p:spPr>
              <a:xfrm>
                <a:off x="614506" y="3397942"/>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303" name="TextBox 302">
                <a:extLst>
                  <a:ext uri="{FF2B5EF4-FFF2-40B4-BE49-F238E27FC236}">
                    <a16:creationId xmlns:a16="http://schemas.microsoft.com/office/drawing/2014/main" id="{54265E9A-C701-447D-9C37-DA46E541E3E1}"/>
                  </a:ext>
                </a:extLst>
              </p:cNvPr>
              <p:cNvSpPr txBox="1"/>
              <p:nvPr userDrawn="1"/>
            </p:nvSpPr>
            <p:spPr>
              <a:xfrm>
                <a:off x="92779" y="3102825"/>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108, 151, 145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#6C9791</a:t>
                </a:r>
              </a:p>
            </p:txBody>
          </p:sp>
        </p:grpSp>
        <p:grpSp>
          <p:nvGrpSpPr>
            <p:cNvPr id="356" name="Group 355">
              <a:extLst>
                <a:ext uri="{FF2B5EF4-FFF2-40B4-BE49-F238E27FC236}">
                  <a16:creationId xmlns:a16="http://schemas.microsoft.com/office/drawing/2014/main" id="{E452C0A3-920B-4F6A-BA83-20CC0E6ECBB6}"/>
                </a:ext>
              </a:extLst>
            </p:cNvPr>
            <p:cNvGrpSpPr/>
            <p:nvPr userDrawn="1"/>
          </p:nvGrpSpPr>
          <p:grpSpPr>
            <a:xfrm>
              <a:off x="92779" y="3857340"/>
              <a:ext cx="834633" cy="647030"/>
              <a:chOff x="92779" y="3673246"/>
              <a:chExt cx="834633" cy="647030"/>
            </a:xfrm>
          </p:grpSpPr>
          <p:sp>
            <p:nvSpPr>
              <p:cNvPr id="305" name="Rectangle 304">
                <a:extLst>
                  <a:ext uri="{FF2B5EF4-FFF2-40B4-BE49-F238E27FC236}">
                    <a16:creationId xmlns:a16="http://schemas.microsoft.com/office/drawing/2014/main" id="{E55F0AD5-A281-471E-8D84-9F8D96F6F73E}"/>
                  </a:ext>
                </a:extLst>
              </p:cNvPr>
              <p:cNvSpPr/>
              <p:nvPr userDrawn="1"/>
            </p:nvSpPr>
            <p:spPr>
              <a:xfrm rot="16200000">
                <a:off x="181094" y="3673246"/>
                <a:ext cx="646331" cy="646331"/>
              </a:xfrm>
              <a:prstGeom prst="rect">
                <a:avLst/>
              </a:prstGeom>
              <a:solidFill>
                <a:srgbClr val="89A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6" name="Rectangle 305">
                <a:extLst>
                  <a:ext uri="{FF2B5EF4-FFF2-40B4-BE49-F238E27FC236}">
                    <a16:creationId xmlns:a16="http://schemas.microsoft.com/office/drawing/2014/main" id="{B57AA86A-D5B7-4383-BBB6-D0673DD2EED5}"/>
                  </a:ext>
                </a:extLst>
              </p:cNvPr>
              <p:cNvSpPr/>
              <p:nvPr userDrawn="1"/>
            </p:nvSpPr>
            <p:spPr>
              <a:xfrm>
                <a:off x="617712" y="4074055"/>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307" name="TextBox 306">
                <a:extLst>
                  <a:ext uri="{FF2B5EF4-FFF2-40B4-BE49-F238E27FC236}">
                    <a16:creationId xmlns:a16="http://schemas.microsoft.com/office/drawing/2014/main" id="{178843F9-0EFC-4428-A463-FF53BC98368F}"/>
                  </a:ext>
                </a:extLst>
              </p:cNvPr>
              <p:cNvSpPr txBox="1"/>
              <p:nvPr userDrawn="1"/>
            </p:nvSpPr>
            <p:spPr>
              <a:xfrm>
                <a:off x="92779" y="3783641"/>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137, 172 167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#89ACA7</a:t>
                </a:r>
              </a:p>
            </p:txBody>
          </p:sp>
        </p:grpSp>
        <p:grpSp>
          <p:nvGrpSpPr>
            <p:cNvPr id="357" name="Group 356">
              <a:extLst>
                <a:ext uri="{FF2B5EF4-FFF2-40B4-BE49-F238E27FC236}">
                  <a16:creationId xmlns:a16="http://schemas.microsoft.com/office/drawing/2014/main" id="{4746A355-381A-42A7-8999-1CDCF3DAC5FC}"/>
                </a:ext>
              </a:extLst>
            </p:cNvPr>
            <p:cNvGrpSpPr/>
            <p:nvPr userDrawn="1"/>
          </p:nvGrpSpPr>
          <p:grpSpPr>
            <a:xfrm>
              <a:off x="92779" y="4538957"/>
              <a:ext cx="834633" cy="669389"/>
              <a:chOff x="92779" y="4349359"/>
              <a:chExt cx="834633" cy="669389"/>
            </a:xfrm>
          </p:grpSpPr>
          <p:sp>
            <p:nvSpPr>
              <p:cNvPr id="309" name="Rectangle 308">
                <a:extLst>
                  <a:ext uri="{FF2B5EF4-FFF2-40B4-BE49-F238E27FC236}">
                    <a16:creationId xmlns:a16="http://schemas.microsoft.com/office/drawing/2014/main" id="{873EE1CF-AB42-4816-BDB3-F0D0202CA874}"/>
                  </a:ext>
                </a:extLst>
              </p:cNvPr>
              <p:cNvSpPr/>
              <p:nvPr userDrawn="1"/>
            </p:nvSpPr>
            <p:spPr>
              <a:xfrm rot="16200000">
                <a:off x="181094" y="4349359"/>
                <a:ext cx="646331" cy="646331"/>
              </a:xfrm>
              <a:prstGeom prst="rect">
                <a:avLst/>
              </a:prstGeom>
              <a:solidFill>
                <a:srgbClr val="A7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0" name="Rectangle 309">
                <a:extLst>
                  <a:ext uri="{FF2B5EF4-FFF2-40B4-BE49-F238E27FC236}">
                    <a16:creationId xmlns:a16="http://schemas.microsoft.com/office/drawing/2014/main" id="{279C2340-3BC8-45BC-9E9D-EEB4905374E7}"/>
                  </a:ext>
                </a:extLst>
              </p:cNvPr>
              <p:cNvSpPr/>
              <p:nvPr userDrawn="1"/>
            </p:nvSpPr>
            <p:spPr>
              <a:xfrm>
                <a:off x="643360" y="4772527"/>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3594F"/>
                    </a:solidFill>
                    <a:effectLst/>
                    <a:uLnTx/>
                    <a:uFillTx/>
                    <a:latin typeface="Calibri"/>
                    <a:ea typeface="+mn-ea"/>
                    <a:cs typeface="+mn-cs"/>
                  </a:rPr>
                  <a:t>f. </a:t>
                </a:r>
              </a:p>
            </p:txBody>
          </p:sp>
          <p:sp>
            <p:nvSpPr>
              <p:cNvPr id="311" name="TextBox 310">
                <a:extLst>
                  <a:ext uri="{FF2B5EF4-FFF2-40B4-BE49-F238E27FC236}">
                    <a16:creationId xmlns:a16="http://schemas.microsoft.com/office/drawing/2014/main" id="{BE38BDA2-B1C4-4063-92EC-8B1367654405}"/>
                  </a:ext>
                </a:extLst>
              </p:cNvPr>
              <p:cNvSpPr txBox="1"/>
              <p:nvPr userDrawn="1"/>
            </p:nvSpPr>
            <p:spPr>
              <a:xfrm>
                <a:off x="92779" y="4489549"/>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167, 193, 189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#A7C1BD</a:t>
                </a:r>
              </a:p>
            </p:txBody>
          </p:sp>
        </p:grpSp>
        <p:grpSp>
          <p:nvGrpSpPr>
            <p:cNvPr id="358" name="Group 357">
              <a:extLst>
                <a:ext uri="{FF2B5EF4-FFF2-40B4-BE49-F238E27FC236}">
                  <a16:creationId xmlns:a16="http://schemas.microsoft.com/office/drawing/2014/main" id="{62727C97-0C22-471F-A290-3BEBE7990D10}"/>
                </a:ext>
              </a:extLst>
            </p:cNvPr>
            <p:cNvGrpSpPr/>
            <p:nvPr userDrawn="1"/>
          </p:nvGrpSpPr>
          <p:grpSpPr>
            <a:xfrm>
              <a:off x="92779" y="5242933"/>
              <a:ext cx="834633" cy="672354"/>
              <a:chOff x="92779" y="5047831"/>
              <a:chExt cx="834633" cy="672354"/>
            </a:xfrm>
          </p:grpSpPr>
          <p:sp>
            <p:nvSpPr>
              <p:cNvPr id="313" name="Rectangle 312">
                <a:extLst>
                  <a:ext uri="{FF2B5EF4-FFF2-40B4-BE49-F238E27FC236}">
                    <a16:creationId xmlns:a16="http://schemas.microsoft.com/office/drawing/2014/main" id="{C1E829A4-D096-40A3-B1B6-655FFBF850AC}"/>
                  </a:ext>
                </a:extLst>
              </p:cNvPr>
              <p:cNvSpPr/>
              <p:nvPr userDrawn="1"/>
            </p:nvSpPr>
            <p:spPr>
              <a:xfrm rot="16200000">
                <a:off x="181094" y="5047831"/>
                <a:ext cx="646331" cy="646331"/>
              </a:xfrm>
              <a:prstGeom prst="rect">
                <a:avLst/>
              </a:prstGeom>
              <a:solidFill>
                <a:srgbClr val="C4D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4" name="Rectangle 313">
                <a:extLst>
                  <a:ext uri="{FF2B5EF4-FFF2-40B4-BE49-F238E27FC236}">
                    <a16:creationId xmlns:a16="http://schemas.microsoft.com/office/drawing/2014/main" id="{DFD15B49-F74E-4575-BB03-FB0C187A9D7B}"/>
                  </a:ext>
                </a:extLst>
              </p:cNvPr>
              <p:cNvSpPr/>
              <p:nvPr userDrawn="1"/>
            </p:nvSpPr>
            <p:spPr>
              <a:xfrm>
                <a:off x="620918" y="5473964"/>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3594F"/>
                    </a:solidFill>
                    <a:effectLst/>
                    <a:uLnTx/>
                    <a:uFillTx/>
                    <a:latin typeface="Calibri"/>
                    <a:ea typeface="+mn-ea"/>
                    <a:cs typeface="+mn-cs"/>
                  </a:rPr>
                  <a:t>g. </a:t>
                </a:r>
              </a:p>
            </p:txBody>
          </p:sp>
          <p:sp>
            <p:nvSpPr>
              <p:cNvPr id="315" name="TextBox 314">
                <a:extLst>
                  <a:ext uri="{FF2B5EF4-FFF2-40B4-BE49-F238E27FC236}">
                    <a16:creationId xmlns:a16="http://schemas.microsoft.com/office/drawing/2014/main" id="{78B34BF4-4C9C-48DC-9FC3-C032E5B62808}"/>
                  </a:ext>
                </a:extLst>
              </p:cNvPr>
              <p:cNvSpPr txBox="1"/>
              <p:nvPr userDrawn="1"/>
            </p:nvSpPr>
            <p:spPr>
              <a:xfrm>
                <a:off x="92779" y="5187600"/>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196, 214, 211</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#C4D6D3</a:t>
                </a:r>
                <a:endParaRPr kumimoji="0" lang="en-US" sz="900" b="0" i="0" u="none" strike="noStrike" kern="1200" cap="none" spc="0" normalizeH="0" baseline="0" noProof="0" dirty="0">
                  <a:ln>
                    <a:noFill/>
                  </a:ln>
                  <a:solidFill>
                    <a:srgbClr val="00594F"/>
                  </a:solidFill>
                  <a:effectLst/>
                  <a:uLnTx/>
                  <a:uFillTx/>
                  <a:latin typeface="Calibri"/>
                  <a:ea typeface="+mn-ea"/>
                  <a:cs typeface="+mn-cs"/>
                </a:endParaRPr>
              </a:p>
            </p:txBody>
          </p:sp>
        </p:grpSp>
        <p:grpSp>
          <p:nvGrpSpPr>
            <p:cNvPr id="359" name="Group 358">
              <a:extLst>
                <a:ext uri="{FF2B5EF4-FFF2-40B4-BE49-F238E27FC236}">
                  <a16:creationId xmlns:a16="http://schemas.microsoft.com/office/drawing/2014/main" id="{C6554C57-212C-4CF7-B502-66460B3338B5}"/>
                </a:ext>
              </a:extLst>
            </p:cNvPr>
            <p:cNvGrpSpPr/>
            <p:nvPr userDrawn="1"/>
          </p:nvGrpSpPr>
          <p:grpSpPr>
            <a:xfrm>
              <a:off x="92779" y="5949874"/>
              <a:ext cx="834633" cy="685554"/>
              <a:chOff x="92779" y="5749268"/>
              <a:chExt cx="834633" cy="685554"/>
            </a:xfrm>
          </p:grpSpPr>
          <p:sp>
            <p:nvSpPr>
              <p:cNvPr id="317" name="Rectangle 316">
                <a:extLst>
                  <a:ext uri="{FF2B5EF4-FFF2-40B4-BE49-F238E27FC236}">
                    <a16:creationId xmlns:a16="http://schemas.microsoft.com/office/drawing/2014/main" id="{C9E5D03D-4105-432C-AD81-F5F4AF2EA569}"/>
                  </a:ext>
                </a:extLst>
              </p:cNvPr>
              <p:cNvSpPr/>
              <p:nvPr userDrawn="1"/>
            </p:nvSpPr>
            <p:spPr>
              <a:xfrm rot="16200000">
                <a:off x="181094" y="5749268"/>
                <a:ext cx="646331" cy="646331"/>
              </a:xfrm>
              <a:prstGeom prst="rect">
                <a:avLst/>
              </a:prstGeom>
              <a:solidFill>
                <a:srgbClr val="E2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8" name="Rectangle 317">
                <a:extLst>
                  <a:ext uri="{FF2B5EF4-FFF2-40B4-BE49-F238E27FC236}">
                    <a16:creationId xmlns:a16="http://schemas.microsoft.com/office/drawing/2014/main" id="{BF671E1B-70FD-47BD-B941-C8E380D070F7}"/>
                  </a:ext>
                </a:extLst>
              </p:cNvPr>
              <p:cNvSpPr/>
              <p:nvPr userDrawn="1"/>
            </p:nvSpPr>
            <p:spPr>
              <a:xfrm>
                <a:off x="614506" y="6188601"/>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3594F"/>
                    </a:solidFill>
                    <a:effectLst/>
                    <a:uLnTx/>
                    <a:uFillTx/>
                    <a:latin typeface="Calibri"/>
                    <a:ea typeface="+mn-ea"/>
                    <a:cs typeface="+mn-cs"/>
                  </a:rPr>
                  <a:t>h. </a:t>
                </a:r>
              </a:p>
            </p:txBody>
          </p:sp>
          <p:sp>
            <p:nvSpPr>
              <p:cNvPr id="319" name="TextBox 318">
                <a:extLst>
                  <a:ext uri="{FF2B5EF4-FFF2-40B4-BE49-F238E27FC236}">
                    <a16:creationId xmlns:a16="http://schemas.microsoft.com/office/drawing/2014/main" id="{E94E4FF6-45FA-43FB-8C5D-56855B1251E0}"/>
                  </a:ext>
                </a:extLst>
              </p:cNvPr>
              <p:cNvSpPr txBox="1"/>
              <p:nvPr userDrawn="1"/>
            </p:nvSpPr>
            <p:spPr>
              <a:xfrm>
                <a:off x="92779" y="5869622"/>
                <a:ext cx="82296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226, 234, 233</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#E2EAE9</a:t>
                </a:r>
                <a:endParaRPr kumimoji="0" lang="en-US" sz="900" b="0" i="0" u="none" strike="noStrike" kern="1200" cap="none" spc="0" normalizeH="0" baseline="0" noProof="0" dirty="0">
                  <a:ln>
                    <a:noFill/>
                  </a:ln>
                  <a:solidFill>
                    <a:srgbClr val="00594F"/>
                  </a:solidFill>
                  <a:effectLst/>
                  <a:uLnTx/>
                  <a:uFillTx/>
                  <a:latin typeface="Calibri"/>
                  <a:ea typeface="+mn-ea"/>
                  <a:cs typeface="+mn-cs"/>
                </a:endParaRPr>
              </a:p>
            </p:txBody>
          </p:sp>
        </p:grpSp>
      </p:grpSp>
      <p:grpSp>
        <p:nvGrpSpPr>
          <p:cNvPr id="451" name="Group 450">
            <a:extLst>
              <a:ext uri="{FF2B5EF4-FFF2-40B4-BE49-F238E27FC236}">
                <a16:creationId xmlns:a16="http://schemas.microsoft.com/office/drawing/2014/main" id="{419620BE-2D1C-42DB-8520-8E741D9F7A6B}"/>
              </a:ext>
            </a:extLst>
          </p:cNvPr>
          <p:cNvGrpSpPr/>
          <p:nvPr userDrawn="1"/>
        </p:nvGrpSpPr>
        <p:grpSpPr>
          <a:xfrm>
            <a:off x="899282" y="650165"/>
            <a:ext cx="872438" cy="5991198"/>
            <a:chOff x="854987" y="653072"/>
            <a:chExt cx="872438" cy="5991198"/>
          </a:xfrm>
        </p:grpSpPr>
        <p:sp>
          <p:nvSpPr>
            <p:cNvPr id="287" name="Rectangle 286">
              <a:extLst>
                <a:ext uri="{FF2B5EF4-FFF2-40B4-BE49-F238E27FC236}">
                  <a16:creationId xmlns:a16="http://schemas.microsoft.com/office/drawing/2014/main" id="{829F66C8-E80D-4C20-9CA9-66E5358BEB5E}"/>
                </a:ext>
              </a:extLst>
            </p:cNvPr>
            <p:cNvSpPr/>
            <p:nvPr userDrawn="1"/>
          </p:nvSpPr>
          <p:spPr>
            <a:xfrm>
              <a:off x="862954" y="653072"/>
              <a:ext cx="5902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Gold</a:t>
              </a:r>
            </a:p>
          </p:txBody>
        </p:sp>
        <p:grpSp>
          <p:nvGrpSpPr>
            <p:cNvPr id="320" name="Group 319">
              <a:extLst>
                <a:ext uri="{FF2B5EF4-FFF2-40B4-BE49-F238E27FC236}">
                  <a16:creationId xmlns:a16="http://schemas.microsoft.com/office/drawing/2014/main" id="{F6B73357-B113-4AA6-889B-C586CE6CFB64}"/>
                </a:ext>
              </a:extLst>
            </p:cNvPr>
            <p:cNvGrpSpPr/>
            <p:nvPr userDrawn="1"/>
          </p:nvGrpSpPr>
          <p:grpSpPr>
            <a:xfrm>
              <a:off x="895339" y="1027909"/>
              <a:ext cx="799701" cy="691234"/>
              <a:chOff x="829422" y="3281233"/>
              <a:chExt cx="799701" cy="691234"/>
            </a:xfrm>
          </p:grpSpPr>
          <p:sp>
            <p:nvSpPr>
              <p:cNvPr id="321" name="Rectangle 320">
                <a:extLst>
                  <a:ext uri="{FF2B5EF4-FFF2-40B4-BE49-F238E27FC236}">
                    <a16:creationId xmlns:a16="http://schemas.microsoft.com/office/drawing/2014/main" id="{B47EA779-402C-4EFA-9539-554747002719}"/>
                  </a:ext>
                </a:extLst>
              </p:cNvPr>
              <p:cNvSpPr/>
              <p:nvPr userDrawn="1"/>
            </p:nvSpPr>
            <p:spPr>
              <a:xfrm>
                <a:off x="873540" y="3281233"/>
                <a:ext cx="646331" cy="646331"/>
              </a:xfrm>
              <a:prstGeom prst="rect">
                <a:avLst/>
              </a:prstGeom>
              <a:solidFill>
                <a:srgbClr val="FC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C73F"/>
                  </a:solidFill>
                  <a:effectLst/>
                  <a:uLnTx/>
                  <a:uFillTx/>
                  <a:latin typeface="Calibri"/>
                  <a:ea typeface="+mn-ea"/>
                  <a:cs typeface="+mn-cs"/>
                </a:endParaRPr>
              </a:p>
            </p:txBody>
          </p:sp>
          <p:sp>
            <p:nvSpPr>
              <p:cNvPr id="322" name="Rectangle 321">
                <a:extLst>
                  <a:ext uri="{FF2B5EF4-FFF2-40B4-BE49-F238E27FC236}">
                    <a16:creationId xmlns:a16="http://schemas.microsoft.com/office/drawing/2014/main" id="{7DBEBF3F-FF57-4EA4-80E0-9A661977716B}"/>
                  </a:ext>
                </a:extLst>
              </p:cNvPr>
              <p:cNvSpPr/>
              <p:nvPr userDrawn="1"/>
            </p:nvSpPr>
            <p:spPr>
              <a:xfrm>
                <a:off x="1322629" y="3726246"/>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a. </a:t>
                </a:r>
              </a:p>
            </p:txBody>
          </p:sp>
          <p:sp>
            <p:nvSpPr>
              <p:cNvPr id="323" name="TextBox 322">
                <a:extLst>
                  <a:ext uri="{FF2B5EF4-FFF2-40B4-BE49-F238E27FC236}">
                    <a16:creationId xmlns:a16="http://schemas.microsoft.com/office/drawing/2014/main" id="{976DABAF-949E-4CFF-9A06-20CD0C923467}"/>
                  </a:ext>
                </a:extLst>
              </p:cNvPr>
              <p:cNvSpPr txBox="1"/>
              <p:nvPr userDrawn="1"/>
            </p:nvSpPr>
            <p:spPr>
              <a:xfrm>
                <a:off x="829422" y="3393540"/>
                <a:ext cx="75473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255, 200, 68</a:t>
                </a:r>
                <a:endParaRPr kumimoji="0" lang="en-US" sz="900" b="0" i="0" u="sng" strike="noStrike" kern="1200" cap="none" spc="0" normalizeH="0" baseline="0" noProof="0" dirty="0">
                  <a:ln>
                    <a:noFill/>
                  </a:ln>
                  <a:solidFill>
                    <a:srgbClr val="00594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00594F"/>
                    </a:solidFill>
                    <a:effectLst/>
                    <a:uLnTx/>
                    <a:uFillTx/>
                    <a:latin typeface="Calibri"/>
                    <a:ea typeface="+mn-ea"/>
                    <a:cs typeface="+mn-cs"/>
                  </a:rPr>
                  <a:t>#FFC844</a:t>
                </a:r>
              </a:p>
            </p:txBody>
          </p:sp>
        </p:grpSp>
        <p:grpSp>
          <p:nvGrpSpPr>
            <p:cNvPr id="324" name="Group 323">
              <a:extLst>
                <a:ext uri="{FF2B5EF4-FFF2-40B4-BE49-F238E27FC236}">
                  <a16:creationId xmlns:a16="http://schemas.microsoft.com/office/drawing/2014/main" id="{2DC78FE4-98D6-413B-86AA-68BC85EE8378}"/>
                </a:ext>
              </a:extLst>
            </p:cNvPr>
            <p:cNvGrpSpPr/>
            <p:nvPr userDrawn="1"/>
          </p:nvGrpSpPr>
          <p:grpSpPr>
            <a:xfrm>
              <a:off x="854987" y="1744888"/>
              <a:ext cx="846220" cy="670835"/>
              <a:chOff x="1566934" y="3281233"/>
              <a:chExt cx="846220" cy="670835"/>
            </a:xfrm>
          </p:grpSpPr>
          <p:sp>
            <p:nvSpPr>
              <p:cNvPr id="325" name="Rectangle 324">
                <a:extLst>
                  <a:ext uri="{FF2B5EF4-FFF2-40B4-BE49-F238E27FC236}">
                    <a16:creationId xmlns:a16="http://schemas.microsoft.com/office/drawing/2014/main" id="{A4444730-8FF2-4DF9-A8A5-7E66BD542F75}"/>
                  </a:ext>
                </a:extLst>
              </p:cNvPr>
              <p:cNvSpPr/>
              <p:nvPr userDrawn="1"/>
            </p:nvSpPr>
            <p:spPr>
              <a:xfrm>
                <a:off x="1657603" y="3281233"/>
                <a:ext cx="646331" cy="646331"/>
              </a:xfrm>
              <a:prstGeom prst="rect">
                <a:avLst/>
              </a:prstGeom>
              <a:solidFill>
                <a:srgbClr val="FFC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6" name="Rectangle 325">
                <a:extLst>
                  <a:ext uri="{FF2B5EF4-FFF2-40B4-BE49-F238E27FC236}">
                    <a16:creationId xmlns:a16="http://schemas.microsoft.com/office/drawing/2014/main" id="{836FCD41-30CF-430B-B732-88DB008A404A}"/>
                  </a:ext>
                </a:extLst>
              </p:cNvPr>
              <p:cNvSpPr/>
              <p:nvPr userDrawn="1"/>
            </p:nvSpPr>
            <p:spPr>
              <a:xfrm>
                <a:off x="2100248" y="370584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b. </a:t>
                </a:r>
              </a:p>
            </p:txBody>
          </p:sp>
          <p:sp>
            <p:nvSpPr>
              <p:cNvPr id="327" name="TextBox 326">
                <a:extLst>
                  <a:ext uri="{FF2B5EF4-FFF2-40B4-BE49-F238E27FC236}">
                    <a16:creationId xmlns:a16="http://schemas.microsoft.com/office/drawing/2014/main" id="{63AFA26C-78E9-4C72-99F8-6D1EA168C3FE}"/>
                  </a:ext>
                </a:extLst>
              </p:cNvPr>
              <p:cNvSpPr txBox="1"/>
              <p:nvPr userDrawn="1"/>
            </p:nvSpPr>
            <p:spPr>
              <a:xfrm>
                <a:off x="1566934" y="339116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255, 207, 91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#FFCF5B</a:t>
                </a:r>
              </a:p>
            </p:txBody>
          </p:sp>
        </p:grpSp>
        <p:grpSp>
          <p:nvGrpSpPr>
            <p:cNvPr id="328" name="Group 327">
              <a:extLst>
                <a:ext uri="{FF2B5EF4-FFF2-40B4-BE49-F238E27FC236}">
                  <a16:creationId xmlns:a16="http://schemas.microsoft.com/office/drawing/2014/main" id="{13074438-FE06-4A82-ACA7-D311CEEC608A}"/>
                </a:ext>
              </a:extLst>
            </p:cNvPr>
            <p:cNvGrpSpPr/>
            <p:nvPr userDrawn="1"/>
          </p:nvGrpSpPr>
          <p:grpSpPr>
            <a:xfrm>
              <a:off x="868526" y="2441468"/>
              <a:ext cx="819142" cy="681716"/>
              <a:chOff x="2387301" y="3285504"/>
              <a:chExt cx="819142" cy="681716"/>
            </a:xfrm>
          </p:grpSpPr>
          <p:sp>
            <p:nvSpPr>
              <p:cNvPr id="329" name="Rectangle 328">
                <a:extLst>
                  <a:ext uri="{FF2B5EF4-FFF2-40B4-BE49-F238E27FC236}">
                    <a16:creationId xmlns:a16="http://schemas.microsoft.com/office/drawing/2014/main" id="{A252F0C5-9E48-4446-BA59-F86B6D74EB8B}"/>
                  </a:ext>
                </a:extLst>
              </p:cNvPr>
              <p:cNvSpPr/>
              <p:nvPr userDrawn="1"/>
            </p:nvSpPr>
            <p:spPr>
              <a:xfrm>
                <a:off x="2468655" y="3285504"/>
                <a:ext cx="646331" cy="646331"/>
              </a:xfrm>
              <a:prstGeom prst="rect">
                <a:avLst/>
              </a:prstGeom>
              <a:solidFill>
                <a:srgbClr val="FFD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0" name="Rectangle 329">
                <a:extLst>
                  <a:ext uri="{FF2B5EF4-FFF2-40B4-BE49-F238E27FC236}">
                    <a16:creationId xmlns:a16="http://schemas.microsoft.com/office/drawing/2014/main" id="{F2591872-2BE4-4D47-A346-5826A02B792F}"/>
                  </a:ext>
                </a:extLst>
              </p:cNvPr>
              <p:cNvSpPr/>
              <p:nvPr userDrawn="1"/>
            </p:nvSpPr>
            <p:spPr>
              <a:xfrm>
                <a:off x="2906361" y="3720999"/>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c. </a:t>
                </a:r>
              </a:p>
            </p:txBody>
          </p:sp>
          <p:sp>
            <p:nvSpPr>
              <p:cNvPr id="331" name="TextBox 330">
                <a:extLst>
                  <a:ext uri="{FF2B5EF4-FFF2-40B4-BE49-F238E27FC236}">
                    <a16:creationId xmlns:a16="http://schemas.microsoft.com/office/drawing/2014/main" id="{401F51CD-90F5-44C6-B9B9-1FE3D19822D3}"/>
                  </a:ext>
                </a:extLst>
              </p:cNvPr>
              <p:cNvSpPr txBox="1"/>
              <p:nvPr userDrawn="1"/>
            </p:nvSpPr>
            <p:spPr>
              <a:xfrm>
                <a:off x="2387301" y="342029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255, 214, 115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#FFD673</a:t>
                </a:r>
              </a:p>
            </p:txBody>
          </p:sp>
        </p:grpSp>
        <p:grpSp>
          <p:nvGrpSpPr>
            <p:cNvPr id="332" name="Group 331">
              <a:extLst>
                <a:ext uri="{FF2B5EF4-FFF2-40B4-BE49-F238E27FC236}">
                  <a16:creationId xmlns:a16="http://schemas.microsoft.com/office/drawing/2014/main" id="{5BE897CD-1702-4649-B3AA-489733293490}"/>
                </a:ext>
              </a:extLst>
            </p:cNvPr>
            <p:cNvGrpSpPr/>
            <p:nvPr userDrawn="1"/>
          </p:nvGrpSpPr>
          <p:grpSpPr>
            <a:xfrm>
              <a:off x="868461" y="3148929"/>
              <a:ext cx="819273" cy="682666"/>
              <a:chOff x="3206443" y="3275217"/>
              <a:chExt cx="819273" cy="682666"/>
            </a:xfrm>
          </p:grpSpPr>
          <p:sp>
            <p:nvSpPr>
              <p:cNvPr id="333" name="Rectangle 332">
                <a:extLst>
                  <a:ext uri="{FF2B5EF4-FFF2-40B4-BE49-F238E27FC236}">
                    <a16:creationId xmlns:a16="http://schemas.microsoft.com/office/drawing/2014/main" id="{F430762B-52F2-43DF-9469-B7F07CA1B06C}"/>
                  </a:ext>
                </a:extLst>
              </p:cNvPr>
              <p:cNvSpPr/>
              <p:nvPr userDrawn="1"/>
            </p:nvSpPr>
            <p:spPr>
              <a:xfrm>
                <a:off x="3279070" y="3275217"/>
                <a:ext cx="646331" cy="646331"/>
              </a:xfrm>
              <a:prstGeom prst="rect">
                <a:avLst/>
              </a:prstGeom>
              <a:solidFill>
                <a:srgbClr val="FFD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4" name="Rectangle 333">
                <a:extLst>
                  <a:ext uri="{FF2B5EF4-FFF2-40B4-BE49-F238E27FC236}">
                    <a16:creationId xmlns:a16="http://schemas.microsoft.com/office/drawing/2014/main" id="{5F63DC7F-2B36-4DD4-97BD-F24B3BCECCE4}"/>
                  </a:ext>
                </a:extLst>
              </p:cNvPr>
              <p:cNvSpPr/>
              <p:nvPr userDrawn="1"/>
            </p:nvSpPr>
            <p:spPr>
              <a:xfrm>
                <a:off x="3712810" y="3711662"/>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d. </a:t>
                </a:r>
              </a:p>
            </p:txBody>
          </p:sp>
          <p:sp>
            <p:nvSpPr>
              <p:cNvPr id="335" name="TextBox 334">
                <a:extLst>
                  <a:ext uri="{FF2B5EF4-FFF2-40B4-BE49-F238E27FC236}">
                    <a16:creationId xmlns:a16="http://schemas.microsoft.com/office/drawing/2014/main" id="{907D1FEB-212D-48E8-9AF9-A3BA8D754470}"/>
                  </a:ext>
                </a:extLst>
              </p:cNvPr>
              <p:cNvSpPr txBox="1"/>
              <p:nvPr userDrawn="1"/>
            </p:nvSpPr>
            <p:spPr>
              <a:xfrm>
                <a:off x="3206443" y="342043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255, 221, 138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#FFDD8A</a:t>
                </a:r>
              </a:p>
            </p:txBody>
          </p:sp>
        </p:grpSp>
        <p:grpSp>
          <p:nvGrpSpPr>
            <p:cNvPr id="336" name="Group 335">
              <a:extLst>
                <a:ext uri="{FF2B5EF4-FFF2-40B4-BE49-F238E27FC236}">
                  <a16:creationId xmlns:a16="http://schemas.microsoft.com/office/drawing/2014/main" id="{EBC8F6AA-C705-4892-AD22-3B6C25386C39}"/>
                </a:ext>
              </a:extLst>
            </p:cNvPr>
            <p:cNvGrpSpPr/>
            <p:nvPr userDrawn="1"/>
          </p:nvGrpSpPr>
          <p:grpSpPr>
            <a:xfrm>
              <a:off x="855001" y="3857340"/>
              <a:ext cx="846192" cy="655872"/>
              <a:chOff x="4004836" y="3275279"/>
              <a:chExt cx="846192" cy="655872"/>
            </a:xfrm>
          </p:grpSpPr>
          <p:sp>
            <p:nvSpPr>
              <p:cNvPr id="337" name="Rectangle 336">
                <a:extLst>
                  <a:ext uri="{FF2B5EF4-FFF2-40B4-BE49-F238E27FC236}">
                    <a16:creationId xmlns:a16="http://schemas.microsoft.com/office/drawing/2014/main" id="{EA6B0896-7AD6-44C2-863D-49257589B874}"/>
                  </a:ext>
                </a:extLst>
              </p:cNvPr>
              <p:cNvSpPr/>
              <p:nvPr userDrawn="1"/>
            </p:nvSpPr>
            <p:spPr>
              <a:xfrm rot="16200000">
                <a:off x="4089901" y="3275279"/>
                <a:ext cx="646331" cy="646331"/>
              </a:xfrm>
              <a:prstGeom prst="rect">
                <a:avLst/>
              </a:prstGeom>
              <a:solidFill>
                <a:srgbClr val="FF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8" name="Rectangle 337">
                <a:extLst>
                  <a:ext uri="{FF2B5EF4-FFF2-40B4-BE49-F238E27FC236}">
                    <a16:creationId xmlns:a16="http://schemas.microsoft.com/office/drawing/2014/main" id="{ADE2614E-094E-4FAC-8633-9FF769A908C3}"/>
                  </a:ext>
                </a:extLst>
              </p:cNvPr>
              <p:cNvSpPr/>
              <p:nvPr userDrawn="1"/>
            </p:nvSpPr>
            <p:spPr>
              <a:xfrm>
                <a:off x="4541328" y="3684930"/>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e. </a:t>
                </a:r>
              </a:p>
            </p:txBody>
          </p:sp>
          <p:sp>
            <p:nvSpPr>
              <p:cNvPr id="339" name="TextBox 338">
                <a:extLst>
                  <a:ext uri="{FF2B5EF4-FFF2-40B4-BE49-F238E27FC236}">
                    <a16:creationId xmlns:a16="http://schemas.microsoft.com/office/drawing/2014/main" id="{3C403B4B-13BB-4C84-9EA2-8A1713E65B76}"/>
                  </a:ext>
                </a:extLst>
              </p:cNvPr>
              <p:cNvSpPr txBox="1"/>
              <p:nvPr userDrawn="1"/>
            </p:nvSpPr>
            <p:spPr>
              <a:xfrm>
                <a:off x="4004836" y="3398404"/>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255, 228, 162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#FFE4A2</a:t>
                </a:r>
              </a:p>
            </p:txBody>
          </p:sp>
        </p:grpSp>
        <p:grpSp>
          <p:nvGrpSpPr>
            <p:cNvPr id="340" name="Group 339">
              <a:extLst>
                <a:ext uri="{FF2B5EF4-FFF2-40B4-BE49-F238E27FC236}">
                  <a16:creationId xmlns:a16="http://schemas.microsoft.com/office/drawing/2014/main" id="{926D1AC6-77A1-460A-BA0B-413B4F62C2FC}"/>
                </a:ext>
              </a:extLst>
            </p:cNvPr>
            <p:cNvGrpSpPr/>
            <p:nvPr userDrawn="1"/>
          </p:nvGrpSpPr>
          <p:grpSpPr>
            <a:xfrm>
              <a:off x="870033" y="4538957"/>
              <a:ext cx="816129" cy="678231"/>
              <a:chOff x="4842651" y="3275278"/>
              <a:chExt cx="816129" cy="678231"/>
            </a:xfrm>
          </p:grpSpPr>
          <p:sp>
            <p:nvSpPr>
              <p:cNvPr id="341" name="Rectangle 340">
                <a:extLst>
                  <a:ext uri="{FF2B5EF4-FFF2-40B4-BE49-F238E27FC236}">
                    <a16:creationId xmlns:a16="http://schemas.microsoft.com/office/drawing/2014/main" id="{66CA4D79-F2F4-484E-890A-80037FA0D8B8}"/>
                  </a:ext>
                </a:extLst>
              </p:cNvPr>
              <p:cNvSpPr/>
              <p:nvPr userDrawn="1"/>
            </p:nvSpPr>
            <p:spPr>
              <a:xfrm rot="16200000">
                <a:off x="4918780" y="3275278"/>
                <a:ext cx="646331" cy="646331"/>
              </a:xfrm>
              <a:prstGeom prst="rect">
                <a:avLst/>
              </a:prstGeom>
              <a:solidFill>
                <a:srgbClr val="FFE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2" name="Rectangle 341">
                <a:extLst>
                  <a:ext uri="{FF2B5EF4-FFF2-40B4-BE49-F238E27FC236}">
                    <a16:creationId xmlns:a16="http://schemas.microsoft.com/office/drawing/2014/main" id="{B6F68AA4-E647-49C2-A553-CF0A362B41D2}"/>
                  </a:ext>
                </a:extLst>
              </p:cNvPr>
              <p:cNvSpPr/>
              <p:nvPr userDrawn="1"/>
            </p:nvSpPr>
            <p:spPr>
              <a:xfrm>
                <a:off x="5374728" y="3707288"/>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 </a:t>
                </a:r>
              </a:p>
            </p:txBody>
          </p:sp>
          <p:sp>
            <p:nvSpPr>
              <p:cNvPr id="343" name="TextBox 342">
                <a:extLst>
                  <a:ext uri="{FF2B5EF4-FFF2-40B4-BE49-F238E27FC236}">
                    <a16:creationId xmlns:a16="http://schemas.microsoft.com/office/drawing/2014/main" id="{F89F3171-5D1F-47FC-A630-572E409EBBE3}"/>
                  </a:ext>
                </a:extLst>
              </p:cNvPr>
              <p:cNvSpPr txBox="1"/>
              <p:nvPr userDrawn="1"/>
            </p:nvSpPr>
            <p:spPr>
              <a:xfrm>
                <a:off x="4842651" y="342819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255, 234, 185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#FFEAB9</a:t>
                </a:r>
              </a:p>
            </p:txBody>
          </p:sp>
        </p:grpSp>
        <p:grpSp>
          <p:nvGrpSpPr>
            <p:cNvPr id="344" name="Group 343">
              <a:extLst>
                <a:ext uri="{FF2B5EF4-FFF2-40B4-BE49-F238E27FC236}">
                  <a16:creationId xmlns:a16="http://schemas.microsoft.com/office/drawing/2014/main" id="{16BC272B-539C-445F-8434-1ED415FCDA18}"/>
                </a:ext>
              </a:extLst>
            </p:cNvPr>
            <p:cNvGrpSpPr/>
            <p:nvPr userDrawn="1"/>
          </p:nvGrpSpPr>
          <p:grpSpPr>
            <a:xfrm>
              <a:off x="866978" y="5242933"/>
              <a:ext cx="822239" cy="681196"/>
              <a:chOff x="5662726" y="3275278"/>
              <a:chExt cx="822239" cy="681196"/>
            </a:xfrm>
          </p:grpSpPr>
          <p:sp>
            <p:nvSpPr>
              <p:cNvPr id="345" name="Rectangle 344">
                <a:extLst>
                  <a:ext uri="{FF2B5EF4-FFF2-40B4-BE49-F238E27FC236}">
                    <a16:creationId xmlns:a16="http://schemas.microsoft.com/office/drawing/2014/main" id="{949EF969-15D4-44DD-9610-E1FFDCFA1FD3}"/>
                  </a:ext>
                </a:extLst>
              </p:cNvPr>
              <p:cNvSpPr/>
              <p:nvPr userDrawn="1"/>
            </p:nvSpPr>
            <p:spPr>
              <a:xfrm rot="16200000">
                <a:off x="5735350" y="3275278"/>
                <a:ext cx="646331" cy="646331"/>
              </a:xfrm>
              <a:prstGeom prst="rect">
                <a:avLst/>
              </a:prstGeom>
              <a:solidFill>
                <a:srgbClr val="FFF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6" name="Rectangle 345">
                <a:extLst>
                  <a:ext uri="{FF2B5EF4-FFF2-40B4-BE49-F238E27FC236}">
                    <a16:creationId xmlns:a16="http://schemas.microsoft.com/office/drawing/2014/main" id="{08EC20FE-AA98-4C51-94E9-21EA3D2F8432}"/>
                  </a:ext>
                </a:extLst>
              </p:cNvPr>
              <p:cNvSpPr/>
              <p:nvPr userDrawn="1"/>
            </p:nvSpPr>
            <p:spPr>
              <a:xfrm>
                <a:off x="6178471" y="3710253"/>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g. </a:t>
                </a:r>
              </a:p>
            </p:txBody>
          </p:sp>
          <p:sp>
            <p:nvSpPr>
              <p:cNvPr id="347" name="TextBox 346">
                <a:extLst>
                  <a:ext uri="{FF2B5EF4-FFF2-40B4-BE49-F238E27FC236}">
                    <a16:creationId xmlns:a16="http://schemas.microsoft.com/office/drawing/2014/main" id="{87DB89B5-D771-46CA-AFD8-B0E070B53E69}"/>
                  </a:ext>
                </a:extLst>
              </p:cNvPr>
              <p:cNvSpPr txBox="1"/>
              <p:nvPr userDrawn="1"/>
            </p:nvSpPr>
            <p:spPr>
              <a:xfrm>
                <a:off x="5662726" y="342777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255, 241, 208</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#FFF1D0</a:t>
                </a:r>
                <a:endParaRPr kumimoji="0" lang="en-US" sz="900" b="0" i="0" u="none" strike="noStrike" kern="1200" cap="none" spc="0" normalizeH="0" baseline="0" noProof="0" dirty="0">
                  <a:ln>
                    <a:noFill/>
                  </a:ln>
                  <a:solidFill>
                    <a:srgbClr val="00594F"/>
                  </a:solidFill>
                  <a:effectLst/>
                  <a:uLnTx/>
                  <a:uFillTx/>
                  <a:latin typeface="Calibri"/>
                  <a:ea typeface="+mn-ea"/>
                  <a:cs typeface="+mn-cs"/>
                </a:endParaRPr>
              </a:p>
            </p:txBody>
          </p:sp>
        </p:grpSp>
        <p:grpSp>
          <p:nvGrpSpPr>
            <p:cNvPr id="348" name="Group 347">
              <a:extLst>
                <a:ext uri="{FF2B5EF4-FFF2-40B4-BE49-F238E27FC236}">
                  <a16:creationId xmlns:a16="http://schemas.microsoft.com/office/drawing/2014/main" id="{3E2C2F7C-B034-4A03-888A-01D9A938B92C}"/>
                </a:ext>
              </a:extLst>
            </p:cNvPr>
            <p:cNvGrpSpPr/>
            <p:nvPr userDrawn="1"/>
          </p:nvGrpSpPr>
          <p:grpSpPr>
            <a:xfrm>
              <a:off x="862954" y="5949874"/>
              <a:ext cx="864471" cy="694396"/>
              <a:chOff x="6471750" y="3285503"/>
              <a:chExt cx="864471" cy="694396"/>
            </a:xfrm>
          </p:grpSpPr>
          <p:sp>
            <p:nvSpPr>
              <p:cNvPr id="349" name="Rectangle 348">
                <a:extLst>
                  <a:ext uri="{FF2B5EF4-FFF2-40B4-BE49-F238E27FC236}">
                    <a16:creationId xmlns:a16="http://schemas.microsoft.com/office/drawing/2014/main" id="{3BF31A80-887A-4F29-A747-33CA39724E2F}"/>
                  </a:ext>
                </a:extLst>
              </p:cNvPr>
              <p:cNvSpPr/>
              <p:nvPr userDrawn="1"/>
            </p:nvSpPr>
            <p:spPr>
              <a:xfrm rot="16200000">
                <a:off x="6543824" y="3285503"/>
                <a:ext cx="646331" cy="646331"/>
              </a:xfrm>
              <a:prstGeom prst="rect">
                <a:avLst/>
              </a:prstGeom>
              <a:solidFill>
                <a:srgbClr val="FFF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0" name="Rectangle 349">
                <a:extLst>
                  <a:ext uri="{FF2B5EF4-FFF2-40B4-BE49-F238E27FC236}">
                    <a16:creationId xmlns:a16="http://schemas.microsoft.com/office/drawing/2014/main" id="{EFCB8C6D-1969-4610-95E5-2125CE850DB8}"/>
                  </a:ext>
                </a:extLst>
              </p:cNvPr>
              <p:cNvSpPr/>
              <p:nvPr userDrawn="1"/>
            </p:nvSpPr>
            <p:spPr>
              <a:xfrm>
                <a:off x="7023315" y="3733678"/>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h. </a:t>
                </a:r>
              </a:p>
            </p:txBody>
          </p:sp>
          <p:sp>
            <p:nvSpPr>
              <p:cNvPr id="351" name="TextBox 350">
                <a:extLst>
                  <a:ext uri="{FF2B5EF4-FFF2-40B4-BE49-F238E27FC236}">
                    <a16:creationId xmlns:a16="http://schemas.microsoft.com/office/drawing/2014/main" id="{42B22CB5-530C-4700-88D2-7413C301D2AA}"/>
                  </a:ext>
                </a:extLst>
              </p:cNvPr>
              <p:cNvSpPr txBox="1"/>
              <p:nvPr userDrawn="1"/>
            </p:nvSpPr>
            <p:spPr>
              <a:xfrm>
                <a:off x="6471750" y="341858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594F"/>
                    </a:solidFill>
                    <a:effectLst/>
                    <a:uLnTx/>
                    <a:uFillTx/>
                    <a:latin typeface="Calibri"/>
                    <a:ea typeface="+mn-ea"/>
                    <a:cs typeface="+mn-cs"/>
                  </a:rPr>
                  <a:t>255, 248, 232</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94F"/>
                    </a:solidFill>
                    <a:effectLst/>
                    <a:uLnTx/>
                    <a:uFillTx/>
                    <a:latin typeface="Calibri"/>
                    <a:ea typeface="+mn-ea"/>
                    <a:cs typeface="+mn-cs"/>
                  </a:rPr>
                  <a:t>#FFF8E8</a:t>
                </a:r>
                <a:endParaRPr kumimoji="0" lang="en-US" sz="900" b="0" i="0" u="none" strike="noStrike" kern="1200" cap="none" spc="0" normalizeH="0" baseline="0" noProof="0" dirty="0">
                  <a:ln>
                    <a:noFill/>
                  </a:ln>
                  <a:solidFill>
                    <a:srgbClr val="00594F"/>
                  </a:solidFill>
                  <a:effectLst/>
                  <a:uLnTx/>
                  <a:uFillTx/>
                  <a:latin typeface="Calibri"/>
                  <a:ea typeface="+mn-ea"/>
                  <a:cs typeface="+mn-cs"/>
                </a:endParaRPr>
              </a:p>
            </p:txBody>
          </p:sp>
        </p:grpSp>
      </p:grpSp>
      <p:sp>
        <p:nvSpPr>
          <p:cNvPr id="360" name="Rectangle 359">
            <a:extLst>
              <a:ext uri="{FF2B5EF4-FFF2-40B4-BE49-F238E27FC236}">
                <a16:creationId xmlns:a16="http://schemas.microsoft.com/office/drawing/2014/main" id="{09705F34-EC56-4D04-BB1A-538F62E773E6}"/>
              </a:ext>
            </a:extLst>
          </p:cNvPr>
          <p:cNvSpPr/>
          <p:nvPr userDrawn="1"/>
        </p:nvSpPr>
        <p:spPr>
          <a:xfrm>
            <a:off x="134040" y="32965"/>
            <a:ext cx="153284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Light"/>
                <a:ea typeface="+mn-ea"/>
                <a:cs typeface="+mn-cs"/>
              </a:rPr>
              <a:t>Primary </a:t>
            </a:r>
            <a:br>
              <a:rPr kumimoji="0" lang="en-US" sz="1500" b="1" i="0" u="none" strike="noStrike" kern="1200" cap="none" spc="0" normalizeH="0" baseline="0" noProof="0" dirty="0">
                <a:ln>
                  <a:noFill/>
                </a:ln>
                <a:solidFill>
                  <a:prstClr val="black"/>
                </a:solidFill>
                <a:effectLst/>
                <a:uLnTx/>
                <a:uFillTx/>
                <a:latin typeface="Calibri Light"/>
                <a:ea typeface="+mn-ea"/>
                <a:cs typeface="+mn-cs"/>
              </a:rPr>
            </a:br>
            <a:r>
              <a:rPr kumimoji="0" lang="en-US" sz="1500" b="1" i="0" u="none" strike="noStrike" kern="1200" cap="none" spc="0" normalizeH="0" baseline="0" noProof="0" dirty="0">
                <a:ln>
                  <a:noFill/>
                </a:ln>
                <a:solidFill>
                  <a:prstClr val="black"/>
                </a:solidFill>
                <a:effectLst/>
                <a:uLnTx/>
                <a:uFillTx/>
                <a:latin typeface="Calibri Light"/>
                <a:ea typeface="+mn-ea"/>
                <a:cs typeface="+mn-cs"/>
              </a:rPr>
              <a:t>Colors + Tints</a:t>
            </a:r>
          </a:p>
        </p:txBody>
      </p:sp>
      <p:grpSp>
        <p:nvGrpSpPr>
          <p:cNvPr id="655" name="Group 654">
            <a:extLst>
              <a:ext uri="{FF2B5EF4-FFF2-40B4-BE49-F238E27FC236}">
                <a16:creationId xmlns:a16="http://schemas.microsoft.com/office/drawing/2014/main" id="{D8549397-29F6-41A7-96A4-32EE86873B46}"/>
              </a:ext>
            </a:extLst>
          </p:cNvPr>
          <p:cNvGrpSpPr/>
          <p:nvPr userDrawn="1"/>
        </p:nvGrpSpPr>
        <p:grpSpPr>
          <a:xfrm>
            <a:off x="1882908" y="653072"/>
            <a:ext cx="2299285" cy="5982356"/>
            <a:chOff x="5408624" y="653072"/>
            <a:chExt cx="2299285" cy="5982356"/>
          </a:xfrm>
        </p:grpSpPr>
        <p:grpSp>
          <p:nvGrpSpPr>
            <p:cNvPr id="652" name="Group 651">
              <a:extLst>
                <a:ext uri="{FF2B5EF4-FFF2-40B4-BE49-F238E27FC236}">
                  <a16:creationId xmlns:a16="http://schemas.microsoft.com/office/drawing/2014/main" id="{E3D7F5F3-7F83-4000-BC77-7E7A55552166}"/>
                </a:ext>
              </a:extLst>
            </p:cNvPr>
            <p:cNvGrpSpPr/>
            <p:nvPr userDrawn="1"/>
          </p:nvGrpSpPr>
          <p:grpSpPr>
            <a:xfrm>
              <a:off x="5408624" y="661618"/>
              <a:ext cx="862488" cy="5965609"/>
              <a:chOff x="5408624" y="661618"/>
              <a:chExt cx="862488" cy="5965609"/>
            </a:xfrm>
          </p:grpSpPr>
          <p:sp>
            <p:nvSpPr>
              <p:cNvPr id="386" name="Rectangle 385">
                <a:extLst>
                  <a:ext uri="{FF2B5EF4-FFF2-40B4-BE49-F238E27FC236}">
                    <a16:creationId xmlns:a16="http://schemas.microsoft.com/office/drawing/2014/main" id="{6322CA52-BC04-4157-BCB7-FD47D8C8AD6B}"/>
                  </a:ext>
                </a:extLst>
              </p:cNvPr>
              <p:cNvSpPr/>
              <p:nvPr userDrawn="1"/>
            </p:nvSpPr>
            <p:spPr>
              <a:xfrm>
                <a:off x="5434880" y="661618"/>
                <a:ext cx="728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Purple</a:t>
                </a:r>
              </a:p>
            </p:txBody>
          </p:sp>
          <p:grpSp>
            <p:nvGrpSpPr>
              <p:cNvPr id="484" name="Group 483">
                <a:extLst>
                  <a:ext uri="{FF2B5EF4-FFF2-40B4-BE49-F238E27FC236}">
                    <a16:creationId xmlns:a16="http://schemas.microsoft.com/office/drawing/2014/main" id="{F43018D2-3212-40F1-B16C-510A03E381AA}"/>
                  </a:ext>
                </a:extLst>
              </p:cNvPr>
              <p:cNvGrpSpPr/>
              <p:nvPr userDrawn="1"/>
            </p:nvGrpSpPr>
            <p:grpSpPr>
              <a:xfrm>
                <a:off x="5408624" y="1036455"/>
                <a:ext cx="862488" cy="5590772"/>
                <a:chOff x="2226018" y="1036455"/>
                <a:chExt cx="862488" cy="5590772"/>
              </a:xfrm>
            </p:grpSpPr>
            <p:grpSp>
              <p:nvGrpSpPr>
                <p:cNvPr id="438" name="Group 437">
                  <a:extLst>
                    <a:ext uri="{FF2B5EF4-FFF2-40B4-BE49-F238E27FC236}">
                      <a16:creationId xmlns:a16="http://schemas.microsoft.com/office/drawing/2014/main" id="{0C09C9D3-E73A-4FE2-A8E8-29C53993E133}"/>
                    </a:ext>
                  </a:extLst>
                </p:cNvPr>
                <p:cNvGrpSpPr/>
                <p:nvPr userDrawn="1"/>
              </p:nvGrpSpPr>
              <p:grpSpPr>
                <a:xfrm>
                  <a:off x="2248298" y="1036455"/>
                  <a:ext cx="808802" cy="676104"/>
                  <a:chOff x="4685485" y="1527421"/>
                  <a:chExt cx="808802" cy="676104"/>
                </a:xfrm>
              </p:grpSpPr>
              <p:sp>
                <p:nvSpPr>
                  <p:cNvPr id="362" name="Rectangle 361">
                    <a:extLst>
                      <a:ext uri="{FF2B5EF4-FFF2-40B4-BE49-F238E27FC236}">
                        <a16:creationId xmlns:a16="http://schemas.microsoft.com/office/drawing/2014/main" id="{74F57277-6AF9-4C3A-99B0-E92B78E3BA88}"/>
                      </a:ext>
                    </a:extLst>
                  </p:cNvPr>
                  <p:cNvSpPr/>
                  <p:nvPr userDrawn="1"/>
                </p:nvSpPr>
                <p:spPr>
                  <a:xfrm>
                    <a:off x="4764324" y="1527421"/>
                    <a:ext cx="646331" cy="646331"/>
                  </a:xfrm>
                  <a:prstGeom prst="rect">
                    <a:avLst/>
                  </a:prstGeom>
                  <a:solidFill>
                    <a:srgbClr val="4E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9" name="Rectangle 388">
                    <a:extLst>
                      <a:ext uri="{FF2B5EF4-FFF2-40B4-BE49-F238E27FC236}">
                        <a16:creationId xmlns:a16="http://schemas.microsoft.com/office/drawing/2014/main" id="{E8B1D72F-8473-4108-ABA9-E3623C049C6D}"/>
                      </a:ext>
                    </a:extLst>
                  </p:cNvPr>
                  <p:cNvSpPr/>
                  <p:nvPr userDrawn="1"/>
                </p:nvSpPr>
                <p:spPr>
                  <a:xfrm>
                    <a:off x="5187793" y="1957304"/>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413" name="TextBox 412">
                    <a:extLst>
                      <a:ext uri="{FF2B5EF4-FFF2-40B4-BE49-F238E27FC236}">
                        <a16:creationId xmlns:a16="http://schemas.microsoft.com/office/drawing/2014/main" id="{1A92B4E5-523B-4F32-9F72-2E12C22F4E58}"/>
                      </a:ext>
                    </a:extLst>
                  </p:cNvPr>
                  <p:cNvSpPr txBox="1"/>
                  <p:nvPr userDrawn="1"/>
                </p:nvSpPr>
                <p:spPr>
                  <a:xfrm>
                    <a:off x="4685485" y="1625145"/>
                    <a:ext cx="75473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78, 30, 89</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#4E1E59</a:t>
                    </a:r>
                  </a:p>
                </p:txBody>
              </p:sp>
            </p:grpSp>
            <p:grpSp>
              <p:nvGrpSpPr>
                <p:cNvPr id="439" name="Group 438">
                  <a:extLst>
                    <a:ext uri="{FF2B5EF4-FFF2-40B4-BE49-F238E27FC236}">
                      <a16:creationId xmlns:a16="http://schemas.microsoft.com/office/drawing/2014/main" id="{AC01ED3D-697F-47F7-A1AE-511E33E4BCFD}"/>
                    </a:ext>
                  </a:extLst>
                </p:cNvPr>
                <p:cNvGrpSpPr/>
                <p:nvPr userDrawn="1"/>
              </p:nvGrpSpPr>
              <p:grpSpPr>
                <a:xfrm>
                  <a:off x="2226018" y="1759951"/>
                  <a:ext cx="836271" cy="646331"/>
                  <a:chOff x="5442047" y="1537880"/>
                  <a:chExt cx="836271" cy="646331"/>
                </a:xfrm>
              </p:grpSpPr>
              <p:sp>
                <p:nvSpPr>
                  <p:cNvPr id="365" name="Rectangle 364">
                    <a:extLst>
                      <a:ext uri="{FF2B5EF4-FFF2-40B4-BE49-F238E27FC236}">
                        <a16:creationId xmlns:a16="http://schemas.microsoft.com/office/drawing/2014/main" id="{E264A3C8-5F0B-4308-889F-B20EFFBF2D34}"/>
                      </a:ext>
                    </a:extLst>
                  </p:cNvPr>
                  <p:cNvSpPr/>
                  <p:nvPr userDrawn="1"/>
                </p:nvSpPr>
                <p:spPr>
                  <a:xfrm>
                    <a:off x="5539234" y="1537880"/>
                    <a:ext cx="646331" cy="646331"/>
                  </a:xfrm>
                  <a:prstGeom prst="rect">
                    <a:avLst/>
                  </a:prstGeom>
                  <a:solidFill>
                    <a:srgbClr val="4E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2" name="Rectangle 391">
                    <a:extLst>
                      <a:ext uri="{FF2B5EF4-FFF2-40B4-BE49-F238E27FC236}">
                        <a16:creationId xmlns:a16="http://schemas.microsoft.com/office/drawing/2014/main" id="{9F119240-940B-42B6-B880-D362E836DFD9}"/>
                      </a:ext>
                    </a:extLst>
                  </p:cNvPr>
                  <p:cNvSpPr/>
                  <p:nvPr userDrawn="1"/>
                </p:nvSpPr>
                <p:spPr>
                  <a:xfrm>
                    <a:off x="5965412" y="1936905"/>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414" name="TextBox 413">
                    <a:extLst>
                      <a:ext uri="{FF2B5EF4-FFF2-40B4-BE49-F238E27FC236}">
                        <a16:creationId xmlns:a16="http://schemas.microsoft.com/office/drawing/2014/main" id="{C763E7D0-3D7A-4F3F-9A23-A669C5F80384}"/>
                      </a:ext>
                    </a:extLst>
                  </p:cNvPr>
                  <p:cNvSpPr txBox="1"/>
                  <p:nvPr userDrawn="1"/>
                </p:nvSpPr>
                <p:spPr>
                  <a:xfrm>
                    <a:off x="5442047" y="162276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100, 58, 110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#643A6E</a:t>
                    </a:r>
                  </a:p>
                </p:txBody>
              </p:sp>
            </p:grpSp>
            <p:grpSp>
              <p:nvGrpSpPr>
                <p:cNvPr id="440" name="Group 439">
                  <a:extLst>
                    <a:ext uri="{FF2B5EF4-FFF2-40B4-BE49-F238E27FC236}">
                      <a16:creationId xmlns:a16="http://schemas.microsoft.com/office/drawing/2014/main" id="{2B734652-54FF-41EF-805E-500F1E94493E}"/>
                    </a:ext>
                  </a:extLst>
                </p:cNvPr>
                <p:cNvGrpSpPr/>
                <p:nvPr userDrawn="1"/>
              </p:nvGrpSpPr>
              <p:grpSpPr>
                <a:xfrm>
                  <a:off x="2238931" y="2453674"/>
                  <a:ext cx="810444" cy="656127"/>
                  <a:chOff x="6271939" y="1542151"/>
                  <a:chExt cx="810444" cy="656127"/>
                </a:xfrm>
              </p:grpSpPr>
              <p:sp>
                <p:nvSpPr>
                  <p:cNvPr id="366" name="Rectangle 365">
                    <a:extLst>
                      <a:ext uri="{FF2B5EF4-FFF2-40B4-BE49-F238E27FC236}">
                        <a16:creationId xmlns:a16="http://schemas.microsoft.com/office/drawing/2014/main" id="{945E99B1-B74E-4EAF-96BE-FA2417CB2034}"/>
                      </a:ext>
                    </a:extLst>
                  </p:cNvPr>
                  <p:cNvSpPr/>
                  <p:nvPr userDrawn="1"/>
                </p:nvSpPr>
                <p:spPr>
                  <a:xfrm>
                    <a:off x="6350286" y="1542151"/>
                    <a:ext cx="663080" cy="646331"/>
                  </a:xfrm>
                  <a:prstGeom prst="rect">
                    <a:avLst/>
                  </a:prstGeom>
                  <a:solidFill>
                    <a:srgbClr val="7A5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5" name="Rectangle 394">
                    <a:extLst>
                      <a:ext uri="{FF2B5EF4-FFF2-40B4-BE49-F238E27FC236}">
                        <a16:creationId xmlns:a16="http://schemas.microsoft.com/office/drawing/2014/main" id="{58B6D21D-9A82-4FDD-9DC2-8345B65CEB86}"/>
                      </a:ext>
                    </a:extLst>
                  </p:cNvPr>
                  <p:cNvSpPr/>
                  <p:nvPr userDrawn="1"/>
                </p:nvSpPr>
                <p:spPr>
                  <a:xfrm>
                    <a:off x="6771525" y="1952057"/>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415" name="TextBox 414">
                    <a:extLst>
                      <a:ext uri="{FF2B5EF4-FFF2-40B4-BE49-F238E27FC236}">
                        <a16:creationId xmlns:a16="http://schemas.microsoft.com/office/drawing/2014/main" id="{3B226BE1-E7A6-4CA7-895B-A906D441B09B}"/>
                      </a:ext>
                    </a:extLst>
                  </p:cNvPr>
                  <p:cNvSpPr txBox="1"/>
                  <p:nvPr userDrawn="1"/>
                </p:nvSpPr>
                <p:spPr>
                  <a:xfrm>
                    <a:off x="6271939" y="1651896"/>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122, 86, 131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#7A5683</a:t>
                    </a:r>
                  </a:p>
                </p:txBody>
              </p:sp>
            </p:grpSp>
            <p:grpSp>
              <p:nvGrpSpPr>
                <p:cNvPr id="441" name="Group 440">
                  <a:extLst>
                    <a:ext uri="{FF2B5EF4-FFF2-40B4-BE49-F238E27FC236}">
                      <a16:creationId xmlns:a16="http://schemas.microsoft.com/office/drawing/2014/main" id="{500143BF-2B8F-4E4D-A4CC-C7C2CE10FA39}"/>
                    </a:ext>
                  </a:extLst>
                </p:cNvPr>
                <p:cNvGrpSpPr/>
                <p:nvPr userDrawn="1"/>
              </p:nvGrpSpPr>
              <p:grpSpPr>
                <a:xfrm>
                  <a:off x="2238931" y="3157193"/>
                  <a:ext cx="810444" cy="657077"/>
                  <a:chOff x="7081556" y="1531864"/>
                  <a:chExt cx="810444" cy="657077"/>
                </a:xfrm>
              </p:grpSpPr>
              <p:sp>
                <p:nvSpPr>
                  <p:cNvPr id="367" name="Rectangle 366">
                    <a:extLst>
                      <a:ext uri="{FF2B5EF4-FFF2-40B4-BE49-F238E27FC236}">
                        <a16:creationId xmlns:a16="http://schemas.microsoft.com/office/drawing/2014/main" id="{9F1BE0FD-688C-457A-A1D9-9772D7559379}"/>
                      </a:ext>
                    </a:extLst>
                  </p:cNvPr>
                  <p:cNvSpPr/>
                  <p:nvPr userDrawn="1"/>
                </p:nvSpPr>
                <p:spPr>
                  <a:xfrm>
                    <a:off x="7160701" y="1531864"/>
                    <a:ext cx="646331" cy="646331"/>
                  </a:xfrm>
                  <a:prstGeom prst="rect">
                    <a:avLst/>
                  </a:prstGeom>
                  <a:solidFill>
                    <a:srgbClr val="907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8" name="Rectangle 397">
                    <a:extLst>
                      <a:ext uri="{FF2B5EF4-FFF2-40B4-BE49-F238E27FC236}">
                        <a16:creationId xmlns:a16="http://schemas.microsoft.com/office/drawing/2014/main" id="{7018BA2B-92D3-410D-824B-57BB952CE31F}"/>
                      </a:ext>
                    </a:extLst>
                  </p:cNvPr>
                  <p:cNvSpPr/>
                  <p:nvPr userDrawn="1"/>
                </p:nvSpPr>
                <p:spPr>
                  <a:xfrm>
                    <a:off x="7577974" y="1942720"/>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416" name="TextBox 415">
                    <a:extLst>
                      <a:ext uri="{FF2B5EF4-FFF2-40B4-BE49-F238E27FC236}">
                        <a16:creationId xmlns:a16="http://schemas.microsoft.com/office/drawing/2014/main" id="{E4A13DE2-4BD9-4792-A017-217AA973283C}"/>
                      </a:ext>
                    </a:extLst>
                  </p:cNvPr>
                  <p:cNvSpPr txBox="1"/>
                  <p:nvPr userDrawn="1"/>
                </p:nvSpPr>
                <p:spPr>
                  <a:xfrm>
                    <a:off x="7081556" y="165203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144, 114, 151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#907297</a:t>
                    </a:r>
                  </a:p>
                </p:txBody>
              </p:sp>
            </p:grpSp>
            <p:grpSp>
              <p:nvGrpSpPr>
                <p:cNvPr id="442" name="Group 441">
                  <a:extLst>
                    <a:ext uri="{FF2B5EF4-FFF2-40B4-BE49-F238E27FC236}">
                      <a16:creationId xmlns:a16="http://schemas.microsoft.com/office/drawing/2014/main" id="{080C8366-9E13-473D-A32D-15027042E0DB}"/>
                    </a:ext>
                  </a:extLst>
                </p:cNvPr>
                <p:cNvGrpSpPr/>
                <p:nvPr userDrawn="1"/>
              </p:nvGrpSpPr>
              <p:grpSpPr>
                <a:xfrm>
                  <a:off x="2230794" y="3861662"/>
                  <a:ext cx="826718" cy="646331"/>
                  <a:chOff x="7889474" y="1531926"/>
                  <a:chExt cx="826718" cy="646331"/>
                </a:xfrm>
              </p:grpSpPr>
              <p:sp>
                <p:nvSpPr>
                  <p:cNvPr id="368" name="Rectangle 367">
                    <a:extLst>
                      <a:ext uri="{FF2B5EF4-FFF2-40B4-BE49-F238E27FC236}">
                        <a16:creationId xmlns:a16="http://schemas.microsoft.com/office/drawing/2014/main" id="{DFC8FD87-06CE-4AEA-9325-B7CECAF72BBF}"/>
                      </a:ext>
                    </a:extLst>
                  </p:cNvPr>
                  <p:cNvSpPr/>
                  <p:nvPr userDrawn="1"/>
                </p:nvSpPr>
                <p:spPr>
                  <a:xfrm rot="16200000">
                    <a:off x="7971532" y="1531926"/>
                    <a:ext cx="646331" cy="646331"/>
                  </a:xfrm>
                  <a:prstGeom prst="rect">
                    <a:avLst/>
                  </a:prstGeom>
                  <a:solidFill>
                    <a:srgbClr val="A78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1" name="Rectangle 400">
                    <a:extLst>
                      <a:ext uri="{FF2B5EF4-FFF2-40B4-BE49-F238E27FC236}">
                        <a16:creationId xmlns:a16="http://schemas.microsoft.com/office/drawing/2014/main" id="{29104CB4-F59B-4BF6-A26C-E0B1FC5D039D}"/>
                      </a:ext>
                    </a:extLst>
                  </p:cNvPr>
                  <p:cNvSpPr/>
                  <p:nvPr userDrawn="1"/>
                </p:nvSpPr>
                <p:spPr>
                  <a:xfrm>
                    <a:off x="8406492" y="1915988"/>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417" name="TextBox 416">
                    <a:extLst>
                      <a:ext uri="{FF2B5EF4-FFF2-40B4-BE49-F238E27FC236}">
                        <a16:creationId xmlns:a16="http://schemas.microsoft.com/office/drawing/2014/main" id="{9C7BD185-D02E-468B-9215-3AC8B3B67628}"/>
                      </a:ext>
                    </a:extLst>
                  </p:cNvPr>
                  <p:cNvSpPr txBox="1"/>
                  <p:nvPr userDrawn="1"/>
                </p:nvSpPr>
                <p:spPr>
                  <a:xfrm>
                    <a:off x="7889474" y="1630009"/>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167, 143, 172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#A78FAC</a:t>
                    </a:r>
                  </a:p>
                </p:txBody>
              </p:sp>
            </p:grpSp>
            <p:grpSp>
              <p:nvGrpSpPr>
                <p:cNvPr id="443" name="Group 442">
                  <a:extLst>
                    <a:ext uri="{FF2B5EF4-FFF2-40B4-BE49-F238E27FC236}">
                      <a16:creationId xmlns:a16="http://schemas.microsoft.com/office/drawing/2014/main" id="{FE8A67C0-5C07-44D7-8046-987A460BC064}"/>
                    </a:ext>
                  </a:extLst>
                </p:cNvPr>
                <p:cNvGrpSpPr/>
                <p:nvPr userDrawn="1"/>
              </p:nvGrpSpPr>
              <p:grpSpPr>
                <a:xfrm>
                  <a:off x="2238931" y="4555385"/>
                  <a:ext cx="810444" cy="652642"/>
                  <a:chOff x="8717764" y="1531925"/>
                  <a:chExt cx="810444" cy="652642"/>
                </a:xfrm>
              </p:grpSpPr>
              <p:sp>
                <p:nvSpPr>
                  <p:cNvPr id="369" name="Rectangle 368">
                    <a:extLst>
                      <a:ext uri="{FF2B5EF4-FFF2-40B4-BE49-F238E27FC236}">
                        <a16:creationId xmlns:a16="http://schemas.microsoft.com/office/drawing/2014/main" id="{4E37AAC6-72F1-4871-86C4-254169FC2762}"/>
                      </a:ext>
                    </a:extLst>
                  </p:cNvPr>
                  <p:cNvSpPr/>
                  <p:nvPr userDrawn="1"/>
                </p:nvSpPr>
                <p:spPr>
                  <a:xfrm rot="16200000">
                    <a:off x="8800411" y="1531925"/>
                    <a:ext cx="646331" cy="646331"/>
                  </a:xfrm>
                  <a:prstGeom prst="rect">
                    <a:avLst/>
                  </a:prstGeom>
                  <a:solidFill>
                    <a:srgbClr val="BDA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4" name="Rectangle 403">
                    <a:extLst>
                      <a:ext uri="{FF2B5EF4-FFF2-40B4-BE49-F238E27FC236}">
                        <a16:creationId xmlns:a16="http://schemas.microsoft.com/office/drawing/2014/main" id="{085B7AEA-A8DB-4047-A7AC-31F8711EDF5E}"/>
                      </a:ext>
                    </a:extLst>
                  </p:cNvPr>
                  <p:cNvSpPr/>
                  <p:nvPr userDrawn="1"/>
                </p:nvSpPr>
                <p:spPr>
                  <a:xfrm>
                    <a:off x="9239892" y="1938346"/>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f. </a:t>
                    </a:r>
                  </a:p>
                </p:txBody>
              </p:sp>
              <p:sp>
                <p:nvSpPr>
                  <p:cNvPr id="418" name="TextBox 417">
                    <a:extLst>
                      <a:ext uri="{FF2B5EF4-FFF2-40B4-BE49-F238E27FC236}">
                        <a16:creationId xmlns:a16="http://schemas.microsoft.com/office/drawing/2014/main" id="{E4DCF654-2EAD-4309-A1F0-D0B6B981D932}"/>
                      </a:ext>
                    </a:extLst>
                  </p:cNvPr>
                  <p:cNvSpPr txBox="1"/>
                  <p:nvPr userDrawn="1"/>
                </p:nvSpPr>
                <p:spPr>
                  <a:xfrm>
                    <a:off x="8717764" y="165980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E1E59"/>
                        </a:solidFill>
                        <a:effectLst/>
                        <a:uLnTx/>
                        <a:uFillTx/>
                        <a:latin typeface="Calibri"/>
                        <a:ea typeface="+mn-ea"/>
                        <a:cs typeface="+mn-cs"/>
                      </a:rPr>
                      <a:t>189, 171, 193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#BDABC1</a:t>
                    </a:r>
                  </a:p>
                </p:txBody>
              </p:sp>
            </p:grpSp>
            <p:grpSp>
              <p:nvGrpSpPr>
                <p:cNvPr id="444" name="Group 443">
                  <a:extLst>
                    <a:ext uri="{FF2B5EF4-FFF2-40B4-BE49-F238E27FC236}">
                      <a16:creationId xmlns:a16="http://schemas.microsoft.com/office/drawing/2014/main" id="{3AFC086D-2D80-4595-8131-D9385CF23956}"/>
                    </a:ext>
                  </a:extLst>
                </p:cNvPr>
                <p:cNvGrpSpPr/>
                <p:nvPr userDrawn="1"/>
              </p:nvGrpSpPr>
              <p:grpSpPr>
                <a:xfrm>
                  <a:off x="2238008" y="5255419"/>
                  <a:ext cx="812290" cy="655607"/>
                  <a:chOff x="9537839" y="1531925"/>
                  <a:chExt cx="812290" cy="655607"/>
                </a:xfrm>
              </p:grpSpPr>
              <p:sp>
                <p:nvSpPr>
                  <p:cNvPr id="370" name="Rectangle 369">
                    <a:extLst>
                      <a:ext uri="{FF2B5EF4-FFF2-40B4-BE49-F238E27FC236}">
                        <a16:creationId xmlns:a16="http://schemas.microsoft.com/office/drawing/2014/main" id="{CC4A636E-4BE6-4420-81CF-B2C40026F48B}"/>
                      </a:ext>
                    </a:extLst>
                  </p:cNvPr>
                  <p:cNvSpPr/>
                  <p:nvPr userDrawn="1"/>
                </p:nvSpPr>
                <p:spPr>
                  <a:xfrm rot="16200000">
                    <a:off x="9616981" y="1531925"/>
                    <a:ext cx="646331" cy="646331"/>
                  </a:xfrm>
                  <a:prstGeom prst="rect">
                    <a:avLst/>
                  </a:prstGeom>
                  <a:solidFill>
                    <a:srgbClr val="D3C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7" name="Rectangle 406">
                    <a:extLst>
                      <a:ext uri="{FF2B5EF4-FFF2-40B4-BE49-F238E27FC236}">
                        <a16:creationId xmlns:a16="http://schemas.microsoft.com/office/drawing/2014/main" id="{C74FE799-9818-40E3-9AFB-32A6C0CA563D}"/>
                      </a:ext>
                    </a:extLst>
                  </p:cNvPr>
                  <p:cNvSpPr/>
                  <p:nvPr userDrawn="1"/>
                </p:nvSpPr>
                <p:spPr>
                  <a:xfrm>
                    <a:off x="10043635" y="1941311"/>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g. </a:t>
                    </a:r>
                  </a:p>
                </p:txBody>
              </p:sp>
              <p:sp>
                <p:nvSpPr>
                  <p:cNvPr id="419" name="TextBox 418">
                    <a:extLst>
                      <a:ext uri="{FF2B5EF4-FFF2-40B4-BE49-F238E27FC236}">
                        <a16:creationId xmlns:a16="http://schemas.microsoft.com/office/drawing/2014/main" id="{E2BCBDC5-837A-4630-A1B1-71E0F6D0CDD4}"/>
                      </a:ext>
                    </a:extLst>
                  </p:cNvPr>
                  <p:cNvSpPr txBox="1"/>
                  <p:nvPr userDrawn="1"/>
                </p:nvSpPr>
                <p:spPr>
                  <a:xfrm>
                    <a:off x="9537839" y="165938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E1E59"/>
                        </a:solidFill>
                        <a:effectLst/>
                        <a:uLnTx/>
                        <a:uFillTx/>
                        <a:latin typeface="Calibri"/>
                        <a:ea typeface="+mn-ea"/>
                        <a:cs typeface="+mn-cs"/>
                      </a:rPr>
                      <a:t>211, 199, 214</a:t>
                    </a:r>
                    <a:endParaRPr kumimoji="0" lang="en-US" sz="1000" b="0" i="0" u="none" strike="noStrike" kern="1200" cap="none" spc="0" normalizeH="0" baseline="0" noProof="0" dirty="0">
                      <a:ln>
                        <a:noFill/>
                      </a:ln>
                      <a:solidFill>
                        <a:srgbClr val="4E1E59"/>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#D3C7D6</a:t>
                    </a:r>
                    <a:endParaRPr kumimoji="0" lang="en-US" sz="900" b="0" i="0" u="none" strike="noStrike" kern="1200" cap="none" spc="0" normalizeH="0" baseline="0" noProof="0" dirty="0">
                      <a:ln>
                        <a:noFill/>
                      </a:ln>
                      <a:solidFill>
                        <a:srgbClr val="4E1E59"/>
                      </a:solidFill>
                      <a:effectLst/>
                      <a:uLnTx/>
                      <a:uFillTx/>
                      <a:latin typeface="Calibri"/>
                      <a:ea typeface="+mn-ea"/>
                      <a:cs typeface="+mn-cs"/>
                    </a:endParaRPr>
                  </a:p>
                </p:txBody>
              </p:sp>
            </p:grpSp>
            <p:grpSp>
              <p:nvGrpSpPr>
                <p:cNvPr id="445" name="Group 444">
                  <a:extLst>
                    <a:ext uri="{FF2B5EF4-FFF2-40B4-BE49-F238E27FC236}">
                      <a16:creationId xmlns:a16="http://schemas.microsoft.com/office/drawing/2014/main" id="{B693C9A2-829F-4592-A35D-C1D86CE46614}"/>
                    </a:ext>
                  </a:extLst>
                </p:cNvPr>
                <p:cNvGrpSpPr/>
                <p:nvPr userDrawn="1"/>
              </p:nvGrpSpPr>
              <p:grpSpPr>
                <a:xfrm>
                  <a:off x="2233984" y="5958420"/>
                  <a:ext cx="854522" cy="668807"/>
                  <a:chOff x="10346863" y="1542150"/>
                  <a:chExt cx="854522" cy="668807"/>
                </a:xfrm>
              </p:grpSpPr>
              <p:sp>
                <p:nvSpPr>
                  <p:cNvPr id="371" name="Rectangle 370">
                    <a:extLst>
                      <a:ext uri="{FF2B5EF4-FFF2-40B4-BE49-F238E27FC236}">
                        <a16:creationId xmlns:a16="http://schemas.microsoft.com/office/drawing/2014/main" id="{60D1C7F9-DE36-4EEC-990E-29BD528A5E07}"/>
                      </a:ext>
                    </a:extLst>
                  </p:cNvPr>
                  <p:cNvSpPr/>
                  <p:nvPr userDrawn="1"/>
                </p:nvSpPr>
                <p:spPr>
                  <a:xfrm rot="16200000">
                    <a:off x="10425455" y="1542150"/>
                    <a:ext cx="646331" cy="646331"/>
                  </a:xfrm>
                  <a:prstGeom prst="rect">
                    <a:avLst/>
                  </a:prstGeom>
                  <a:solidFill>
                    <a:srgbClr val="E9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0" name="Rectangle 409">
                    <a:extLst>
                      <a:ext uri="{FF2B5EF4-FFF2-40B4-BE49-F238E27FC236}">
                        <a16:creationId xmlns:a16="http://schemas.microsoft.com/office/drawing/2014/main" id="{48F54FB3-BE97-4ABE-8255-1796A3CC6C35}"/>
                      </a:ext>
                    </a:extLst>
                  </p:cNvPr>
                  <p:cNvSpPr/>
                  <p:nvPr userDrawn="1"/>
                </p:nvSpPr>
                <p:spPr>
                  <a:xfrm>
                    <a:off x="10888479" y="1964736"/>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h. </a:t>
                    </a:r>
                  </a:p>
                </p:txBody>
              </p:sp>
              <p:sp>
                <p:nvSpPr>
                  <p:cNvPr id="420" name="TextBox 419">
                    <a:extLst>
                      <a:ext uri="{FF2B5EF4-FFF2-40B4-BE49-F238E27FC236}">
                        <a16:creationId xmlns:a16="http://schemas.microsoft.com/office/drawing/2014/main" id="{9114980A-F182-4060-AA68-EB308AF84460}"/>
                      </a:ext>
                    </a:extLst>
                  </p:cNvPr>
                  <p:cNvSpPr txBox="1"/>
                  <p:nvPr userDrawn="1"/>
                </p:nvSpPr>
                <p:spPr>
                  <a:xfrm>
                    <a:off x="10346863" y="165019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E1E59"/>
                        </a:solidFill>
                        <a:effectLst/>
                        <a:uLnTx/>
                        <a:uFillTx/>
                        <a:latin typeface="Calibri"/>
                        <a:ea typeface="+mn-ea"/>
                        <a:cs typeface="+mn-cs"/>
                      </a:rPr>
                      <a:t>233, 227, 234</a:t>
                    </a:r>
                    <a:endParaRPr kumimoji="0" lang="en-US" sz="1000" b="0" i="0" u="none" strike="noStrike" kern="1200" cap="none" spc="0" normalizeH="0" baseline="0" noProof="0" dirty="0">
                      <a:ln>
                        <a:noFill/>
                      </a:ln>
                      <a:solidFill>
                        <a:srgbClr val="4E1E59"/>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E1E59"/>
                        </a:solidFill>
                        <a:effectLst/>
                        <a:uLnTx/>
                        <a:uFillTx/>
                        <a:latin typeface="Calibri"/>
                        <a:ea typeface="+mn-ea"/>
                        <a:cs typeface="+mn-cs"/>
                      </a:rPr>
                      <a:t>#E9E3EA</a:t>
                    </a:r>
                    <a:endParaRPr kumimoji="0" lang="en-US" sz="900" b="0" i="0" u="none" strike="noStrike" kern="1200" cap="none" spc="0" normalizeH="0" baseline="0" noProof="0" dirty="0">
                      <a:ln>
                        <a:noFill/>
                      </a:ln>
                      <a:solidFill>
                        <a:srgbClr val="4E1E59"/>
                      </a:solidFill>
                      <a:effectLst/>
                      <a:uLnTx/>
                      <a:uFillTx/>
                      <a:latin typeface="Calibri"/>
                      <a:ea typeface="+mn-ea"/>
                      <a:cs typeface="+mn-cs"/>
                    </a:endParaRPr>
                  </a:p>
                </p:txBody>
              </p:sp>
            </p:grpSp>
          </p:grpSp>
        </p:grpSp>
        <p:grpSp>
          <p:nvGrpSpPr>
            <p:cNvPr id="653" name="Group 652">
              <a:extLst>
                <a:ext uri="{FF2B5EF4-FFF2-40B4-BE49-F238E27FC236}">
                  <a16:creationId xmlns:a16="http://schemas.microsoft.com/office/drawing/2014/main" id="{CDD906B0-8FEF-48A2-B13B-D9604DB1C806}"/>
                </a:ext>
              </a:extLst>
            </p:cNvPr>
            <p:cNvGrpSpPr/>
            <p:nvPr userDrawn="1"/>
          </p:nvGrpSpPr>
          <p:grpSpPr>
            <a:xfrm>
              <a:off x="6148407" y="661395"/>
              <a:ext cx="836271" cy="5961213"/>
              <a:chOff x="6152803" y="661395"/>
              <a:chExt cx="836271" cy="5961213"/>
            </a:xfrm>
          </p:grpSpPr>
          <p:sp>
            <p:nvSpPr>
              <p:cNvPr id="387" name="Rectangle 386">
                <a:extLst>
                  <a:ext uri="{FF2B5EF4-FFF2-40B4-BE49-F238E27FC236}">
                    <a16:creationId xmlns:a16="http://schemas.microsoft.com/office/drawing/2014/main" id="{BDE1655D-B260-48A7-A376-D7BF597C288D}"/>
                  </a:ext>
                </a:extLst>
              </p:cNvPr>
              <p:cNvSpPr/>
              <p:nvPr userDrawn="1"/>
            </p:nvSpPr>
            <p:spPr>
              <a:xfrm>
                <a:off x="6152983" y="661395"/>
                <a:ext cx="728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Blue</a:t>
                </a:r>
              </a:p>
            </p:txBody>
          </p:sp>
          <p:grpSp>
            <p:nvGrpSpPr>
              <p:cNvPr id="483" name="Group 482">
                <a:extLst>
                  <a:ext uri="{FF2B5EF4-FFF2-40B4-BE49-F238E27FC236}">
                    <a16:creationId xmlns:a16="http://schemas.microsoft.com/office/drawing/2014/main" id="{E7AB3874-34B4-4CD0-8901-503525409104}"/>
                  </a:ext>
                </a:extLst>
              </p:cNvPr>
              <p:cNvGrpSpPr/>
              <p:nvPr userDrawn="1"/>
            </p:nvGrpSpPr>
            <p:grpSpPr>
              <a:xfrm>
                <a:off x="6152803" y="1032305"/>
                <a:ext cx="836271" cy="5590303"/>
                <a:chOff x="3032793" y="1032305"/>
                <a:chExt cx="836271" cy="5590303"/>
              </a:xfrm>
            </p:grpSpPr>
            <p:grpSp>
              <p:nvGrpSpPr>
                <p:cNvPr id="459" name="Group 458">
                  <a:extLst>
                    <a:ext uri="{FF2B5EF4-FFF2-40B4-BE49-F238E27FC236}">
                      <a16:creationId xmlns:a16="http://schemas.microsoft.com/office/drawing/2014/main" id="{4326129E-396E-4DE4-8CAD-744EC53BB8B0}"/>
                    </a:ext>
                  </a:extLst>
                </p:cNvPr>
                <p:cNvGrpSpPr/>
                <p:nvPr userDrawn="1"/>
              </p:nvGrpSpPr>
              <p:grpSpPr>
                <a:xfrm>
                  <a:off x="3046527" y="1032305"/>
                  <a:ext cx="808802" cy="672532"/>
                  <a:chOff x="3330080" y="901359"/>
                  <a:chExt cx="808802" cy="672532"/>
                </a:xfrm>
              </p:grpSpPr>
              <p:sp>
                <p:nvSpPr>
                  <p:cNvPr id="363" name="Rectangle 362">
                    <a:extLst>
                      <a:ext uri="{FF2B5EF4-FFF2-40B4-BE49-F238E27FC236}">
                        <a16:creationId xmlns:a16="http://schemas.microsoft.com/office/drawing/2014/main" id="{97C1FA8F-C0B0-4C7A-8DAF-97A20E56A6BC}"/>
                      </a:ext>
                    </a:extLst>
                  </p:cNvPr>
                  <p:cNvSpPr/>
                  <p:nvPr userDrawn="1"/>
                </p:nvSpPr>
                <p:spPr>
                  <a:xfrm>
                    <a:off x="3384283" y="901359"/>
                    <a:ext cx="646331" cy="646331"/>
                  </a:xfrm>
                  <a:prstGeom prst="rect">
                    <a:avLst/>
                  </a:prstGeom>
                  <a:solidFill>
                    <a:srgbClr val="2E2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0" name="Rectangle 389">
                    <a:extLst>
                      <a:ext uri="{FF2B5EF4-FFF2-40B4-BE49-F238E27FC236}">
                        <a16:creationId xmlns:a16="http://schemas.microsoft.com/office/drawing/2014/main" id="{5A34BAAB-C1BD-47C9-A5B4-D56252BB43BC}"/>
                      </a:ext>
                    </a:extLst>
                  </p:cNvPr>
                  <p:cNvSpPr/>
                  <p:nvPr userDrawn="1"/>
                </p:nvSpPr>
                <p:spPr>
                  <a:xfrm>
                    <a:off x="3832388" y="1327670"/>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421" name="TextBox 420">
                    <a:extLst>
                      <a:ext uri="{FF2B5EF4-FFF2-40B4-BE49-F238E27FC236}">
                        <a16:creationId xmlns:a16="http://schemas.microsoft.com/office/drawing/2014/main" id="{E4128868-1BA7-460B-8DE1-D906B554F309}"/>
                      </a:ext>
                    </a:extLst>
                  </p:cNvPr>
                  <p:cNvSpPr txBox="1"/>
                  <p:nvPr userDrawn="1"/>
                </p:nvSpPr>
                <p:spPr>
                  <a:xfrm>
                    <a:off x="3330080" y="986527"/>
                    <a:ext cx="75473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46, 45, 126</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#2E2D7E</a:t>
                    </a:r>
                  </a:p>
                </p:txBody>
              </p:sp>
            </p:grpSp>
            <p:grpSp>
              <p:nvGrpSpPr>
                <p:cNvPr id="460" name="Group 459">
                  <a:extLst>
                    <a:ext uri="{FF2B5EF4-FFF2-40B4-BE49-F238E27FC236}">
                      <a16:creationId xmlns:a16="http://schemas.microsoft.com/office/drawing/2014/main" id="{85B53F18-0B49-47FA-B428-AB58D2951BA6}"/>
                    </a:ext>
                  </a:extLst>
                </p:cNvPr>
                <p:cNvGrpSpPr/>
                <p:nvPr userDrawn="1"/>
              </p:nvGrpSpPr>
              <p:grpSpPr>
                <a:xfrm>
                  <a:off x="3032793" y="1758050"/>
                  <a:ext cx="836271" cy="646331"/>
                  <a:chOff x="3316346" y="1595937"/>
                  <a:chExt cx="836271" cy="646331"/>
                </a:xfrm>
              </p:grpSpPr>
              <p:sp>
                <p:nvSpPr>
                  <p:cNvPr id="372" name="Rectangle 371">
                    <a:extLst>
                      <a:ext uri="{FF2B5EF4-FFF2-40B4-BE49-F238E27FC236}">
                        <a16:creationId xmlns:a16="http://schemas.microsoft.com/office/drawing/2014/main" id="{1354AFE6-97A7-47BB-805F-C63F6158069D}"/>
                      </a:ext>
                    </a:extLst>
                  </p:cNvPr>
                  <p:cNvSpPr/>
                  <p:nvPr userDrawn="1"/>
                </p:nvSpPr>
                <p:spPr>
                  <a:xfrm>
                    <a:off x="3398403" y="1595937"/>
                    <a:ext cx="646331" cy="646331"/>
                  </a:xfrm>
                  <a:prstGeom prst="rect">
                    <a:avLst/>
                  </a:prstGeom>
                  <a:solidFill>
                    <a:srgbClr val="484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3" name="Rectangle 392">
                    <a:extLst>
                      <a:ext uri="{FF2B5EF4-FFF2-40B4-BE49-F238E27FC236}">
                        <a16:creationId xmlns:a16="http://schemas.microsoft.com/office/drawing/2014/main" id="{9E83377B-BC8D-4508-B26A-8C01E3F3E37D}"/>
                      </a:ext>
                    </a:extLst>
                  </p:cNvPr>
                  <p:cNvSpPr/>
                  <p:nvPr userDrawn="1"/>
                </p:nvSpPr>
                <p:spPr>
                  <a:xfrm>
                    <a:off x="3839711" y="1987129"/>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422" name="TextBox 421">
                    <a:extLst>
                      <a:ext uri="{FF2B5EF4-FFF2-40B4-BE49-F238E27FC236}">
                        <a16:creationId xmlns:a16="http://schemas.microsoft.com/office/drawing/2014/main" id="{01CD8820-7D53-4937-9762-76B2183C1FBD}"/>
                      </a:ext>
                    </a:extLst>
                  </p:cNvPr>
                  <p:cNvSpPr txBox="1"/>
                  <p:nvPr userDrawn="1"/>
                </p:nvSpPr>
                <p:spPr>
                  <a:xfrm>
                    <a:off x="3316346" y="166400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72, 71, 142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#48478E</a:t>
                    </a:r>
                  </a:p>
                </p:txBody>
              </p:sp>
            </p:grpSp>
            <p:grpSp>
              <p:nvGrpSpPr>
                <p:cNvPr id="461" name="Group 460">
                  <a:extLst>
                    <a:ext uri="{FF2B5EF4-FFF2-40B4-BE49-F238E27FC236}">
                      <a16:creationId xmlns:a16="http://schemas.microsoft.com/office/drawing/2014/main" id="{71D5511E-8158-4219-AD39-4FB2B92AC4C5}"/>
                    </a:ext>
                  </a:extLst>
                </p:cNvPr>
                <p:cNvGrpSpPr/>
                <p:nvPr userDrawn="1"/>
              </p:nvGrpSpPr>
              <p:grpSpPr>
                <a:xfrm>
                  <a:off x="3045706" y="2457594"/>
                  <a:ext cx="810444" cy="648294"/>
                  <a:chOff x="3329259" y="2309777"/>
                  <a:chExt cx="810444" cy="648294"/>
                </a:xfrm>
              </p:grpSpPr>
              <p:sp>
                <p:nvSpPr>
                  <p:cNvPr id="373" name="Rectangle 372">
                    <a:extLst>
                      <a:ext uri="{FF2B5EF4-FFF2-40B4-BE49-F238E27FC236}">
                        <a16:creationId xmlns:a16="http://schemas.microsoft.com/office/drawing/2014/main" id="{986E7F1B-7A13-4910-B8B9-7C738D87564B}"/>
                      </a:ext>
                    </a:extLst>
                  </p:cNvPr>
                  <p:cNvSpPr/>
                  <p:nvPr userDrawn="1"/>
                </p:nvSpPr>
                <p:spPr>
                  <a:xfrm>
                    <a:off x="3411316" y="2309777"/>
                    <a:ext cx="646331" cy="646331"/>
                  </a:xfrm>
                  <a:prstGeom prst="rect">
                    <a:avLst/>
                  </a:prstGeom>
                  <a:solidFill>
                    <a:srgbClr val="625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6" name="Rectangle 395">
                    <a:extLst>
                      <a:ext uri="{FF2B5EF4-FFF2-40B4-BE49-F238E27FC236}">
                        <a16:creationId xmlns:a16="http://schemas.microsoft.com/office/drawing/2014/main" id="{C30CD3CF-0C9A-42C9-B1BE-95A82A9B0B9D}"/>
                      </a:ext>
                    </a:extLst>
                  </p:cNvPr>
                  <p:cNvSpPr/>
                  <p:nvPr userDrawn="1"/>
                </p:nvSpPr>
                <p:spPr>
                  <a:xfrm>
                    <a:off x="3828845" y="2711850"/>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423" name="TextBox 422">
                    <a:extLst>
                      <a:ext uri="{FF2B5EF4-FFF2-40B4-BE49-F238E27FC236}">
                        <a16:creationId xmlns:a16="http://schemas.microsoft.com/office/drawing/2014/main" id="{104F7D85-9514-4D53-966B-DE0695AD1928}"/>
                      </a:ext>
                    </a:extLst>
                  </p:cNvPr>
                  <p:cNvSpPr txBox="1"/>
                  <p:nvPr userDrawn="1"/>
                </p:nvSpPr>
                <p:spPr>
                  <a:xfrm>
                    <a:off x="3329259" y="240270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98, 98, 158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#62629E</a:t>
                    </a:r>
                  </a:p>
                </p:txBody>
              </p:sp>
            </p:grpSp>
            <p:grpSp>
              <p:nvGrpSpPr>
                <p:cNvPr id="462" name="Group 461">
                  <a:extLst>
                    <a:ext uri="{FF2B5EF4-FFF2-40B4-BE49-F238E27FC236}">
                      <a16:creationId xmlns:a16="http://schemas.microsoft.com/office/drawing/2014/main" id="{82FFDA52-7CAE-4C83-9B3F-A3094C71AD9B}"/>
                    </a:ext>
                  </a:extLst>
                </p:cNvPr>
                <p:cNvGrpSpPr/>
                <p:nvPr userDrawn="1"/>
              </p:nvGrpSpPr>
              <p:grpSpPr>
                <a:xfrm>
                  <a:off x="3045706" y="3159101"/>
                  <a:ext cx="810444" cy="649244"/>
                  <a:chOff x="3329259" y="3034514"/>
                  <a:chExt cx="810444" cy="649244"/>
                </a:xfrm>
              </p:grpSpPr>
              <p:sp>
                <p:nvSpPr>
                  <p:cNvPr id="374" name="Rectangle 373">
                    <a:extLst>
                      <a:ext uri="{FF2B5EF4-FFF2-40B4-BE49-F238E27FC236}">
                        <a16:creationId xmlns:a16="http://schemas.microsoft.com/office/drawing/2014/main" id="{5A9E7848-BCFA-4571-87E9-09A890FF3F04}"/>
                      </a:ext>
                    </a:extLst>
                  </p:cNvPr>
                  <p:cNvSpPr/>
                  <p:nvPr userDrawn="1"/>
                </p:nvSpPr>
                <p:spPr>
                  <a:xfrm>
                    <a:off x="3411316" y="3034514"/>
                    <a:ext cx="646331" cy="646331"/>
                  </a:xfrm>
                  <a:prstGeom prst="rect">
                    <a:avLst/>
                  </a:prstGeom>
                  <a:solidFill>
                    <a:srgbClr val="7C7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9" name="Rectangle 398">
                    <a:extLst>
                      <a:ext uri="{FF2B5EF4-FFF2-40B4-BE49-F238E27FC236}">
                        <a16:creationId xmlns:a16="http://schemas.microsoft.com/office/drawing/2014/main" id="{BE0CCE24-CA50-4216-8060-1F7A3CE35190}"/>
                      </a:ext>
                    </a:extLst>
                  </p:cNvPr>
                  <p:cNvSpPr/>
                  <p:nvPr userDrawn="1"/>
                </p:nvSpPr>
                <p:spPr>
                  <a:xfrm>
                    <a:off x="3825677" y="343753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424" name="TextBox 423">
                    <a:extLst>
                      <a:ext uri="{FF2B5EF4-FFF2-40B4-BE49-F238E27FC236}">
                        <a16:creationId xmlns:a16="http://schemas.microsoft.com/office/drawing/2014/main" id="{41C2ACEB-5BF2-4C93-AC74-B58A630329D5}"/>
                      </a:ext>
                    </a:extLst>
                  </p:cNvPr>
                  <p:cNvSpPr txBox="1"/>
                  <p:nvPr userDrawn="1"/>
                </p:nvSpPr>
                <p:spPr>
                  <a:xfrm>
                    <a:off x="3329259" y="313787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124, 124, 174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#7C7CAE</a:t>
                    </a:r>
                  </a:p>
                </p:txBody>
              </p:sp>
            </p:grpSp>
            <p:grpSp>
              <p:nvGrpSpPr>
                <p:cNvPr id="463" name="Group 462">
                  <a:extLst>
                    <a:ext uri="{FF2B5EF4-FFF2-40B4-BE49-F238E27FC236}">
                      <a16:creationId xmlns:a16="http://schemas.microsoft.com/office/drawing/2014/main" id="{431372A9-05A4-46D1-BB21-79352E2076D6}"/>
                    </a:ext>
                  </a:extLst>
                </p:cNvPr>
                <p:cNvGrpSpPr/>
                <p:nvPr userDrawn="1"/>
              </p:nvGrpSpPr>
              <p:grpSpPr>
                <a:xfrm>
                  <a:off x="3037569" y="3861558"/>
                  <a:ext cx="826718" cy="646331"/>
                  <a:chOff x="3312849" y="3718855"/>
                  <a:chExt cx="826718" cy="646331"/>
                </a:xfrm>
              </p:grpSpPr>
              <p:sp>
                <p:nvSpPr>
                  <p:cNvPr id="375" name="Rectangle 374">
                    <a:extLst>
                      <a:ext uri="{FF2B5EF4-FFF2-40B4-BE49-F238E27FC236}">
                        <a16:creationId xmlns:a16="http://schemas.microsoft.com/office/drawing/2014/main" id="{1BF68B71-3999-46F9-AD3E-1C90C75BF8DE}"/>
                      </a:ext>
                    </a:extLst>
                  </p:cNvPr>
                  <p:cNvSpPr/>
                  <p:nvPr userDrawn="1"/>
                </p:nvSpPr>
                <p:spPr>
                  <a:xfrm rot="16200000">
                    <a:off x="3394906" y="3718855"/>
                    <a:ext cx="646331" cy="646331"/>
                  </a:xfrm>
                  <a:prstGeom prst="rect">
                    <a:avLst/>
                  </a:prstGeom>
                  <a:solidFill>
                    <a:srgbClr val="969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2" name="Rectangle 401">
                    <a:extLst>
                      <a:ext uri="{FF2B5EF4-FFF2-40B4-BE49-F238E27FC236}">
                        <a16:creationId xmlns:a16="http://schemas.microsoft.com/office/drawing/2014/main" id="{3516FF99-5906-4CEF-897E-CCA772497414}"/>
                      </a:ext>
                    </a:extLst>
                  </p:cNvPr>
                  <p:cNvSpPr/>
                  <p:nvPr userDrawn="1"/>
                </p:nvSpPr>
                <p:spPr>
                  <a:xfrm>
                    <a:off x="3829867" y="4095084"/>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425" name="TextBox 424">
                    <a:extLst>
                      <a:ext uri="{FF2B5EF4-FFF2-40B4-BE49-F238E27FC236}">
                        <a16:creationId xmlns:a16="http://schemas.microsoft.com/office/drawing/2014/main" id="{26159962-644E-4849-9E03-0B7002F2EE64}"/>
                      </a:ext>
                    </a:extLst>
                  </p:cNvPr>
                  <p:cNvSpPr txBox="1"/>
                  <p:nvPr userDrawn="1"/>
                </p:nvSpPr>
                <p:spPr>
                  <a:xfrm>
                    <a:off x="3312849" y="380012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150, 150, 191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#9696BF</a:t>
                    </a:r>
                  </a:p>
                </p:txBody>
              </p:sp>
            </p:grpSp>
            <p:grpSp>
              <p:nvGrpSpPr>
                <p:cNvPr id="464" name="Group 463">
                  <a:extLst>
                    <a:ext uri="{FF2B5EF4-FFF2-40B4-BE49-F238E27FC236}">
                      <a16:creationId xmlns:a16="http://schemas.microsoft.com/office/drawing/2014/main" id="{30DC9774-D8A7-44EE-9676-9FA7A2629A09}"/>
                    </a:ext>
                  </a:extLst>
                </p:cNvPr>
                <p:cNvGrpSpPr/>
                <p:nvPr userDrawn="1"/>
              </p:nvGrpSpPr>
              <p:grpSpPr>
                <a:xfrm>
                  <a:off x="3045706" y="4561102"/>
                  <a:ext cx="810444" cy="646331"/>
                  <a:chOff x="3329259" y="4377784"/>
                  <a:chExt cx="810444" cy="646331"/>
                </a:xfrm>
              </p:grpSpPr>
              <p:sp>
                <p:nvSpPr>
                  <p:cNvPr id="376" name="Rectangle 375">
                    <a:extLst>
                      <a:ext uri="{FF2B5EF4-FFF2-40B4-BE49-F238E27FC236}">
                        <a16:creationId xmlns:a16="http://schemas.microsoft.com/office/drawing/2014/main" id="{6906D7FD-E477-4C87-B7F1-BFB7D49FD031}"/>
                      </a:ext>
                    </a:extLst>
                  </p:cNvPr>
                  <p:cNvSpPr/>
                  <p:nvPr userDrawn="1"/>
                </p:nvSpPr>
                <p:spPr>
                  <a:xfrm rot="16200000">
                    <a:off x="3411316" y="4377784"/>
                    <a:ext cx="646331" cy="646331"/>
                  </a:xfrm>
                  <a:prstGeom prst="rect">
                    <a:avLst/>
                  </a:prstGeom>
                  <a:solidFill>
                    <a:srgbClr val="B1B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5" name="Rectangle 404">
                    <a:extLst>
                      <a:ext uri="{FF2B5EF4-FFF2-40B4-BE49-F238E27FC236}">
                        <a16:creationId xmlns:a16="http://schemas.microsoft.com/office/drawing/2014/main" id="{B8ECE303-A4AC-4ED4-834E-A0D54994688E}"/>
                      </a:ext>
                    </a:extLst>
                  </p:cNvPr>
                  <p:cNvSpPr/>
                  <p:nvPr userDrawn="1"/>
                </p:nvSpPr>
                <p:spPr>
                  <a:xfrm>
                    <a:off x="3851387" y="4776372"/>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f. </a:t>
                    </a:r>
                  </a:p>
                </p:txBody>
              </p:sp>
              <p:sp>
                <p:nvSpPr>
                  <p:cNvPr id="426" name="TextBox 425">
                    <a:extLst>
                      <a:ext uri="{FF2B5EF4-FFF2-40B4-BE49-F238E27FC236}">
                        <a16:creationId xmlns:a16="http://schemas.microsoft.com/office/drawing/2014/main" id="{B581B20D-157A-4D5F-8C1E-08C8368D32F3}"/>
                      </a:ext>
                    </a:extLst>
                  </p:cNvPr>
                  <p:cNvSpPr txBox="1"/>
                  <p:nvPr userDrawn="1"/>
                </p:nvSpPr>
                <p:spPr>
                  <a:xfrm>
                    <a:off x="3329259" y="448884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D7E"/>
                        </a:solidFill>
                        <a:effectLst/>
                        <a:uLnTx/>
                        <a:uFillTx/>
                        <a:latin typeface="Calibri"/>
                        <a:ea typeface="+mn-ea"/>
                        <a:cs typeface="+mn-cs"/>
                      </a:rPr>
                      <a:t>177, 176, 207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#B1B0CF</a:t>
                    </a:r>
                  </a:p>
                </p:txBody>
              </p:sp>
            </p:grpSp>
            <p:grpSp>
              <p:nvGrpSpPr>
                <p:cNvPr id="465" name="Group 464">
                  <a:extLst>
                    <a:ext uri="{FF2B5EF4-FFF2-40B4-BE49-F238E27FC236}">
                      <a16:creationId xmlns:a16="http://schemas.microsoft.com/office/drawing/2014/main" id="{8777E6D8-451E-494C-A17D-7123B3D11FC3}"/>
                    </a:ext>
                  </a:extLst>
                </p:cNvPr>
                <p:cNvGrpSpPr/>
                <p:nvPr userDrawn="1"/>
              </p:nvGrpSpPr>
              <p:grpSpPr>
                <a:xfrm>
                  <a:off x="3044783" y="5260646"/>
                  <a:ext cx="812290" cy="647774"/>
                  <a:chOff x="3328336" y="5112420"/>
                  <a:chExt cx="812290" cy="647774"/>
                </a:xfrm>
              </p:grpSpPr>
              <p:sp>
                <p:nvSpPr>
                  <p:cNvPr id="377" name="Rectangle 376">
                    <a:extLst>
                      <a:ext uri="{FF2B5EF4-FFF2-40B4-BE49-F238E27FC236}">
                        <a16:creationId xmlns:a16="http://schemas.microsoft.com/office/drawing/2014/main" id="{ABDDABB5-982C-4378-A5AC-C0C3D8109AED}"/>
                      </a:ext>
                    </a:extLst>
                  </p:cNvPr>
                  <p:cNvSpPr/>
                  <p:nvPr userDrawn="1"/>
                </p:nvSpPr>
                <p:spPr>
                  <a:xfrm rot="16200000">
                    <a:off x="3410393" y="5112420"/>
                    <a:ext cx="646331" cy="646331"/>
                  </a:xfrm>
                  <a:prstGeom prst="rect">
                    <a:avLst/>
                  </a:prstGeom>
                  <a:solidFill>
                    <a:srgbClr val="CBC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8" name="Rectangle 407">
                    <a:extLst>
                      <a:ext uri="{FF2B5EF4-FFF2-40B4-BE49-F238E27FC236}">
                        <a16:creationId xmlns:a16="http://schemas.microsoft.com/office/drawing/2014/main" id="{DE4438DE-4E30-4B49-B8D6-F6D310B1122C}"/>
                      </a:ext>
                    </a:extLst>
                  </p:cNvPr>
                  <p:cNvSpPr/>
                  <p:nvPr userDrawn="1"/>
                </p:nvSpPr>
                <p:spPr>
                  <a:xfrm>
                    <a:off x="3834132" y="5513973"/>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g. </a:t>
                    </a:r>
                  </a:p>
                </p:txBody>
              </p:sp>
              <p:sp>
                <p:nvSpPr>
                  <p:cNvPr id="427" name="TextBox 426">
                    <a:extLst>
                      <a:ext uri="{FF2B5EF4-FFF2-40B4-BE49-F238E27FC236}">
                        <a16:creationId xmlns:a16="http://schemas.microsoft.com/office/drawing/2014/main" id="{ACABB0D3-37EF-419B-AB8F-793DE19DBF19}"/>
                      </a:ext>
                    </a:extLst>
                  </p:cNvPr>
                  <p:cNvSpPr txBox="1"/>
                  <p:nvPr userDrawn="1"/>
                </p:nvSpPr>
                <p:spPr>
                  <a:xfrm>
                    <a:off x="3328336" y="5223060"/>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D7E"/>
                        </a:solidFill>
                        <a:effectLst/>
                        <a:uLnTx/>
                        <a:uFillTx/>
                        <a:latin typeface="Calibri"/>
                        <a:ea typeface="+mn-ea"/>
                        <a:cs typeface="+mn-cs"/>
                      </a:rPr>
                      <a:t>203, 202, 223</a:t>
                    </a:r>
                    <a:endParaRPr kumimoji="0" lang="en-US" sz="1000" b="0" i="0" u="none" strike="noStrike" kern="1200" cap="none" spc="0" normalizeH="0" baseline="0" noProof="0" dirty="0">
                      <a:ln>
                        <a:noFill/>
                      </a:ln>
                      <a:solidFill>
                        <a:srgbClr val="2E2D7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#CBCADF</a:t>
                    </a:r>
                    <a:endParaRPr kumimoji="0" lang="en-US" sz="900" b="0" i="0" u="none" strike="noStrike" kern="1200" cap="none" spc="0" normalizeH="0" baseline="0" noProof="0" dirty="0">
                      <a:ln>
                        <a:noFill/>
                      </a:ln>
                      <a:solidFill>
                        <a:srgbClr val="2E2D7E"/>
                      </a:solidFill>
                      <a:effectLst/>
                      <a:uLnTx/>
                      <a:uFillTx/>
                      <a:latin typeface="Calibri"/>
                      <a:ea typeface="+mn-ea"/>
                      <a:cs typeface="+mn-cs"/>
                    </a:endParaRPr>
                  </a:p>
                </p:txBody>
              </p:sp>
            </p:grpSp>
            <p:grpSp>
              <p:nvGrpSpPr>
                <p:cNvPr id="467" name="Group 466">
                  <a:extLst>
                    <a:ext uri="{FF2B5EF4-FFF2-40B4-BE49-F238E27FC236}">
                      <a16:creationId xmlns:a16="http://schemas.microsoft.com/office/drawing/2014/main" id="{B4A66EA5-2DCB-4836-91D6-DE64583A3A10}"/>
                    </a:ext>
                  </a:extLst>
                </p:cNvPr>
                <p:cNvGrpSpPr/>
                <p:nvPr userDrawn="1"/>
              </p:nvGrpSpPr>
              <p:grpSpPr>
                <a:xfrm>
                  <a:off x="3036486" y="5961634"/>
                  <a:ext cx="828884" cy="660974"/>
                  <a:chOff x="3307220" y="5795520"/>
                  <a:chExt cx="828884" cy="660974"/>
                </a:xfrm>
              </p:grpSpPr>
              <p:sp>
                <p:nvSpPr>
                  <p:cNvPr id="378" name="Rectangle 377">
                    <a:extLst>
                      <a:ext uri="{FF2B5EF4-FFF2-40B4-BE49-F238E27FC236}">
                        <a16:creationId xmlns:a16="http://schemas.microsoft.com/office/drawing/2014/main" id="{3FB75712-4493-4D70-8452-2FE09C8EFD47}"/>
                      </a:ext>
                    </a:extLst>
                  </p:cNvPr>
                  <p:cNvSpPr/>
                  <p:nvPr userDrawn="1"/>
                </p:nvSpPr>
                <p:spPr>
                  <a:xfrm rot="16200000">
                    <a:off x="3389277" y="5795520"/>
                    <a:ext cx="646331" cy="646331"/>
                  </a:xfrm>
                  <a:prstGeom prst="rect">
                    <a:avLst/>
                  </a:prstGeom>
                  <a:solidFill>
                    <a:srgbClr val="E5E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1" name="Rectangle 410">
                    <a:extLst>
                      <a:ext uri="{FF2B5EF4-FFF2-40B4-BE49-F238E27FC236}">
                        <a16:creationId xmlns:a16="http://schemas.microsoft.com/office/drawing/2014/main" id="{3FA5DAF6-16A4-4359-A4A4-B081D641327C}"/>
                      </a:ext>
                    </a:extLst>
                  </p:cNvPr>
                  <p:cNvSpPr/>
                  <p:nvPr userDrawn="1"/>
                </p:nvSpPr>
                <p:spPr>
                  <a:xfrm>
                    <a:off x="3823198" y="6210273"/>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h. </a:t>
                    </a:r>
                  </a:p>
                </p:txBody>
              </p:sp>
              <p:sp>
                <p:nvSpPr>
                  <p:cNvPr id="428" name="TextBox 427">
                    <a:extLst>
                      <a:ext uri="{FF2B5EF4-FFF2-40B4-BE49-F238E27FC236}">
                        <a16:creationId xmlns:a16="http://schemas.microsoft.com/office/drawing/2014/main" id="{1071CBE7-8129-448A-8D3B-25CC19C05D40}"/>
                      </a:ext>
                    </a:extLst>
                  </p:cNvPr>
                  <p:cNvSpPr txBox="1"/>
                  <p:nvPr userDrawn="1"/>
                </p:nvSpPr>
                <p:spPr>
                  <a:xfrm>
                    <a:off x="3307220" y="588674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D7E"/>
                        </a:solidFill>
                        <a:effectLst/>
                        <a:uLnTx/>
                        <a:uFillTx/>
                        <a:latin typeface="Calibri"/>
                        <a:ea typeface="+mn-ea"/>
                        <a:cs typeface="+mn-cs"/>
                      </a:rPr>
                      <a:t>229, 229, 239</a:t>
                    </a:r>
                    <a:endParaRPr kumimoji="0" lang="en-US" sz="1000" b="0" i="0" u="none" strike="noStrike" kern="1200" cap="none" spc="0" normalizeH="0" baseline="0" noProof="0" dirty="0">
                      <a:ln>
                        <a:noFill/>
                      </a:ln>
                      <a:solidFill>
                        <a:srgbClr val="2E2D7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7E"/>
                        </a:solidFill>
                        <a:effectLst/>
                        <a:uLnTx/>
                        <a:uFillTx/>
                        <a:latin typeface="Calibri"/>
                        <a:ea typeface="+mn-ea"/>
                        <a:cs typeface="+mn-cs"/>
                      </a:rPr>
                      <a:t>#E5E5EF</a:t>
                    </a:r>
                    <a:endParaRPr kumimoji="0" lang="en-US" sz="900" b="0" i="0" u="none" strike="noStrike" kern="1200" cap="none" spc="0" normalizeH="0" baseline="0" noProof="0" dirty="0">
                      <a:ln>
                        <a:noFill/>
                      </a:ln>
                      <a:solidFill>
                        <a:srgbClr val="2E2D7E"/>
                      </a:solidFill>
                      <a:effectLst/>
                      <a:uLnTx/>
                      <a:uFillTx/>
                      <a:latin typeface="Calibri"/>
                      <a:ea typeface="+mn-ea"/>
                      <a:cs typeface="+mn-cs"/>
                    </a:endParaRPr>
                  </a:p>
                </p:txBody>
              </p:sp>
            </p:grpSp>
          </p:grpSp>
        </p:grpSp>
        <p:grpSp>
          <p:nvGrpSpPr>
            <p:cNvPr id="654" name="Group 653">
              <a:extLst>
                <a:ext uri="{FF2B5EF4-FFF2-40B4-BE49-F238E27FC236}">
                  <a16:creationId xmlns:a16="http://schemas.microsoft.com/office/drawing/2014/main" id="{EC3A2FB6-D673-48D1-A93F-3065087F1900}"/>
                </a:ext>
              </a:extLst>
            </p:cNvPr>
            <p:cNvGrpSpPr/>
            <p:nvPr userDrawn="1"/>
          </p:nvGrpSpPr>
          <p:grpSpPr>
            <a:xfrm>
              <a:off x="6861974" y="653072"/>
              <a:ext cx="845935" cy="5982356"/>
              <a:chOff x="6861974" y="653072"/>
              <a:chExt cx="845935" cy="5982356"/>
            </a:xfrm>
          </p:grpSpPr>
          <p:sp>
            <p:nvSpPr>
              <p:cNvPr id="388" name="Rectangle 387">
                <a:extLst>
                  <a:ext uri="{FF2B5EF4-FFF2-40B4-BE49-F238E27FC236}">
                    <a16:creationId xmlns:a16="http://schemas.microsoft.com/office/drawing/2014/main" id="{96E19100-3DD4-407D-8BEC-FCAC3933EED0}"/>
                  </a:ext>
                </a:extLst>
              </p:cNvPr>
              <p:cNvSpPr/>
              <p:nvPr userDrawn="1"/>
            </p:nvSpPr>
            <p:spPr>
              <a:xfrm>
                <a:off x="6886021" y="653072"/>
                <a:ext cx="728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Maroon</a:t>
                </a:r>
              </a:p>
            </p:txBody>
          </p:sp>
          <p:grpSp>
            <p:nvGrpSpPr>
              <p:cNvPr id="482" name="Group 481">
                <a:extLst>
                  <a:ext uri="{FF2B5EF4-FFF2-40B4-BE49-F238E27FC236}">
                    <a16:creationId xmlns:a16="http://schemas.microsoft.com/office/drawing/2014/main" id="{B971D2ED-8F43-4528-94FD-314CB85ACA88}"/>
                  </a:ext>
                </a:extLst>
              </p:cNvPr>
              <p:cNvGrpSpPr/>
              <p:nvPr userDrawn="1"/>
            </p:nvGrpSpPr>
            <p:grpSpPr>
              <a:xfrm>
                <a:off x="6861974" y="1027108"/>
                <a:ext cx="845935" cy="5608320"/>
                <a:chOff x="3811248" y="1027108"/>
                <a:chExt cx="845935" cy="5608320"/>
              </a:xfrm>
            </p:grpSpPr>
            <p:grpSp>
              <p:nvGrpSpPr>
                <p:cNvPr id="480" name="Group 479">
                  <a:extLst>
                    <a:ext uri="{FF2B5EF4-FFF2-40B4-BE49-F238E27FC236}">
                      <a16:creationId xmlns:a16="http://schemas.microsoft.com/office/drawing/2014/main" id="{6D5D5B50-E608-4E6B-9147-2AF14302CDAD}"/>
                    </a:ext>
                  </a:extLst>
                </p:cNvPr>
                <p:cNvGrpSpPr/>
                <p:nvPr userDrawn="1"/>
              </p:nvGrpSpPr>
              <p:grpSpPr>
                <a:xfrm>
                  <a:off x="3811248" y="1027108"/>
                  <a:ext cx="833690" cy="676392"/>
                  <a:chOff x="4646098" y="3075087"/>
                  <a:chExt cx="833690" cy="676392"/>
                </a:xfrm>
              </p:grpSpPr>
              <p:sp>
                <p:nvSpPr>
                  <p:cNvPr id="364" name="Rectangle 363">
                    <a:extLst>
                      <a:ext uri="{FF2B5EF4-FFF2-40B4-BE49-F238E27FC236}">
                        <a16:creationId xmlns:a16="http://schemas.microsoft.com/office/drawing/2014/main" id="{047960FF-157C-4E18-8C5D-CA171B5317DC}"/>
                      </a:ext>
                    </a:extLst>
                  </p:cNvPr>
                  <p:cNvSpPr/>
                  <p:nvPr userDrawn="1"/>
                </p:nvSpPr>
                <p:spPr>
                  <a:xfrm rot="16200000">
                    <a:off x="4737357" y="3075087"/>
                    <a:ext cx="646331" cy="646331"/>
                  </a:xfrm>
                  <a:prstGeom prst="rect">
                    <a:avLst/>
                  </a:prstGeom>
                  <a:solidFill>
                    <a:srgbClr val="9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1" name="Rectangle 390">
                    <a:extLst>
                      <a:ext uri="{FF2B5EF4-FFF2-40B4-BE49-F238E27FC236}">
                        <a16:creationId xmlns:a16="http://schemas.microsoft.com/office/drawing/2014/main" id="{D7B03DC0-6E7E-4A04-86AA-61D9E43085AF}"/>
                      </a:ext>
                    </a:extLst>
                  </p:cNvPr>
                  <p:cNvSpPr/>
                  <p:nvPr userDrawn="1"/>
                </p:nvSpPr>
                <p:spPr>
                  <a:xfrm>
                    <a:off x="5173294" y="3505258"/>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429" name="TextBox 428">
                    <a:extLst>
                      <a:ext uri="{FF2B5EF4-FFF2-40B4-BE49-F238E27FC236}">
                        <a16:creationId xmlns:a16="http://schemas.microsoft.com/office/drawing/2014/main" id="{1F40C1AB-AFC4-441D-8694-E1F5DAA63B73}"/>
                      </a:ext>
                    </a:extLst>
                  </p:cNvPr>
                  <p:cNvSpPr txBox="1"/>
                  <p:nvPr userDrawn="1"/>
                </p:nvSpPr>
                <p:spPr>
                  <a:xfrm>
                    <a:off x="4646098" y="3129732"/>
                    <a:ext cx="82884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144, 25, 65</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#C88CA0</a:t>
                    </a:r>
                  </a:p>
                </p:txBody>
              </p:sp>
            </p:grpSp>
            <p:grpSp>
              <p:nvGrpSpPr>
                <p:cNvPr id="481" name="Group 480">
                  <a:extLst>
                    <a:ext uri="{FF2B5EF4-FFF2-40B4-BE49-F238E27FC236}">
                      <a16:creationId xmlns:a16="http://schemas.microsoft.com/office/drawing/2014/main" id="{FCD86B71-A54B-45D2-AC89-8C84B33424B1}"/>
                    </a:ext>
                  </a:extLst>
                </p:cNvPr>
                <p:cNvGrpSpPr/>
                <p:nvPr userDrawn="1"/>
              </p:nvGrpSpPr>
              <p:grpSpPr>
                <a:xfrm>
                  <a:off x="3821684" y="1731669"/>
                  <a:ext cx="812819" cy="676392"/>
                  <a:chOff x="5451000" y="3075087"/>
                  <a:chExt cx="812819" cy="676392"/>
                </a:xfrm>
              </p:grpSpPr>
              <p:sp>
                <p:nvSpPr>
                  <p:cNvPr id="379" name="Rectangle 378">
                    <a:extLst>
                      <a:ext uri="{FF2B5EF4-FFF2-40B4-BE49-F238E27FC236}">
                        <a16:creationId xmlns:a16="http://schemas.microsoft.com/office/drawing/2014/main" id="{9D16EAC9-F794-4A94-ABBA-735C7B2096EC}"/>
                      </a:ext>
                    </a:extLst>
                  </p:cNvPr>
                  <p:cNvSpPr/>
                  <p:nvPr userDrawn="1"/>
                </p:nvSpPr>
                <p:spPr>
                  <a:xfrm>
                    <a:off x="5533057" y="3075087"/>
                    <a:ext cx="646331" cy="646331"/>
                  </a:xfrm>
                  <a:prstGeom prst="rect">
                    <a:avLst/>
                  </a:prstGeom>
                  <a:solidFill>
                    <a:srgbClr val="9E3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4" name="Rectangle 393">
                    <a:extLst>
                      <a:ext uri="{FF2B5EF4-FFF2-40B4-BE49-F238E27FC236}">
                        <a16:creationId xmlns:a16="http://schemas.microsoft.com/office/drawing/2014/main" id="{F5CFADFF-77F6-49EB-A90D-86C01DFD547C}"/>
                      </a:ext>
                    </a:extLst>
                  </p:cNvPr>
                  <p:cNvSpPr/>
                  <p:nvPr userDrawn="1"/>
                </p:nvSpPr>
                <p:spPr>
                  <a:xfrm>
                    <a:off x="5950913" y="3505258"/>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430" name="TextBox 429">
                    <a:extLst>
                      <a:ext uri="{FF2B5EF4-FFF2-40B4-BE49-F238E27FC236}">
                        <a16:creationId xmlns:a16="http://schemas.microsoft.com/office/drawing/2014/main" id="{A659C5F7-EF96-4C7B-A089-7B281FD886A4}"/>
                      </a:ext>
                    </a:extLst>
                  </p:cNvPr>
                  <p:cNvSpPr txBox="1"/>
                  <p:nvPr userDrawn="1"/>
                </p:nvSpPr>
                <p:spPr>
                  <a:xfrm>
                    <a:off x="5451000" y="313614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158, 54, 89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#9E3659</a:t>
                    </a:r>
                  </a:p>
                </p:txBody>
              </p:sp>
            </p:grpSp>
            <p:grpSp>
              <p:nvGrpSpPr>
                <p:cNvPr id="478" name="Group 477">
                  <a:extLst>
                    <a:ext uri="{FF2B5EF4-FFF2-40B4-BE49-F238E27FC236}">
                      <a16:creationId xmlns:a16="http://schemas.microsoft.com/office/drawing/2014/main" id="{E67DDF7E-62E5-4E83-991A-5A7E8856157C}"/>
                    </a:ext>
                  </a:extLst>
                </p:cNvPr>
                <p:cNvGrpSpPr/>
                <p:nvPr userDrawn="1"/>
              </p:nvGrpSpPr>
              <p:grpSpPr>
                <a:xfrm>
                  <a:off x="3822871" y="2436230"/>
                  <a:ext cx="810444" cy="676392"/>
                  <a:chOff x="6280892" y="3075087"/>
                  <a:chExt cx="810444" cy="676392"/>
                </a:xfrm>
              </p:grpSpPr>
              <p:sp>
                <p:nvSpPr>
                  <p:cNvPr id="380" name="Rectangle 379">
                    <a:extLst>
                      <a:ext uri="{FF2B5EF4-FFF2-40B4-BE49-F238E27FC236}">
                        <a16:creationId xmlns:a16="http://schemas.microsoft.com/office/drawing/2014/main" id="{1EF236F3-2E8D-4FE6-A70E-9280CB50B33F}"/>
                      </a:ext>
                    </a:extLst>
                  </p:cNvPr>
                  <p:cNvSpPr/>
                  <p:nvPr userDrawn="1"/>
                </p:nvSpPr>
                <p:spPr>
                  <a:xfrm>
                    <a:off x="6362949" y="3075087"/>
                    <a:ext cx="646331" cy="646331"/>
                  </a:xfrm>
                  <a:prstGeom prst="rect">
                    <a:avLst/>
                  </a:prstGeom>
                  <a:solidFill>
                    <a:srgbClr val="AC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7" name="Rectangle 396">
                    <a:extLst>
                      <a:ext uri="{FF2B5EF4-FFF2-40B4-BE49-F238E27FC236}">
                        <a16:creationId xmlns:a16="http://schemas.microsoft.com/office/drawing/2014/main" id="{911066C6-C545-4778-8325-82AACBB8957F}"/>
                      </a:ext>
                    </a:extLst>
                  </p:cNvPr>
                  <p:cNvSpPr/>
                  <p:nvPr userDrawn="1"/>
                </p:nvSpPr>
                <p:spPr>
                  <a:xfrm>
                    <a:off x="6757026" y="3505258"/>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431" name="TextBox 430">
                    <a:extLst>
                      <a:ext uri="{FF2B5EF4-FFF2-40B4-BE49-F238E27FC236}">
                        <a16:creationId xmlns:a16="http://schemas.microsoft.com/office/drawing/2014/main" id="{BCAEB8E6-323B-40CE-84D9-BDAB4C4CB3F3}"/>
                      </a:ext>
                    </a:extLst>
                  </p:cNvPr>
                  <p:cNvSpPr txBox="1"/>
                  <p:nvPr userDrawn="1"/>
                </p:nvSpPr>
                <p:spPr>
                  <a:xfrm>
                    <a:off x="6280892" y="316527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172, 83, 113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#AC5371</a:t>
                    </a:r>
                  </a:p>
                </p:txBody>
              </p:sp>
            </p:grpSp>
            <p:grpSp>
              <p:nvGrpSpPr>
                <p:cNvPr id="477" name="Group 476">
                  <a:extLst>
                    <a:ext uri="{FF2B5EF4-FFF2-40B4-BE49-F238E27FC236}">
                      <a16:creationId xmlns:a16="http://schemas.microsoft.com/office/drawing/2014/main" id="{F1EFC9EF-08F1-4DBB-BC92-946F98F674B9}"/>
                    </a:ext>
                  </a:extLst>
                </p:cNvPr>
                <p:cNvGrpSpPr/>
                <p:nvPr userDrawn="1"/>
              </p:nvGrpSpPr>
              <p:grpSpPr>
                <a:xfrm>
                  <a:off x="3822871" y="3140791"/>
                  <a:ext cx="810444" cy="676392"/>
                  <a:chOff x="7080984" y="3075087"/>
                  <a:chExt cx="810444" cy="676392"/>
                </a:xfrm>
              </p:grpSpPr>
              <p:sp>
                <p:nvSpPr>
                  <p:cNvPr id="381" name="Rectangle 380">
                    <a:extLst>
                      <a:ext uri="{FF2B5EF4-FFF2-40B4-BE49-F238E27FC236}">
                        <a16:creationId xmlns:a16="http://schemas.microsoft.com/office/drawing/2014/main" id="{C538836B-67A2-48E1-9312-F2FD3E193510}"/>
                      </a:ext>
                    </a:extLst>
                  </p:cNvPr>
                  <p:cNvSpPr/>
                  <p:nvPr userDrawn="1"/>
                </p:nvSpPr>
                <p:spPr>
                  <a:xfrm>
                    <a:off x="7163041" y="3075087"/>
                    <a:ext cx="646331" cy="646331"/>
                  </a:xfrm>
                  <a:prstGeom prst="rect">
                    <a:avLst/>
                  </a:prstGeom>
                  <a:solidFill>
                    <a:srgbClr val="BA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0" name="Rectangle 399">
                    <a:extLst>
                      <a:ext uri="{FF2B5EF4-FFF2-40B4-BE49-F238E27FC236}">
                        <a16:creationId xmlns:a16="http://schemas.microsoft.com/office/drawing/2014/main" id="{5B92990B-E6B9-406C-8BF0-9C23049659FC}"/>
                      </a:ext>
                    </a:extLst>
                  </p:cNvPr>
                  <p:cNvSpPr/>
                  <p:nvPr userDrawn="1"/>
                </p:nvSpPr>
                <p:spPr>
                  <a:xfrm>
                    <a:off x="7563475" y="3505258"/>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432" name="TextBox 431">
                    <a:extLst>
                      <a:ext uri="{FF2B5EF4-FFF2-40B4-BE49-F238E27FC236}">
                        <a16:creationId xmlns:a16="http://schemas.microsoft.com/office/drawing/2014/main" id="{1B9943A0-AAF6-4D0A-A2EC-291D4A26C614}"/>
                      </a:ext>
                    </a:extLst>
                  </p:cNvPr>
                  <p:cNvSpPr txBox="1"/>
                  <p:nvPr userDrawn="1"/>
                </p:nvSpPr>
                <p:spPr>
                  <a:xfrm>
                    <a:off x="7080984" y="316541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186, 111, 136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#BA6F88</a:t>
                    </a:r>
                  </a:p>
                </p:txBody>
              </p:sp>
            </p:grpSp>
            <p:grpSp>
              <p:nvGrpSpPr>
                <p:cNvPr id="476" name="Group 475">
                  <a:extLst>
                    <a:ext uri="{FF2B5EF4-FFF2-40B4-BE49-F238E27FC236}">
                      <a16:creationId xmlns:a16="http://schemas.microsoft.com/office/drawing/2014/main" id="{5C651788-5918-4963-9988-210730B71657}"/>
                    </a:ext>
                  </a:extLst>
                </p:cNvPr>
                <p:cNvGrpSpPr/>
                <p:nvPr userDrawn="1"/>
              </p:nvGrpSpPr>
              <p:grpSpPr>
                <a:xfrm>
                  <a:off x="3822871" y="3845352"/>
                  <a:ext cx="810444" cy="676392"/>
                  <a:chOff x="7898427" y="3075087"/>
                  <a:chExt cx="810444" cy="676392"/>
                </a:xfrm>
              </p:grpSpPr>
              <p:sp>
                <p:nvSpPr>
                  <p:cNvPr id="382" name="Rectangle 381">
                    <a:extLst>
                      <a:ext uri="{FF2B5EF4-FFF2-40B4-BE49-F238E27FC236}">
                        <a16:creationId xmlns:a16="http://schemas.microsoft.com/office/drawing/2014/main" id="{7FB8D8D5-6DE8-4581-B390-5FC587BE8447}"/>
                      </a:ext>
                    </a:extLst>
                  </p:cNvPr>
                  <p:cNvSpPr/>
                  <p:nvPr userDrawn="1"/>
                </p:nvSpPr>
                <p:spPr>
                  <a:xfrm rot="16200000">
                    <a:off x="7980484" y="3075087"/>
                    <a:ext cx="646331" cy="646331"/>
                  </a:xfrm>
                  <a:prstGeom prst="rect">
                    <a:avLst/>
                  </a:prstGeom>
                  <a:solidFill>
                    <a:srgbClr val="C88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3" name="Rectangle 402">
                    <a:extLst>
                      <a:ext uri="{FF2B5EF4-FFF2-40B4-BE49-F238E27FC236}">
                        <a16:creationId xmlns:a16="http://schemas.microsoft.com/office/drawing/2014/main" id="{8636912D-38F4-4534-9FC7-9EDDBD6EF89B}"/>
                      </a:ext>
                    </a:extLst>
                  </p:cNvPr>
                  <p:cNvSpPr/>
                  <p:nvPr userDrawn="1"/>
                </p:nvSpPr>
                <p:spPr>
                  <a:xfrm>
                    <a:off x="8391993" y="3505258"/>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433" name="TextBox 432">
                    <a:extLst>
                      <a:ext uri="{FF2B5EF4-FFF2-40B4-BE49-F238E27FC236}">
                        <a16:creationId xmlns:a16="http://schemas.microsoft.com/office/drawing/2014/main" id="{B70139EC-9F40-4852-A020-A0024A835C7D}"/>
                      </a:ext>
                    </a:extLst>
                  </p:cNvPr>
                  <p:cNvSpPr txBox="1"/>
                  <p:nvPr userDrawn="1"/>
                </p:nvSpPr>
                <p:spPr>
                  <a:xfrm>
                    <a:off x="7898427" y="314338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200, 140, 160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#C88CA0</a:t>
                    </a:r>
                  </a:p>
                </p:txBody>
              </p:sp>
            </p:grpSp>
            <p:grpSp>
              <p:nvGrpSpPr>
                <p:cNvPr id="475" name="Group 474">
                  <a:extLst>
                    <a:ext uri="{FF2B5EF4-FFF2-40B4-BE49-F238E27FC236}">
                      <a16:creationId xmlns:a16="http://schemas.microsoft.com/office/drawing/2014/main" id="{910C158D-C777-4254-A159-979F9AD9FD67}"/>
                    </a:ext>
                  </a:extLst>
                </p:cNvPr>
                <p:cNvGrpSpPr/>
                <p:nvPr userDrawn="1"/>
              </p:nvGrpSpPr>
              <p:grpSpPr>
                <a:xfrm>
                  <a:off x="3822871" y="4549913"/>
                  <a:ext cx="810444" cy="676392"/>
                  <a:chOff x="8717192" y="3075087"/>
                  <a:chExt cx="810444" cy="676392"/>
                </a:xfrm>
              </p:grpSpPr>
              <p:sp>
                <p:nvSpPr>
                  <p:cNvPr id="383" name="Rectangle 382">
                    <a:extLst>
                      <a:ext uri="{FF2B5EF4-FFF2-40B4-BE49-F238E27FC236}">
                        <a16:creationId xmlns:a16="http://schemas.microsoft.com/office/drawing/2014/main" id="{A575F78E-05C1-4B14-91C1-6EA8A71B7A1D}"/>
                      </a:ext>
                    </a:extLst>
                  </p:cNvPr>
                  <p:cNvSpPr/>
                  <p:nvPr userDrawn="1"/>
                </p:nvSpPr>
                <p:spPr>
                  <a:xfrm rot="16200000">
                    <a:off x="8799249" y="3075087"/>
                    <a:ext cx="646331" cy="646331"/>
                  </a:xfrm>
                  <a:prstGeom prst="rect">
                    <a:avLst/>
                  </a:prstGeom>
                  <a:solidFill>
                    <a:srgbClr val="D5A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6" name="Rectangle 405">
                    <a:extLst>
                      <a:ext uri="{FF2B5EF4-FFF2-40B4-BE49-F238E27FC236}">
                        <a16:creationId xmlns:a16="http://schemas.microsoft.com/office/drawing/2014/main" id="{CEEABB20-8FA2-4B85-A592-498E48AABFC5}"/>
                      </a:ext>
                    </a:extLst>
                  </p:cNvPr>
                  <p:cNvSpPr/>
                  <p:nvPr userDrawn="1"/>
                </p:nvSpPr>
                <p:spPr>
                  <a:xfrm>
                    <a:off x="9225393" y="3505258"/>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f. </a:t>
                    </a:r>
                  </a:p>
                </p:txBody>
              </p:sp>
              <p:sp>
                <p:nvSpPr>
                  <p:cNvPr id="434" name="TextBox 433">
                    <a:extLst>
                      <a:ext uri="{FF2B5EF4-FFF2-40B4-BE49-F238E27FC236}">
                        <a16:creationId xmlns:a16="http://schemas.microsoft.com/office/drawing/2014/main" id="{F03681AB-1916-46CD-BA83-A811F30BD751}"/>
                      </a:ext>
                    </a:extLst>
                  </p:cNvPr>
                  <p:cNvSpPr txBox="1"/>
                  <p:nvPr userDrawn="1"/>
                </p:nvSpPr>
                <p:spPr>
                  <a:xfrm>
                    <a:off x="8717192" y="317318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01941"/>
                        </a:solidFill>
                        <a:effectLst/>
                        <a:uLnTx/>
                        <a:uFillTx/>
                        <a:latin typeface="Calibri"/>
                        <a:ea typeface="+mn-ea"/>
                        <a:cs typeface="+mn-cs"/>
                      </a:rPr>
                      <a:t>213, 169, 184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#D5A9B8</a:t>
                    </a:r>
                  </a:p>
                </p:txBody>
              </p:sp>
            </p:grpSp>
            <p:grpSp>
              <p:nvGrpSpPr>
                <p:cNvPr id="474" name="Group 473">
                  <a:extLst>
                    <a:ext uri="{FF2B5EF4-FFF2-40B4-BE49-F238E27FC236}">
                      <a16:creationId xmlns:a16="http://schemas.microsoft.com/office/drawing/2014/main" id="{8CBF6FF8-11A4-4C59-8391-E1B827FAF881}"/>
                    </a:ext>
                  </a:extLst>
                </p:cNvPr>
                <p:cNvGrpSpPr/>
                <p:nvPr userDrawn="1"/>
              </p:nvGrpSpPr>
              <p:grpSpPr>
                <a:xfrm>
                  <a:off x="3822871" y="5254474"/>
                  <a:ext cx="810444" cy="676392"/>
                  <a:chOff x="9546792" y="3075087"/>
                  <a:chExt cx="810444" cy="676392"/>
                </a:xfrm>
              </p:grpSpPr>
              <p:sp>
                <p:nvSpPr>
                  <p:cNvPr id="384" name="Rectangle 383">
                    <a:extLst>
                      <a:ext uri="{FF2B5EF4-FFF2-40B4-BE49-F238E27FC236}">
                        <a16:creationId xmlns:a16="http://schemas.microsoft.com/office/drawing/2014/main" id="{24E4C642-2034-4BC1-9D5C-9E68C2990725}"/>
                      </a:ext>
                    </a:extLst>
                  </p:cNvPr>
                  <p:cNvSpPr/>
                  <p:nvPr userDrawn="1"/>
                </p:nvSpPr>
                <p:spPr>
                  <a:xfrm rot="16200000">
                    <a:off x="9628849" y="3075087"/>
                    <a:ext cx="646331" cy="646331"/>
                  </a:xfrm>
                  <a:prstGeom prst="rect">
                    <a:avLst/>
                  </a:prstGeom>
                  <a:solidFill>
                    <a:srgbClr val="E3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9" name="Rectangle 408">
                    <a:extLst>
                      <a:ext uri="{FF2B5EF4-FFF2-40B4-BE49-F238E27FC236}">
                        <a16:creationId xmlns:a16="http://schemas.microsoft.com/office/drawing/2014/main" id="{15A04494-6BAF-4EDC-9012-53D81C25D4F5}"/>
                      </a:ext>
                    </a:extLst>
                  </p:cNvPr>
                  <p:cNvSpPr/>
                  <p:nvPr userDrawn="1"/>
                </p:nvSpPr>
                <p:spPr>
                  <a:xfrm>
                    <a:off x="10029136" y="3505258"/>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g. </a:t>
                    </a:r>
                  </a:p>
                </p:txBody>
              </p:sp>
              <p:sp>
                <p:nvSpPr>
                  <p:cNvPr id="435" name="TextBox 434">
                    <a:extLst>
                      <a:ext uri="{FF2B5EF4-FFF2-40B4-BE49-F238E27FC236}">
                        <a16:creationId xmlns:a16="http://schemas.microsoft.com/office/drawing/2014/main" id="{3F4F6145-D691-4855-B709-A343E47F26A4}"/>
                      </a:ext>
                    </a:extLst>
                  </p:cNvPr>
                  <p:cNvSpPr txBox="1"/>
                  <p:nvPr userDrawn="1"/>
                </p:nvSpPr>
                <p:spPr>
                  <a:xfrm>
                    <a:off x="9546792" y="317276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01941"/>
                        </a:solidFill>
                        <a:effectLst/>
                        <a:uLnTx/>
                        <a:uFillTx/>
                        <a:latin typeface="Calibri"/>
                        <a:ea typeface="+mn-ea"/>
                        <a:cs typeface="+mn-cs"/>
                      </a:rPr>
                      <a:t>227, 198, 208</a:t>
                    </a:r>
                    <a:endParaRPr kumimoji="0" lang="en-US" sz="1000" b="0" i="0" u="none" strike="noStrike" kern="1200" cap="none" spc="0" normalizeH="0" baseline="0" noProof="0" dirty="0">
                      <a:ln>
                        <a:noFill/>
                      </a:ln>
                      <a:solidFill>
                        <a:srgbClr val="90194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#E3C6D0</a:t>
                    </a:r>
                    <a:endParaRPr kumimoji="0" lang="en-US" sz="900" b="0" i="0" u="none" strike="noStrike" kern="1200" cap="none" spc="0" normalizeH="0" baseline="0" noProof="0" dirty="0">
                      <a:ln>
                        <a:noFill/>
                      </a:ln>
                      <a:solidFill>
                        <a:srgbClr val="901941"/>
                      </a:solidFill>
                      <a:effectLst/>
                      <a:uLnTx/>
                      <a:uFillTx/>
                      <a:latin typeface="Calibri"/>
                      <a:ea typeface="+mn-ea"/>
                      <a:cs typeface="+mn-cs"/>
                    </a:endParaRPr>
                  </a:p>
                </p:txBody>
              </p:sp>
            </p:grpSp>
            <p:grpSp>
              <p:nvGrpSpPr>
                <p:cNvPr id="473" name="Group 472">
                  <a:extLst>
                    <a:ext uri="{FF2B5EF4-FFF2-40B4-BE49-F238E27FC236}">
                      <a16:creationId xmlns:a16="http://schemas.microsoft.com/office/drawing/2014/main" id="{EE9DB020-B89F-4405-B528-2DD72895A3C3}"/>
                    </a:ext>
                  </a:extLst>
                </p:cNvPr>
                <p:cNvGrpSpPr/>
                <p:nvPr userDrawn="1"/>
              </p:nvGrpSpPr>
              <p:grpSpPr>
                <a:xfrm>
                  <a:off x="3816588" y="5959036"/>
                  <a:ext cx="840595" cy="676392"/>
                  <a:chOff x="10346291" y="3075087"/>
                  <a:chExt cx="840595" cy="676392"/>
                </a:xfrm>
              </p:grpSpPr>
              <p:sp>
                <p:nvSpPr>
                  <p:cNvPr id="385" name="Rectangle 384">
                    <a:extLst>
                      <a:ext uri="{FF2B5EF4-FFF2-40B4-BE49-F238E27FC236}">
                        <a16:creationId xmlns:a16="http://schemas.microsoft.com/office/drawing/2014/main" id="{5DF31910-5FD6-4F1B-809B-C86545D53518}"/>
                      </a:ext>
                    </a:extLst>
                  </p:cNvPr>
                  <p:cNvSpPr/>
                  <p:nvPr userDrawn="1"/>
                </p:nvSpPr>
                <p:spPr>
                  <a:xfrm rot="16200000">
                    <a:off x="10428348" y="3075087"/>
                    <a:ext cx="646331" cy="646331"/>
                  </a:xfrm>
                  <a:prstGeom prst="rect">
                    <a:avLst/>
                  </a:prstGeom>
                  <a:solidFill>
                    <a:srgbClr val="F1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2" name="Rectangle 411">
                    <a:extLst>
                      <a:ext uri="{FF2B5EF4-FFF2-40B4-BE49-F238E27FC236}">
                        <a16:creationId xmlns:a16="http://schemas.microsoft.com/office/drawing/2014/main" id="{82A1AEDF-4E31-4DE3-BB12-8622AFAB559A}"/>
                      </a:ext>
                    </a:extLst>
                  </p:cNvPr>
                  <p:cNvSpPr/>
                  <p:nvPr userDrawn="1"/>
                </p:nvSpPr>
                <p:spPr>
                  <a:xfrm>
                    <a:off x="10873980" y="3505258"/>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h. </a:t>
                    </a:r>
                  </a:p>
                </p:txBody>
              </p:sp>
              <p:sp>
                <p:nvSpPr>
                  <p:cNvPr id="436" name="TextBox 435">
                    <a:extLst>
                      <a:ext uri="{FF2B5EF4-FFF2-40B4-BE49-F238E27FC236}">
                        <a16:creationId xmlns:a16="http://schemas.microsoft.com/office/drawing/2014/main" id="{AA6B2DAF-8B13-459F-9A7D-6BF231F7801F}"/>
                      </a:ext>
                    </a:extLst>
                  </p:cNvPr>
                  <p:cNvSpPr txBox="1"/>
                  <p:nvPr userDrawn="1"/>
                </p:nvSpPr>
                <p:spPr>
                  <a:xfrm>
                    <a:off x="10346291" y="316357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901941"/>
                        </a:solidFill>
                        <a:effectLst/>
                        <a:uLnTx/>
                        <a:uFillTx/>
                        <a:latin typeface="Calibri"/>
                        <a:ea typeface="+mn-ea"/>
                        <a:cs typeface="+mn-cs"/>
                      </a:rPr>
                      <a:t>241, 226, 231</a:t>
                    </a:r>
                    <a:endParaRPr kumimoji="0" lang="en-US" sz="1000" b="0" i="0" u="none" strike="noStrike" kern="1200" cap="none" spc="0" normalizeH="0" baseline="0" noProof="0" dirty="0">
                      <a:ln>
                        <a:noFill/>
                      </a:ln>
                      <a:solidFill>
                        <a:srgbClr val="90194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1941"/>
                        </a:solidFill>
                        <a:effectLst/>
                        <a:uLnTx/>
                        <a:uFillTx/>
                        <a:latin typeface="Calibri"/>
                        <a:ea typeface="+mn-ea"/>
                        <a:cs typeface="+mn-cs"/>
                      </a:rPr>
                      <a:t>#F1E2E7</a:t>
                    </a:r>
                    <a:endParaRPr kumimoji="0" lang="en-US" sz="900" b="0" i="0" u="none" strike="noStrike" kern="1200" cap="none" spc="0" normalizeH="0" baseline="0" noProof="0" dirty="0">
                      <a:ln>
                        <a:noFill/>
                      </a:ln>
                      <a:solidFill>
                        <a:srgbClr val="901941"/>
                      </a:solidFill>
                      <a:effectLst/>
                      <a:uLnTx/>
                      <a:uFillTx/>
                      <a:latin typeface="Calibri"/>
                      <a:ea typeface="+mn-ea"/>
                      <a:cs typeface="+mn-cs"/>
                    </a:endParaRPr>
                  </a:p>
                </p:txBody>
              </p:sp>
            </p:grpSp>
          </p:grpSp>
        </p:grpSp>
      </p:grpSp>
      <p:sp>
        <p:nvSpPr>
          <p:cNvPr id="468" name="Rectangle 467">
            <a:extLst>
              <a:ext uri="{FF2B5EF4-FFF2-40B4-BE49-F238E27FC236}">
                <a16:creationId xmlns:a16="http://schemas.microsoft.com/office/drawing/2014/main" id="{862673C3-AD89-4D5A-B686-7528E9164065}"/>
              </a:ext>
            </a:extLst>
          </p:cNvPr>
          <p:cNvSpPr/>
          <p:nvPr userDrawn="1"/>
        </p:nvSpPr>
        <p:spPr>
          <a:xfrm>
            <a:off x="1890874" y="35872"/>
            <a:ext cx="153284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Light"/>
                <a:ea typeface="+mn-ea"/>
                <a:cs typeface="+mn-cs"/>
              </a:rPr>
              <a:t>Secondary </a:t>
            </a:r>
            <a:br>
              <a:rPr kumimoji="0" lang="en-US" sz="1500" b="1" i="0" u="none" strike="noStrike" kern="1200" cap="none" spc="0" normalizeH="0" baseline="0" noProof="0" dirty="0">
                <a:ln>
                  <a:noFill/>
                </a:ln>
                <a:solidFill>
                  <a:prstClr val="black"/>
                </a:solidFill>
                <a:effectLst/>
                <a:uLnTx/>
                <a:uFillTx/>
                <a:latin typeface="Calibri Light"/>
                <a:ea typeface="+mn-ea"/>
                <a:cs typeface="+mn-cs"/>
              </a:rPr>
            </a:br>
            <a:r>
              <a:rPr kumimoji="0" lang="en-US" sz="1500" b="1" i="0" u="none" strike="noStrike" kern="1200" cap="none" spc="0" normalizeH="0" baseline="0" noProof="0" dirty="0">
                <a:ln>
                  <a:noFill/>
                </a:ln>
                <a:solidFill>
                  <a:prstClr val="black"/>
                </a:solidFill>
                <a:effectLst/>
                <a:uLnTx/>
                <a:uFillTx/>
                <a:latin typeface="Calibri Light"/>
                <a:ea typeface="+mn-ea"/>
                <a:cs typeface="+mn-cs"/>
              </a:rPr>
              <a:t>Colors + Tints</a:t>
            </a:r>
          </a:p>
        </p:txBody>
      </p:sp>
      <p:grpSp>
        <p:nvGrpSpPr>
          <p:cNvPr id="656" name="Group 655">
            <a:extLst>
              <a:ext uri="{FF2B5EF4-FFF2-40B4-BE49-F238E27FC236}">
                <a16:creationId xmlns:a16="http://schemas.microsoft.com/office/drawing/2014/main" id="{81B4B5AF-2A54-4460-B283-A8B8B198AC20}"/>
              </a:ext>
            </a:extLst>
          </p:cNvPr>
          <p:cNvGrpSpPr/>
          <p:nvPr userDrawn="1"/>
        </p:nvGrpSpPr>
        <p:grpSpPr>
          <a:xfrm>
            <a:off x="4333831" y="653072"/>
            <a:ext cx="867959" cy="5985405"/>
            <a:chOff x="7748999" y="653072"/>
            <a:chExt cx="867959" cy="5985405"/>
          </a:xfrm>
        </p:grpSpPr>
        <p:sp>
          <p:nvSpPr>
            <p:cNvPr id="494" name="Rectangle 493">
              <a:extLst>
                <a:ext uri="{FF2B5EF4-FFF2-40B4-BE49-F238E27FC236}">
                  <a16:creationId xmlns:a16="http://schemas.microsoft.com/office/drawing/2014/main" id="{607C9BD7-5949-41FA-BCCA-D77B2078CBD1}"/>
                </a:ext>
              </a:extLst>
            </p:cNvPr>
            <p:cNvSpPr/>
            <p:nvPr userDrawn="1"/>
          </p:nvSpPr>
          <p:spPr>
            <a:xfrm>
              <a:off x="7753183" y="653072"/>
              <a:ext cx="8066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Accent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Red-Orange</a:t>
              </a:r>
            </a:p>
          </p:txBody>
        </p:sp>
        <p:grpSp>
          <p:nvGrpSpPr>
            <p:cNvPr id="621" name="Group 620">
              <a:extLst>
                <a:ext uri="{FF2B5EF4-FFF2-40B4-BE49-F238E27FC236}">
                  <a16:creationId xmlns:a16="http://schemas.microsoft.com/office/drawing/2014/main" id="{AF978BF8-C1F8-48D8-A3FD-E39E33243FA1}"/>
                </a:ext>
              </a:extLst>
            </p:cNvPr>
            <p:cNvGrpSpPr/>
            <p:nvPr userDrawn="1"/>
          </p:nvGrpSpPr>
          <p:grpSpPr>
            <a:xfrm>
              <a:off x="7748999" y="1022685"/>
              <a:ext cx="867959" cy="5615792"/>
              <a:chOff x="4865786" y="1022685"/>
              <a:chExt cx="867959" cy="5615792"/>
            </a:xfrm>
          </p:grpSpPr>
          <p:grpSp>
            <p:nvGrpSpPr>
              <p:cNvPr id="511" name="Group 510">
                <a:extLst>
                  <a:ext uri="{FF2B5EF4-FFF2-40B4-BE49-F238E27FC236}">
                    <a16:creationId xmlns:a16="http://schemas.microsoft.com/office/drawing/2014/main" id="{099FFEE4-EB27-480E-A1DE-C0457B833E1F}"/>
                  </a:ext>
                </a:extLst>
              </p:cNvPr>
              <p:cNvGrpSpPr/>
              <p:nvPr userDrawn="1"/>
            </p:nvGrpSpPr>
            <p:grpSpPr>
              <a:xfrm>
                <a:off x="4865786" y="1022685"/>
                <a:ext cx="834106" cy="689360"/>
                <a:chOff x="5165038" y="2661616"/>
                <a:chExt cx="834106" cy="689360"/>
              </a:xfrm>
            </p:grpSpPr>
            <p:sp>
              <p:nvSpPr>
                <p:cNvPr id="485" name="Rectangle 484">
                  <a:extLst>
                    <a:ext uri="{FF2B5EF4-FFF2-40B4-BE49-F238E27FC236}">
                      <a16:creationId xmlns:a16="http://schemas.microsoft.com/office/drawing/2014/main" id="{E5ACEA48-C026-4424-BC9D-5C44C30042FF}"/>
                    </a:ext>
                  </a:extLst>
                </p:cNvPr>
                <p:cNvSpPr/>
                <p:nvPr userDrawn="1"/>
              </p:nvSpPr>
              <p:spPr>
                <a:xfrm>
                  <a:off x="5256297" y="2661616"/>
                  <a:ext cx="646331" cy="640080"/>
                </a:xfrm>
                <a:prstGeom prst="rect">
                  <a:avLst/>
                </a:prstGeom>
                <a:solidFill>
                  <a:srgbClr val="F15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5" name="Rectangle 494">
                  <a:extLst>
                    <a:ext uri="{FF2B5EF4-FFF2-40B4-BE49-F238E27FC236}">
                      <a16:creationId xmlns:a16="http://schemas.microsoft.com/office/drawing/2014/main" id="{C5E2CF2E-9AED-4781-BE31-B2908B5698B1}"/>
                    </a:ext>
                  </a:extLst>
                </p:cNvPr>
                <p:cNvSpPr/>
                <p:nvPr userDrawn="1"/>
              </p:nvSpPr>
              <p:spPr>
                <a:xfrm>
                  <a:off x="5692650" y="3104755"/>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503" name="TextBox 502">
                  <a:extLst>
                    <a:ext uri="{FF2B5EF4-FFF2-40B4-BE49-F238E27FC236}">
                      <a16:creationId xmlns:a16="http://schemas.microsoft.com/office/drawing/2014/main" id="{5ABA9919-3422-40A7-A5B0-EA0DA6445166}"/>
                    </a:ext>
                  </a:extLst>
                </p:cNvPr>
                <p:cNvSpPr txBox="1"/>
                <p:nvPr userDrawn="1"/>
              </p:nvSpPr>
              <p:spPr>
                <a:xfrm>
                  <a:off x="5165038" y="2741385"/>
                  <a:ext cx="82884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241 90, 58</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#F15A3A</a:t>
                  </a:r>
                </a:p>
              </p:txBody>
            </p:sp>
          </p:grpSp>
          <p:grpSp>
            <p:nvGrpSpPr>
              <p:cNvPr id="513" name="Group 512">
                <a:extLst>
                  <a:ext uri="{FF2B5EF4-FFF2-40B4-BE49-F238E27FC236}">
                    <a16:creationId xmlns:a16="http://schemas.microsoft.com/office/drawing/2014/main" id="{73A5A507-8521-42FF-B371-7AB711BF7345}"/>
                  </a:ext>
                </a:extLst>
              </p:cNvPr>
              <p:cNvGrpSpPr/>
              <p:nvPr userDrawn="1"/>
            </p:nvGrpSpPr>
            <p:grpSpPr>
              <a:xfrm>
                <a:off x="4871459" y="1748659"/>
                <a:ext cx="822760" cy="659962"/>
                <a:chOff x="5960415" y="2670615"/>
                <a:chExt cx="822760" cy="659962"/>
              </a:xfrm>
            </p:grpSpPr>
            <p:sp>
              <p:nvSpPr>
                <p:cNvPr id="486" name="Rectangle 485">
                  <a:extLst>
                    <a:ext uri="{FF2B5EF4-FFF2-40B4-BE49-F238E27FC236}">
                      <a16:creationId xmlns:a16="http://schemas.microsoft.com/office/drawing/2014/main" id="{2658D8D8-9F8D-400F-B0DB-000E6F75BCD4}"/>
                    </a:ext>
                  </a:extLst>
                </p:cNvPr>
                <p:cNvSpPr/>
                <p:nvPr userDrawn="1"/>
              </p:nvSpPr>
              <p:spPr>
                <a:xfrm>
                  <a:off x="6042472" y="2670615"/>
                  <a:ext cx="646331" cy="640080"/>
                </a:xfrm>
                <a:prstGeom prst="rect">
                  <a:avLst/>
                </a:prstGeom>
                <a:solidFill>
                  <a:srgbClr val="F36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6" name="Rectangle 495">
                  <a:extLst>
                    <a:ext uri="{FF2B5EF4-FFF2-40B4-BE49-F238E27FC236}">
                      <a16:creationId xmlns:a16="http://schemas.microsoft.com/office/drawing/2014/main" id="{12978783-1A68-404B-BFBE-DD64D02C25C2}"/>
                    </a:ext>
                  </a:extLst>
                </p:cNvPr>
                <p:cNvSpPr/>
                <p:nvPr userDrawn="1"/>
              </p:nvSpPr>
              <p:spPr>
                <a:xfrm>
                  <a:off x="6470269" y="3084356"/>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504" name="TextBox 503">
                  <a:extLst>
                    <a:ext uri="{FF2B5EF4-FFF2-40B4-BE49-F238E27FC236}">
                      <a16:creationId xmlns:a16="http://schemas.microsoft.com/office/drawing/2014/main" id="{A7799D67-0C4F-426D-9877-2BE9CBFBADD1}"/>
                    </a:ext>
                  </a:extLst>
                </p:cNvPr>
                <p:cNvSpPr txBox="1"/>
                <p:nvPr userDrawn="1"/>
              </p:nvSpPr>
              <p:spPr>
                <a:xfrm>
                  <a:off x="5960415" y="273900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243, 111, 83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#F36F53</a:t>
                  </a:r>
                </a:p>
              </p:txBody>
            </p:sp>
          </p:grpSp>
          <p:grpSp>
            <p:nvGrpSpPr>
              <p:cNvPr id="514" name="Group 513">
                <a:extLst>
                  <a:ext uri="{FF2B5EF4-FFF2-40B4-BE49-F238E27FC236}">
                    <a16:creationId xmlns:a16="http://schemas.microsoft.com/office/drawing/2014/main" id="{C431E1DE-D972-497F-A373-6B1E9C4C1836}"/>
                  </a:ext>
                </a:extLst>
              </p:cNvPr>
              <p:cNvGrpSpPr/>
              <p:nvPr userDrawn="1"/>
            </p:nvGrpSpPr>
            <p:grpSpPr>
              <a:xfrm>
                <a:off x="4877617" y="2445235"/>
                <a:ext cx="810444" cy="670843"/>
                <a:chOff x="6780782" y="2674886"/>
                <a:chExt cx="810444" cy="670843"/>
              </a:xfrm>
            </p:grpSpPr>
            <p:sp>
              <p:nvSpPr>
                <p:cNvPr id="487" name="Rectangle 486">
                  <a:extLst>
                    <a:ext uri="{FF2B5EF4-FFF2-40B4-BE49-F238E27FC236}">
                      <a16:creationId xmlns:a16="http://schemas.microsoft.com/office/drawing/2014/main" id="{5134E32D-760A-4302-8402-53485F70E538}"/>
                    </a:ext>
                  </a:extLst>
                </p:cNvPr>
                <p:cNvSpPr/>
                <p:nvPr userDrawn="1"/>
              </p:nvSpPr>
              <p:spPr>
                <a:xfrm>
                  <a:off x="6862839" y="2674886"/>
                  <a:ext cx="646331" cy="640080"/>
                </a:xfrm>
                <a:prstGeom prst="rect">
                  <a:avLst/>
                </a:prstGeom>
                <a:solidFill>
                  <a:srgbClr val="F48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7" name="Rectangle 496">
                  <a:extLst>
                    <a:ext uri="{FF2B5EF4-FFF2-40B4-BE49-F238E27FC236}">
                      <a16:creationId xmlns:a16="http://schemas.microsoft.com/office/drawing/2014/main" id="{9C6D8016-87BD-4D49-B7BE-9594B150B35B}"/>
                    </a:ext>
                  </a:extLst>
                </p:cNvPr>
                <p:cNvSpPr/>
                <p:nvPr userDrawn="1"/>
              </p:nvSpPr>
              <p:spPr>
                <a:xfrm>
                  <a:off x="7276382" y="3099508"/>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505" name="TextBox 504">
                  <a:extLst>
                    <a:ext uri="{FF2B5EF4-FFF2-40B4-BE49-F238E27FC236}">
                      <a16:creationId xmlns:a16="http://schemas.microsoft.com/office/drawing/2014/main" id="{74119888-B635-4A08-A802-B3B2E98F2002}"/>
                    </a:ext>
                  </a:extLst>
                </p:cNvPr>
                <p:cNvSpPr txBox="1"/>
                <p:nvPr userDrawn="1"/>
              </p:nvSpPr>
              <p:spPr>
                <a:xfrm>
                  <a:off x="6780782" y="2768136"/>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244, 131, 107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#F4836B</a:t>
                  </a:r>
                </a:p>
              </p:txBody>
            </p:sp>
          </p:grpSp>
          <p:grpSp>
            <p:nvGrpSpPr>
              <p:cNvPr id="515" name="Group 514">
                <a:extLst>
                  <a:ext uri="{FF2B5EF4-FFF2-40B4-BE49-F238E27FC236}">
                    <a16:creationId xmlns:a16="http://schemas.microsoft.com/office/drawing/2014/main" id="{43023E07-1AD4-485D-97CA-97063E2B47FA}"/>
                  </a:ext>
                </a:extLst>
              </p:cNvPr>
              <p:cNvGrpSpPr/>
              <p:nvPr userDrawn="1"/>
            </p:nvGrpSpPr>
            <p:grpSpPr>
              <a:xfrm>
                <a:off x="4877617" y="3152692"/>
                <a:ext cx="810444" cy="671793"/>
                <a:chOff x="7590399" y="2664599"/>
                <a:chExt cx="810444" cy="671793"/>
              </a:xfrm>
            </p:grpSpPr>
            <p:sp>
              <p:nvSpPr>
                <p:cNvPr id="488" name="Rectangle 487">
                  <a:extLst>
                    <a:ext uri="{FF2B5EF4-FFF2-40B4-BE49-F238E27FC236}">
                      <a16:creationId xmlns:a16="http://schemas.microsoft.com/office/drawing/2014/main" id="{AD3A2338-CD98-41EE-B678-1648EA84E6AF}"/>
                    </a:ext>
                  </a:extLst>
                </p:cNvPr>
                <p:cNvSpPr/>
                <p:nvPr userDrawn="1"/>
              </p:nvSpPr>
              <p:spPr>
                <a:xfrm>
                  <a:off x="7672456" y="2664599"/>
                  <a:ext cx="646331" cy="640080"/>
                </a:xfrm>
                <a:prstGeom prst="rect">
                  <a:avLst/>
                </a:prstGeom>
                <a:solidFill>
                  <a:srgbClr val="F69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8" name="Rectangle 497">
                  <a:extLst>
                    <a:ext uri="{FF2B5EF4-FFF2-40B4-BE49-F238E27FC236}">
                      <a16:creationId xmlns:a16="http://schemas.microsoft.com/office/drawing/2014/main" id="{F68985EF-92CD-453E-9C89-96CA0E33AA0D}"/>
                    </a:ext>
                  </a:extLst>
                </p:cNvPr>
                <p:cNvSpPr/>
                <p:nvPr userDrawn="1"/>
              </p:nvSpPr>
              <p:spPr>
                <a:xfrm>
                  <a:off x="8082831" y="3090171"/>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506" name="TextBox 505">
                  <a:extLst>
                    <a:ext uri="{FF2B5EF4-FFF2-40B4-BE49-F238E27FC236}">
                      <a16:creationId xmlns:a16="http://schemas.microsoft.com/office/drawing/2014/main" id="{8520C417-62CC-4074-A72C-C0018EA2107F}"/>
                    </a:ext>
                  </a:extLst>
                </p:cNvPr>
                <p:cNvSpPr txBox="1"/>
                <p:nvPr userDrawn="1"/>
              </p:nvSpPr>
              <p:spPr>
                <a:xfrm>
                  <a:off x="7590399" y="2768278"/>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246, 152, 132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#F69884</a:t>
                  </a:r>
                </a:p>
              </p:txBody>
            </p:sp>
          </p:grpSp>
          <p:grpSp>
            <p:nvGrpSpPr>
              <p:cNvPr id="516" name="Group 515">
                <a:extLst>
                  <a:ext uri="{FF2B5EF4-FFF2-40B4-BE49-F238E27FC236}">
                    <a16:creationId xmlns:a16="http://schemas.microsoft.com/office/drawing/2014/main" id="{6B851670-367C-420B-9FBD-2593F01C58C6}"/>
                  </a:ext>
                </a:extLst>
              </p:cNvPr>
              <p:cNvGrpSpPr/>
              <p:nvPr userDrawn="1"/>
            </p:nvGrpSpPr>
            <p:grpSpPr>
              <a:xfrm>
                <a:off x="4880019" y="3861099"/>
                <a:ext cx="822732" cy="646331"/>
                <a:chOff x="8398317" y="2664661"/>
                <a:chExt cx="822732" cy="646331"/>
              </a:xfrm>
            </p:grpSpPr>
            <p:sp>
              <p:nvSpPr>
                <p:cNvPr id="489" name="Rectangle 488">
                  <a:extLst>
                    <a:ext uri="{FF2B5EF4-FFF2-40B4-BE49-F238E27FC236}">
                      <a16:creationId xmlns:a16="http://schemas.microsoft.com/office/drawing/2014/main" id="{60148826-8A9C-4FC8-8773-DEF6EB6D4868}"/>
                    </a:ext>
                  </a:extLst>
                </p:cNvPr>
                <p:cNvSpPr/>
                <p:nvPr userDrawn="1"/>
              </p:nvSpPr>
              <p:spPr>
                <a:xfrm rot="16200000">
                  <a:off x="8480374" y="2667787"/>
                  <a:ext cx="646331" cy="640080"/>
                </a:xfrm>
                <a:prstGeom prst="rect">
                  <a:avLst/>
                </a:prstGeom>
                <a:solidFill>
                  <a:srgbClr val="F8A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9" name="Rectangle 498">
                  <a:extLst>
                    <a:ext uri="{FF2B5EF4-FFF2-40B4-BE49-F238E27FC236}">
                      <a16:creationId xmlns:a16="http://schemas.microsoft.com/office/drawing/2014/main" id="{EB02B48E-28C1-4B4C-9E36-B427DF30F171}"/>
                    </a:ext>
                  </a:extLst>
                </p:cNvPr>
                <p:cNvSpPr/>
                <p:nvPr userDrawn="1"/>
              </p:nvSpPr>
              <p:spPr>
                <a:xfrm>
                  <a:off x="8911349" y="3063439"/>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507" name="TextBox 506">
                  <a:extLst>
                    <a:ext uri="{FF2B5EF4-FFF2-40B4-BE49-F238E27FC236}">
                      <a16:creationId xmlns:a16="http://schemas.microsoft.com/office/drawing/2014/main" id="{7640D32B-FA16-4817-AD87-12AD66112D8E}"/>
                    </a:ext>
                  </a:extLst>
                </p:cNvPr>
                <p:cNvSpPr txBox="1"/>
                <p:nvPr userDrawn="1"/>
              </p:nvSpPr>
              <p:spPr>
                <a:xfrm>
                  <a:off x="8398317" y="2746249"/>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248, 172, 157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#F8AC9D</a:t>
                  </a:r>
                </a:p>
              </p:txBody>
            </p:sp>
          </p:grpSp>
          <p:grpSp>
            <p:nvGrpSpPr>
              <p:cNvPr id="517" name="Group 516">
                <a:extLst>
                  <a:ext uri="{FF2B5EF4-FFF2-40B4-BE49-F238E27FC236}">
                    <a16:creationId xmlns:a16="http://schemas.microsoft.com/office/drawing/2014/main" id="{2DA60465-2411-4A28-9176-AB31B210702B}"/>
                  </a:ext>
                </a:extLst>
              </p:cNvPr>
              <p:cNvGrpSpPr/>
              <p:nvPr userDrawn="1"/>
            </p:nvGrpSpPr>
            <p:grpSpPr>
              <a:xfrm>
                <a:off x="4877617" y="4544044"/>
                <a:ext cx="810444" cy="667358"/>
                <a:chOff x="9226607" y="2664660"/>
                <a:chExt cx="810444" cy="667358"/>
              </a:xfrm>
            </p:grpSpPr>
            <p:sp>
              <p:nvSpPr>
                <p:cNvPr id="490" name="Rectangle 489">
                  <a:extLst>
                    <a:ext uri="{FF2B5EF4-FFF2-40B4-BE49-F238E27FC236}">
                      <a16:creationId xmlns:a16="http://schemas.microsoft.com/office/drawing/2014/main" id="{15964E38-7620-46F5-BBF6-A6B507CF2978}"/>
                    </a:ext>
                  </a:extLst>
                </p:cNvPr>
                <p:cNvSpPr/>
                <p:nvPr userDrawn="1"/>
              </p:nvSpPr>
              <p:spPr>
                <a:xfrm rot="16200000">
                  <a:off x="9308664" y="2667786"/>
                  <a:ext cx="646331" cy="640080"/>
                </a:xfrm>
                <a:prstGeom prst="rect">
                  <a:avLst/>
                </a:prstGeom>
                <a:solidFill>
                  <a:srgbClr val="FAC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0" name="Rectangle 499">
                  <a:extLst>
                    <a:ext uri="{FF2B5EF4-FFF2-40B4-BE49-F238E27FC236}">
                      <a16:creationId xmlns:a16="http://schemas.microsoft.com/office/drawing/2014/main" id="{1FF19BC1-38B7-4B98-A66B-F0FB40A9209E}"/>
                    </a:ext>
                  </a:extLst>
                </p:cNvPr>
                <p:cNvSpPr/>
                <p:nvPr userDrawn="1"/>
              </p:nvSpPr>
              <p:spPr>
                <a:xfrm>
                  <a:off x="9744749" y="3085797"/>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f. </a:t>
                  </a:r>
                </a:p>
              </p:txBody>
            </p:sp>
            <p:sp>
              <p:nvSpPr>
                <p:cNvPr id="508" name="TextBox 507">
                  <a:extLst>
                    <a:ext uri="{FF2B5EF4-FFF2-40B4-BE49-F238E27FC236}">
                      <a16:creationId xmlns:a16="http://schemas.microsoft.com/office/drawing/2014/main" id="{2FA76E35-05BD-47D0-A4E1-EFBAE75764F4}"/>
                    </a:ext>
                  </a:extLst>
                </p:cNvPr>
                <p:cNvSpPr txBox="1"/>
                <p:nvPr userDrawn="1"/>
              </p:nvSpPr>
              <p:spPr>
                <a:xfrm>
                  <a:off x="9226607" y="277604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15A3A"/>
                      </a:solidFill>
                      <a:effectLst/>
                      <a:uLnTx/>
                      <a:uFillTx/>
                      <a:latin typeface="Calibri"/>
                      <a:ea typeface="+mn-ea"/>
                      <a:cs typeface="+mn-cs"/>
                    </a:rPr>
                    <a:t>250, 193, 181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#FAC1B5</a:t>
                  </a:r>
                </a:p>
              </p:txBody>
            </p:sp>
          </p:grpSp>
          <p:grpSp>
            <p:nvGrpSpPr>
              <p:cNvPr id="518" name="Group 517">
                <a:extLst>
                  <a:ext uri="{FF2B5EF4-FFF2-40B4-BE49-F238E27FC236}">
                    <a16:creationId xmlns:a16="http://schemas.microsoft.com/office/drawing/2014/main" id="{7FAC7C29-DF79-4FE3-B336-D3206F4FA45A}"/>
                  </a:ext>
                </a:extLst>
              </p:cNvPr>
              <p:cNvGrpSpPr/>
              <p:nvPr userDrawn="1"/>
            </p:nvGrpSpPr>
            <p:grpSpPr>
              <a:xfrm>
                <a:off x="4877617" y="5248016"/>
                <a:ext cx="810444" cy="670323"/>
                <a:chOff x="10056207" y="2664660"/>
                <a:chExt cx="810444" cy="670323"/>
              </a:xfrm>
            </p:grpSpPr>
            <p:sp>
              <p:nvSpPr>
                <p:cNvPr id="491" name="Rectangle 490">
                  <a:extLst>
                    <a:ext uri="{FF2B5EF4-FFF2-40B4-BE49-F238E27FC236}">
                      <a16:creationId xmlns:a16="http://schemas.microsoft.com/office/drawing/2014/main" id="{4057C5F5-9BFF-4663-BDCA-43569775636F}"/>
                    </a:ext>
                  </a:extLst>
                </p:cNvPr>
                <p:cNvSpPr/>
                <p:nvPr userDrawn="1"/>
              </p:nvSpPr>
              <p:spPr>
                <a:xfrm rot="16200000">
                  <a:off x="10138264" y="2667786"/>
                  <a:ext cx="646331" cy="640080"/>
                </a:xfrm>
                <a:prstGeom prst="rect">
                  <a:avLst/>
                </a:prstGeom>
                <a:solidFill>
                  <a:srgbClr val="FB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1" name="Rectangle 500">
                  <a:extLst>
                    <a:ext uri="{FF2B5EF4-FFF2-40B4-BE49-F238E27FC236}">
                      <a16:creationId xmlns:a16="http://schemas.microsoft.com/office/drawing/2014/main" id="{28589F48-002D-4392-9EDC-080C8B60BB2F}"/>
                    </a:ext>
                  </a:extLst>
                </p:cNvPr>
                <p:cNvSpPr/>
                <p:nvPr userDrawn="1"/>
              </p:nvSpPr>
              <p:spPr>
                <a:xfrm>
                  <a:off x="10548492" y="3088762"/>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g. </a:t>
                  </a:r>
                </a:p>
              </p:txBody>
            </p:sp>
            <p:sp>
              <p:nvSpPr>
                <p:cNvPr id="509" name="TextBox 508">
                  <a:extLst>
                    <a:ext uri="{FF2B5EF4-FFF2-40B4-BE49-F238E27FC236}">
                      <a16:creationId xmlns:a16="http://schemas.microsoft.com/office/drawing/2014/main" id="{8278B596-73E4-4F7F-A115-2ABDF69AB15E}"/>
                    </a:ext>
                  </a:extLst>
                </p:cNvPr>
                <p:cNvSpPr txBox="1"/>
                <p:nvPr userDrawn="1"/>
              </p:nvSpPr>
              <p:spPr>
                <a:xfrm>
                  <a:off x="10056207" y="277562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15A3A"/>
                      </a:solidFill>
                      <a:effectLst/>
                      <a:uLnTx/>
                      <a:uFillTx/>
                      <a:latin typeface="Calibri"/>
                      <a:ea typeface="+mn-ea"/>
                      <a:cs typeface="+mn-cs"/>
                    </a:rPr>
                    <a:t>251, 214, 206</a:t>
                  </a:r>
                  <a:endParaRPr kumimoji="0" lang="en-US" sz="1000" b="0" i="0" u="none" strike="noStrike" kern="1200" cap="none" spc="0" normalizeH="0" baseline="0" noProof="0" dirty="0">
                    <a:ln>
                      <a:noFill/>
                    </a:ln>
                    <a:solidFill>
                      <a:srgbClr val="F15A3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#FBD6CE</a:t>
                  </a:r>
                  <a:endParaRPr kumimoji="0" lang="en-US" sz="900" b="0" i="0" u="none" strike="noStrike" kern="1200" cap="none" spc="0" normalizeH="0" baseline="0" noProof="0" dirty="0">
                    <a:ln>
                      <a:noFill/>
                    </a:ln>
                    <a:solidFill>
                      <a:srgbClr val="F15A3A"/>
                    </a:solidFill>
                    <a:effectLst/>
                    <a:uLnTx/>
                    <a:uFillTx/>
                    <a:latin typeface="Calibri"/>
                    <a:ea typeface="+mn-ea"/>
                    <a:cs typeface="+mn-cs"/>
                  </a:endParaRPr>
                </a:p>
              </p:txBody>
            </p:sp>
          </p:grpSp>
          <p:grpSp>
            <p:nvGrpSpPr>
              <p:cNvPr id="519" name="Group 518">
                <a:extLst>
                  <a:ext uri="{FF2B5EF4-FFF2-40B4-BE49-F238E27FC236}">
                    <a16:creationId xmlns:a16="http://schemas.microsoft.com/office/drawing/2014/main" id="{F5B05898-AF38-4DE5-A115-B9CD8100AC9F}"/>
                  </a:ext>
                </a:extLst>
              </p:cNvPr>
              <p:cNvGrpSpPr/>
              <p:nvPr userDrawn="1"/>
            </p:nvGrpSpPr>
            <p:grpSpPr>
              <a:xfrm>
                <a:off x="4883209" y="5954954"/>
                <a:ext cx="850536" cy="683523"/>
                <a:chOff x="10855706" y="2674885"/>
                <a:chExt cx="850536" cy="683523"/>
              </a:xfrm>
            </p:grpSpPr>
            <p:sp>
              <p:nvSpPr>
                <p:cNvPr id="492" name="Rectangle 491">
                  <a:extLst>
                    <a:ext uri="{FF2B5EF4-FFF2-40B4-BE49-F238E27FC236}">
                      <a16:creationId xmlns:a16="http://schemas.microsoft.com/office/drawing/2014/main" id="{36641773-7A79-435B-8F9F-DF08A2F4711C}"/>
                    </a:ext>
                  </a:extLst>
                </p:cNvPr>
                <p:cNvSpPr/>
                <p:nvPr userDrawn="1"/>
              </p:nvSpPr>
              <p:spPr>
                <a:xfrm rot="16200000">
                  <a:off x="10942335" y="2673439"/>
                  <a:ext cx="646331" cy="649224"/>
                </a:xfrm>
                <a:prstGeom prst="rect">
                  <a:avLst/>
                </a:prstGeom>
                <a:solidFill>
                  <a:srgbClr val="FC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2" name="Rectangle 501">
                  <a:extLst>
                    <a:ext uri="{FF2B5EF4-FFF2-40B4-BE49-F238E27FC236}">
                      <a16:creationId xmlns:a16="http://schemas.microsoft.com/office/drawing/2014/main" id="{073AFE17-230F-4F9B-A34F-7C30B217B01A}"/>
                    </a:ext>
                  </a:extLst>
                </p:cNvPr>
                <p:cNvSpPr/>
                <p:nvPr userDrawn="1"/>
              </p:nvSpPr>
              <p:spPr>
                <a:xfrm>
                  <a:off x="11393336" y="311218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h. </a:t>
                  </a:r>
                </a:p>
              </p:txBody>
            </p:sp>
            <p:sp>
              <p:nvSpPr>
                <p:cNvPr id="510" name="TextBox 509">
                  <a:extLst>
                    <a:ext uri="{FF2B5EF4-FFF2-40B4-BE49-F238E27FC236}">
                      <a16:creationId xmlns:a16="http://schemas.microsoft.com/office/drawing/2014/main" id="{97B80EFD-E918-4225-AA3B-FC446E84C1A9}"/>
                    </a:ext>
                  </a:extLst>
                </p:cNvPr>
                <p:cNvSpPr txBox="1"/>
                <p:nvPr userDrawn="1"/>
              </p:nvSpPr>
              <p:spPr>
                <a:xfrm>
                  <a:off x="10855706" y="276643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15A3A"/>
                      </a:solidFill>
                      <a:effectLst/>
                      <a:uLnTx/>
                      <a:uFillTx/>
                      <a:latin typeface="Calibri"/>
                      <a:ea typeface="+mn-ea"/>
                      <a:cs typeface="+mn-cs"/>
                    </a:rPr>
                    <a:t>253, 234, 230</a:t>
                  </a:r>
                  <a:endParaRPr kumimoji="0" lang="en-US" sz="1000" b="0" i="0" u="none" strike="noStrike" kern="1200" cap="none" spc="0" normalizeH="0" baseline="0" noProof="0" dirty="0">
                    <a:ln>
                      <a:noFill/>
                    </a:ln>
                    <a:solidFill>
                      <a:srgbClr val="F15A3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15A3A"/>
                      </a:solidFill>
                      <a:effectLst/>
                      <a:uLnTx/>
                      <a:uFillTx/>
                      <a:latin typeface="Calibri"/>
                      <a:ea typeface="+mn-ea"/>
                      <a:cs typeface="+mn-cs"/>
                    </a:rPr>
                    <a:t>#FDEAE6</a:t>
                  </a:r>
                  <a:endParaRPr kumimoji="0" lang="en-US" sz="900" b="0" i="0" u="none" strike="noStrike" kern="1200" cap="none" spc="0" normalizeH="0" baseline="0" noProof="0" dirty="0">
                    <a:ln>
                      <a:noFill/>
                    </a:ln>
                    <a:solidFill>
                      <a:srgbClr val="F15A3A"/>
                    </a:solidFill>
                    <a:effectLst/>
                    <a:uLnTx/>
                    <a:uFillTx/>
                    <a:latin typeface="Calibri"/>
                    <a:ea typeface="+mn-ea"/>
                    <a:cs typeface="+mn-cs"/>
                  </a:endParaRPr>
                </a:p>
              </p:txBody>
            </p:sp>
          </p:grpSp>
        </p:grpSp>
      </p:grpSp>
      <p:sp>
        <p:nvSpPr>
          <p:cNvPr id="520" name="Rectangle 519">
            <a:extLst>
              <a:ext uri="{FF2B5EF4-FFF2-40B4-BE49-F238E27FC236}">
                <a16:creationId xmlns:a16="http://schemas.microsoft.com/office/drawing/2014/main" id="{60541CAB-0249-4051-90C0-F82A5383EC65}"/>
              </a:ext>
            </a:extLst>
          </p:cNvPr>
          <p:cNvSpPr/>
          <p:nvPr userDrawn="1"/>
        </p:nvSpPr>
        <p:spPr>
          <a:xfrm>
            <a:off x="4378020" y="35872"/>
            <a:ext cx="153284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Light"/>
                <a:ea typeface="+mn-ea"/>
                <a:cs typeface="+mn-cs"/>
              </a:rPr>
              <a:t>Accent </a:t>
            </a:r>
            <a:br>
              <a:rPr kumimoji="0" lang="en-US" sz="1500" b="1" i="0" u="none" strike="noStrike" kern="1200" cap="none" spc="0" normalizeH="0" baseline="0" noProof="0" dirty="0">
                <a:ln>
                  <a:noFill/>
                </a:ln>
                <a:solidFill>
                  <a:prstClr val="black"/>
                </a:solidFill>
                <a:effectLst/>
                <a:uLnTx/>
                <a:uFillTx/>
                <a:latin typeface="Calibri Light"/>
                <a:ea typeface="+mn-ea"/>
                <a:cs typeface="+mn-cs"/>
              </a:rPr>
            </a:br>
            <a:r>
              <a:rPr kumimoji="0" lang="en-US" sz="1500" b="1" i="0" u="none" strike="noStrike" kern="1200" cap="none" spc="0" normalizeH="0" baseline="0" noProof="0" dirty="0">
                <a:ln>
                  <a:noFill/>
                </a:ln>
                <a:solidFill>
                  <a:prstClr val="black"/>
                </a:solidFill>
                <a:effectLst/>
                <a:uLnTx/>
                <a:uFillTx/>
                <a:latin typeface="Calibri Light"/>
                <a:ea typeface="+mn-ea"/>
                <a:cs typeface="+mn-cs"/>
              </a:rPr>
              <a:t>Colors + Tints</a:t>
            </a:r>
          </a:p>
        </p:txBody>
      </p:sp>
      <p:grpSp>
        <p:nvGrpSpPr>
          <p:cNvPr id="657" name="Group 656">
            <a:extLst>
              <a:ext uri="{FF2B5EF4-FFF2-40B4-BE49-F238E27FC236}">
                <a16:creationId xmlns:a16="http://schemas.microsoft.com/office/drawing/2014/main" id="{8948E3B7-A7B9-4915-B11A-57EC4AB75860}"/>
              </a:ext>
            </a:extLst>
          </p:cNvPr>
          <p:cNvGrpSpPr/>
          <p:nvPr userDrawn="1"/>
        </p:nvGrpSpPr>
        <p:grpSpPr>
          <a:xfrm>
            <a:off x="5077136" y="499184"/>
            <a:ext cx="860105" cy="6114319"/>
            <a:chOff x="8504958" y="499184"/>
            <a:chExt cx="860105" cy="6114319"/>
          </a:xfrm>
        </p:grpSpPr>
        <p:sp>
          <p:nvSpPr>
            <p:cNvPr id="529" name="Rectangle 528">
              <a:extLst>
                <a:ext uri="{FF2B5EF4-FFF2-40B4-BE49-F238E27FC236}">
                  <a16:creationId xmlns:a16="http://schemas.microsoft.com/office/drawing/2014/main" id="{9A57887A-9AEC-4EBF-9C23-33A44DA547F7}"/>
                </a:ext>
              </a:extLst>
            </p:cNvPr>
            <p:cNvSpPr/>
            <p:nvPr userDrawn="1"/>
          </p:nvSpPr>
          <p:spPr>
            <a:xfrm>
              <a:off x="8572267" y="499184"/>
              <a:ext cx="590226"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Accent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Yellow- Orange</a:t>
              </a:r>
            </a:p>
          </p:txBody>
        </p:sp>
        <p:grpSp>
          <p:nvGrpSpPr>
            <p:cNvPr id="546" name="Group 545">
              <a:extLst>
                <a:ext uri="{FF2B5EF4-FFF2-40B4-BE49-F238E27FC236}">
                  <a16:creationId xmlns:a16="http://schemas.microsoft.com/office/drawing/2014/main" id="{7E451D5E-62E4-4EDC-A22B-9E615CEDE0C3}"/>
                </a:ext>
              </a:extLst>
            </p:cNvPr>
            <p:cNvGrpSpPr/>
            <p:nvPr userDrawn="1"/>
          </p:nvGrpSpPr>
          <p:grpSpPr>
            <a:xfrm>
              <a:off x="8504958" y="1028374"/>
              <a:ext cx="834798" cy="673042"/>
              <a:chOff x="5262211" y="3976340"/>
              <a:chExt cx="834798" cy="673042"/>
            </a:xfrm>
          </p:grpSpPr>
          <p:sp>
            <p:nvSpPr>
              <p:cNvPr id="521" name="Rectangle 520">
                <a:extLst>
                  <a:ext uri="{FF2B5EF4-FFF2-40B4-BE49-F238E27FC236}">
                    <a16:creationId xmlns:a16="http://schemas.microsoft.com/office/drawing/2014/main" id="{56A94939-0E00-478F-9543-F001D00D93C3}"/>
                  </a:ext>
                </a:extLst>
              </p:cNvPr>
              <p:cNvSpPr/>
              <p:nvPr userDrawn="1"/>
            </p:nvSpPr>
            <p:spPr>
              <a:xfrm>
                <a:off x="5353470" y="3976340"/>
                <a:ext cx="646331" cy="646331"/>
              </a:xfrm>
              <a:prstGeom prst="rect">
                <a:avLst/>
              </a:prstGeom>
              <a:solidFill>
                <a:srgbClr val="EE7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0" name="Rectangle 529">
                <a:extLst>
                  <a:ext uri="{FF2B5EF4-FFF2-40B4-BE49-F238E27FC236}">
                    <a16:creationId xmlns:a16="http://schemas.microsoft.com/office/drawing/2014/main" id="{5FD1DDF8-C3C8-41BC-BF1F-699DC27F7681}"/>
                  </a:ext>
                </a:extLst>
              </p:cNvPr>
              <p:cNvSpPr/>
              <p:nvPr userDrawn="1"/>
            </p:nvSpPr>
            <p:spPr>
              <a:xfrm>
                <a:off x="5790515" y="4403161"/>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538" name="TextBox 537">
                <a:extLst>
                  <a:ext uri="{FF2B5EF4-FFF2-40B4-BE49-F238E27FC236}">
                    <a16:creationId xmlns:a16="http://schemas.microsoft.com/office/drawing/2014/main" id="{C2001E89-677D-40A2-BE6A-875C29D95603}"/>
                  </a:ext>
                </a:extLst>
              </p:cNvPr>
              <p:cNvSpPr txBox="1"/>
              <p:nvPr userDrawn="1"/>
            </p:nvSpPr>
            <p:spPr>
              <a:xfrm>
                <a:off x="5262211" y="4044378"/>
                <a:ext cx="82884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238, 123, 37</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#EE7B25</a:t>
                </a:r>
              </a:p>
            </p:txBody>
          </p:sp>
        </p:grpSp>
        <p:grpSp>
          <p:nvGrpSpPr>
            <p:cNvPr id="547" name="Group 546">
              <a:extLst>
                <a:ext uri="{FF2B5EF4-FFF2-40B4-BE49-F238E27FC236}">
                  <a16:creationId xmlns:a16="http://schemas.microsoft.com/office/drawing/2014/main" id="{101B686F-45A4-4658-87FC-5347EAA58F6B}"/>
                </a:ext>
              </a:extLst>
            </p:cNvPr>
            <p:cNvGrpSpPr/>
            <p:nvPr userDrawn="1"/>
          </p:nvGrpSpPr>
          <p:grpSpPr>
            <a:xfrm>
              <a:off x="8510631" y="1752627"/>
              <a:ext cx="823452" cy="646331"/>
              <a:chOff x="6057588" y="3989600"/>
              <a:chExt cx="823452" cy="646331"/>
            </a:xfrm>
          </p:grpSpPr>
          <p:sp>
            <p:nvSpPr>
              <p:cNvPr id="522" name="Rectangle 521">
                <a:extLst>
                  <a:ext uri="{FF2B5EF4-FFF2-40B4-BE49-F238E27FC236}">
                    <a16:creationId xmlns:a16="http://schemas.microsoft.com/office/drawing/2014/main" id="{53B7412D-70FB-48CF-A910-54C8F4E2E291}"/>
                  </a:ext>
                </a:extLst>
              </p:cNvPr>
              <p:cNvSpPr/>
              <p:nvPr userDrawn="1"/>
            </p:nvSpPr>
            <p:spPr>
              <a:xfrm>
                <a:off x="6139645" y="3989600"/>
                <a:ext cx="646331" cy="646331"/>
              </a:xfrm>
              <a:prstGeom prst="rect">
                <a:avLst/>
              </a:prstGeom>
              <a:solidFill>
                <a:srgbClr val="F0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1" name="Rectangle 530">
                <a:extLst>
                  <a:ext uri="{FF2B5EF4-FFF2-40B4-BE49-F238E27FC236}">
                    <a16:creationId xmlns:a16="http://schemas.microsoft.com/office/drawing/2014/main" id="{D861A543-CE3D-4F99-9F9F-88C9A98D3842}"/>
                  </a:ext>
                </a:extLst>
              </p:cNvPr>
              <p:cNvSpPr/>
              <p:nvPr userDrawn="1"/>
            </p:nvSpPr>
            <p:spPr>
              <a:xfrm>
                <a:off x="6568134" y="4382762"/>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539" name="TextBox 538">
                <a:extLst>
                  <a:ext uri="{FF2B5EF4-FFF2-40B4-BE49-F238E27FC236}">
                    <a16:creationId xmlns:a16="http://schemas.microsoft.com/office/drawing/2014/main" id="{13DE6384-836C-434A-AFCA-54782F968F07}"/>
                  </a:ext>
                </a:extLst>
              </p:cNvPr>
              <p:cNvSpPr txBox="1"/>
              <p:nvPr userDrawn="1"/>
            </p:nvSpPr>
            <p:spPr>
              <a:xfrm>
                <a:off x="6057588" y="404200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240, 140, 64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#F08C40</a:t>
                </a:r>
              </a:p>
            </p:txBody>
          </p:sp>
        </p:grpSp>
        <p:grpSp>
          <p:nvGrpSpPr>
            <p:cNvPr id="548" name="Group 547">
              <a:extLst>
                <a:ext uri="{FF2B5EF4-FFF2-40B4-BE49-F238E27FC236}">
                  <a16:creationId xmlns:a16="http://schemas.microsoft.com/office/drawing/2014/main" id="{2D4874AF-ED2C-49EF-97F2-EF34103772CF}"/>
                </a:ext>
              </a:extLst>
            </p:cNvPr>
            <p:cNvGrpSpPr/>
            <p:nvPr userDrawn="1"/>
          </p:nvGrpSpPr>
          <p:grpSpPr>
            <a:xfrm>
              <a:off x="8517135" y="2450169"/>
              <a:ext cx="810444" cy="650264"/>
              <a:chOff x="6877955" y="3993871"/>
              <a:chExt cx="810444" cy="650264"/>
            </a:xfrm>
          </p:grpSpPr>
          <p:sp>
            <p:nvSpPr>
              <p:cNvPr id="523" name="Rectangle 522">
                <a:extLst>
                  <a:ext uri="{FF2B5EF4-FFF2-40B4-BE49-F238E27FC236}">
                    <a16:creationId xmlns:a16="http://schemas.microsoft.com/office/drawing/2014/main" id="{CE180AEF-71DE-4527-86FD-8A3F6DC06E72}"/>
                  </a:ext>
                </a:extLst>
              </p:cNvPr>
              <p:cNvSpPr/>
              <p:nvPr userDrawn="1"/>
            </p:nvSpPr>
            <p:spPr>
              <a:xfrm>
                <a:off x="6960012" y="3993871"/>
                <a:ext cx="646331" cy="646331"/>
              </a:xfrm>
              <a:prstGeom prst="rect">
                <a:avLst/>
              </a:prstGeom>
              <a:solidFill>
                <a:srgbClr val="F29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2" name="Rectangle 531">
                <a:extLst>
                  <a:ext uri="{FF2B5EF4-FFF2-40B4-BE49-F238E27FC236}">
                    <a16:creationId xmlns:a16="http://schemas.microsoft.com/office/drawing/2014/main" id="{33FBB0A0-9581-412C-B521-3BD7D28397ED}"/>
                  </a:ext>
                </a:extLst>
              </p:cNvPr>
              <p:cNvSpPr/>
              <p:nvPr userDrawn="1"/>
            </p:nvSpPr>
            <p:spPr>
              <a:xfrm>
                <a:off x="7374247" y="4397914"/>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540" name="TextBox 539">
                <a:extLst>
                  <a:ext uri="{FF2B5EF4-FFF2-40B4-BE49-F238E27FC236}">
                    <a16:creationId xmlns:a16="http://schemas.microsoft.com/office/drawing/2014/main" id="{ABFC1EA0-DD94-466F-92B2-D06EC9897C45}"/>
                  </a:ext>
                </a:extLst>
              </p:cNvPr>
              <p:cNvSpPr txBox="1"/>
              <p:nvPr userDrawn="1"/>
            </p:nvSpPr>
            <p:spPr>
              <a:xfrm>
                <a:off x="6877955" y="4071129"/>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242, 156, 92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#F29C5C</a:t>
                </a:r>
              </a:p>
            </p:txBody>
          </p:sp>
        </p:grpSp>
        <p:grpSp>
          <p:nvGrpSpPr>
            <p:cNvPr id="549" name="Group 548">
              <a:extLst>
                <a:ext uri="{FF2B5EF4-FFF2-40B4-BE49-F238E27FC236}">
                  <a16:creationId xmlns:a16="http://schemas.microsoft.com/office/drawing/2014/main" id="{87C92C1B-3203-47E9-BEDE-779A803B1C5C}"/>
                </a:ext>
              </a:extLst>
            </p:cNvPr>
            <p:cNvGrpSpPr/>
            <p:nvPr userDrawn="1"/>
          </p:nvGrpSpPr>
          <p:grpSpPr>
            <a:xfrm>
              <a:off x="8517135" y="3151644"/>
              <a:ext cx="810444" cy="651214"/>
              <a:chOff x="7687572" y="3983584"/>
              <a:chExt cx="810444" cy="651214"/>
            </a:xfrm>
          </p:grpSpPr>
          <p:sp>
            <p:nvSpPr>
              <p:cNvPr id="524" name="Rectangle 523">
                <a:extLst>
                  <a:ext uri="{FF2B5EF4-FFF2-40B4-BE49-F238E27FC236}">
                    <a16:creationId xmlns:a16="http://schemas.microsoft.com/office/drawing/2014/main" id="{7E9D9D62-F9BE-4A4B-94C4-E94584829FEA}"/>
                  </a:ext>
                </a:extLst>
              </p:cNvPr>
              <p:cNvSpPr/>
              <p:nvPr userDrawn="1"/>
            </p:nvSpPr>
            <p:spPr>
              <a:xfrm>
                <a:off x="7769629" y="3983584"/>
                <a:ext cx="646331" cy="646331"/>
              </a:xfrm>
              <a:prstGeom prst="rect">
                <a:avLst/>
              </a:prstGeom>
              <a:solidFill>
                <a:srgbClr val="F4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3" name="Rectangle 532">
                <a:extLst>
                  <a:ext uri="{FF2B5EF4-FFF2-40B4-BE49-F238E27FC236}">
                    <a16:creationId xmlns:a16="http://schemas.microsoft.com/office/drawing/2014/main" id="{E054F84D-4599-4C18-A304-172B65E6EBDB}"/>
                  </a:ext>
                </a:extLst>
              </p:cNvPr>
              <p:cNvSpPr/>
              <p:nvPr userDrawn="1"/>
            </p:nvSpPr>
            <p:spPr>
              <a:xfrm>
                <a:off x="8180696" y="438857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541" name="TextBox 540">
                <a:extLst>
                  <a:ext uri="{FF2B5EF4-FFF2-40B4-BE49-F238E27FC236}">
                    <a16:creationId xmlns:a16="http://schemas.microsoft.com/office/drawing/2014/main" id="{5356F93B-4A4B-4E23-A47F-1453034827E7}"/>
                  </a:ext>
                </a:extLst>
              </p:cNvPr>
              <p:cNvSpPr txBox="1"/>
              <p:nvPr userDrawn="1"/>
            </p:nvSpPr>
            <p:spPr>
              <a:xfrm>
                <a:off x="7687572" y="4071271"/>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244, 173, 119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#F4AD77</a:t>
                </a:r>
              </a:p>
            </p:txBody>
          </p:sp>
        </p:grpSp>
        <p:grpSp>
          <p:nvGrpSpPr>
            <p:cNvPr id="550" name="Group 549">
              <a:extLst>
                <a:ext uri="{FF2B5EF4-FFF2-40B4-BE49-F238E27FC236}">
                  <a16:creationId xmlns:a16="http://schemas.microsoft.com/office/drawing/2014/main" id="{554DE812-4BF5-4D92-81F3-0C1E2786CB9F}"/>
                </a:ext>
              </a:extLst>
            </p:cNvPr>
            <p:cNvGrpSpPr/>
            <p:nvPr userDrawn="1"/>
          </p:nvGrpSpPr>
          <p:grpSpPr>
            <a:xfrm>
              <a:off x="8510645" y="3854069"/>
              <a:ext cx="823424" cy="646331"/>
              <a:chOff x="8495490" y="3983646"/>
              <a:chExt cx="823424" cy="646331"/>
            </a:xfrm>
          </p:grpSpPr>
          <p:sp>
            <p:nvSpPr>
              <p:cNvPr id="525" name="Rectangle 524">
                <a:extLst>
                  <a:ext uri="{FF2B5EF4-FFF2-40B4-BE49-F238E27FC236}">
                    <a16:creationId xmlns:a16="http://schemas.microsoft.com/office/drawing/2014/main" id="{EC0340BC-B66D-4D2C-9FA3-C462B501864A}"/>
                  </a:ext>
                </a:extLst>
              </p:cNvPr>
              <p:cNvSpPr/>
              <p:nvPr userDrawn="1"/>
            </p:nvSpPr>
            <p:spPr>
              <a:xfrm rot="16200000">
                <a:off x="8577547" y="3983646"/>
                <a:ext cx="646331" cy="646331"/>
              </a:xfrm>
              <a:prstGeom prst="rect">
                <a:avLst/>
              </a:prstGeom>
              <a:solidFill>
                <a:srgbClr val="F6B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4" name="Rectangle 533">
                <a:extLst>
                  <a:ext uri="{FF2B5EF4-FFF2-40B4-BE49-F238E27FC236}">
                    <a16:creationId xmlns:a16="http://schemas.microsoft.com/office/drawing/2014/main" id="{B101D43A-04A0-4385-83EC-4E15EF1E547A}"/>
                  </a:ext>
                </a:extLst>
              </p:cNvPr>
              <p:cNvSpPr/>
              <p:nvPr userDrawn="1"/>
            </p:nvSpPr>
            <p:spPr>
              <a:xfrm>
                <a:off x="9009214" y="4361845"/>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542" name="TextBox 541">
                <a:extLst>
                  <a:ext uri="{FF2B5EF4-FFF2-40B4-BE49-F238E27FC236}">
                    <a16:creationId xmlns:a16="http://schemas.microsoft.com/office/drawing/2014/main" id="{58B2394A-AFBB-458E-A6EB-105A4678E33D}"/>
                  </a:ext>
                </a:extLst>
              </p:cNvPr>
              <p:cNvSpPr txBox="1"/>
              <p:nvPr userDrawn="1"/>
            </p:nvSpPr>
            <p:spPr>
              <a:xfrm>
                <a:off x="8495490" y="4049242"/>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246, 189 146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#F6BD92</a:t>
                </a:r>
              </a:p>
            </p:txBody>
          </p:sp>
        </p:grpSp>
        <p:grpSp>
          <p:nvGrpSpPr>
            <p:cNvPr id="551" name="Group 550">
              <a:extLst>
                <a:ext uri="{FF2B5EF4-FFF2-40B4-BE49-F238E27FC236}">
                  <a16:creationId xmlns:a16="http://schemas.microsoft.com/office/drawing/2014/main" id="{514AED36-D996-4947-8F5F-9844CC6B95EB}"/>
                </a:ext>
              </a:extLst>
            </p:cNvPr>
            <p:cNvGrpSpPr/>
            <p:nvPr userDrawn="1"/>
          </p:nvGrpSpPr>
          <p:grpSpPr>
            <a:xfrm>
              <a:off x="8517135" y="4551611"/>
              <a:ext cx="810444" cy="646779"/>
              <a:chOff x="9323780" y="3983645"/>
              <a:chExt cx="810444" cy="646779"/>
            </a:xfrm>
          </p:grpSpPr>
          <p:sp>
            <p:nvSpPr>
              <p:cNvPr id="526" name="Rectangle 525">
                <a:extLst>
                  <a:ext uri="{FF2B5EF4-FFF2-40B4-BE49-F238E27FC236}">
                    <a16:creationId xmlns:a16="http://schemas.microsoft.com/office/drawing/2014/main" id="{95EE0BE1-FD8A-407A-B9AA-4CF7E65314FF}"/>
                  </a:ext>
                </a:extLst>
              </p:cNvPr>
              <p:cNvSpPr/>
              <p:nvPr userDrawn="1"/>
            </p:nvSpPr>
            <p:spPr>
              <a:xfrm rot="16200000">
                <a:off x="9405837" y="3983645"/>
                <a:ext cx="646331" cy="646331"/>
              </a:xfrm>
              <a:prstGeom prst="rect">
                <a:avLst/>
              </a:prstGeom>
              <a:solidFill>
                <a:srgbClr val="F9C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5" name="Rectangle 534">
                <a:extLst>
                  <a:ext uri="{FF2B5EF4-FFF2-40B4-BE49-F238E27FC236}">
                    <a16:creationId xmlns:a16="http://schemas.microsoft.com/office/drawing/2014/main" id="{8E936C51-F11A-41E0-841D-788E963B0155}"/>
                  </a:ext>
                </a:extLst>
              </p:cNvPr>
              <p:cNvSpPr/>
              <p:nvPr userDrawn="1"/>
            </p:nvSpPr>
            <p:spPr>
              <a:xfrm>
                <a:off x="9842614" y="4384203"/>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f. </a:t>
                </a:r>
              </a:p>
            </p:txBody>
          </p:sp>
          <p:sp>
            <p:nvSpPr>
              <p:cNvPr id="543" name="TextBox 542">
                <a:extLst>
                  <a:ext uri="{FF2B5EF4-FFF2-40B4-BE49-F238E27FC236}">
                    <a16:creationId xmlns:a16="http://schemas.microsoft.com/office/drawing/2014/main" id="{C6E00382-059B-4056-9330-75E8B07BA237}"/>
                  </a:ext>
                </a:extLst>
              </p:cNvPr>
              <p:cNvSpPr txBox="1"/>
              <p:nvPr userDrawn="1"/>
            </p:nvSpPr>
            <p:spPr>
              <a:xfrm>
                <a:off x="9323780" y="4079036"/>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7B25"/>
                    </a:solidFill>
                    <a:effectLst/>
                    <a:uLnTx/>
                    <a:uFillTx/>
                    <a:latin typeface="Calibri"/>
                    <a:ea typeface="+mn-ea"/>
                    <a:cs typeface="+mn-cs"/>
                  </a:rPr>
                  <a:t>249, 206, 173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#F9CEAD</a:t>
                </a:r>
              </a:p>
            </p:txBody>
          </p:sp>
        </p:grpSp>
        <p:grpSp>
          <p:nvGrpSpPr>
            <p:cNvPr id="552" name="Group 551">
              <a:extLst>
                <a:ext uri="{FF2B5EF4-FFF2-40B4-BE49-F238E27FC236}">
                  <a16:creationId xmlns:a16="http://schemas.microsoft.com/office/drawing/2014/main" id="{EB7FE818-0587-420C-B57C-B87EDC7024BD}"/>
                </a:ext>
              </a:extLst>
            </p:cNvPr>
            <p:cNvGrpSpPr/>
            <p:nvPr userDrawn="1"/>
          </p:nvGrpSpPr>
          <p:grpSpPr>
            <a:xfrm>
              <a:off x="8517135" y="5249601"/>
              <a:ext cx="810444" cy="649744"/>
              <a:chOff x="10153380" y="3983645"/>
              <a:chExt cx="810444" cy="649744"/>
            </a:xfrm>
          </p:grpSpPr>
          <p:sp>
            <p:nvSpPr>
              <p:cNvPr id="527" name="Rectangle 526">
                <a:extLst>
                  <a:ext uri="{FF2B5EF4-FFF2-40B4-BE49-F238E27FC236}">
                    <a16:creationId xmlns:a16="http://schemas.microsoft.com/office/drawing/2014/main" id="{440D4C14-8253-4389-AD5E-1943812C28CE}"/>
                  </a:ext>
                </a:extLst>
              </p:cNvPr>
              <p:cNvSpPr/>
              <p:nvPr userDrawn="1"/>
            </p:nvSpPr>
            <p:spPr>
              <a:xfrm rot="16200000">
                <a:off x="10235437" y="3983645"/>
                <a:ext cx="646331" cy="646331"/>
              </a:xfrm>
              <a:prstGeom prst="rect">
                <a:avLst/>
              </a:prstGeom>
              <a:solidFill>
                <a:srgbClr val="FBD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6" name="Rectangle 535">
                <a:extLst>
                  <a:ext uri="{FF2B5EF4-FFF2-40B4-BE49-F238E27FC236}">
                    <a16:creationId xmlns:a16="http://schemas.microsoft.com/office/drawing/2014/main" id="{83E82CB8-9280-4F9F-9358-CC37C5736C45}"/>
                  </a:ext>
                </a:extLst>
              </p:cNvPr>
              <p:cNvSpPr/>
              <p:nvPr userDrawn="1"/>
            </p:nvSpPr>
            <p:spPr>
              <a:xfrm>
                <a:off x="10646357" y="4387168"/>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g. </a:t>
                </a:r>
              </a:p>
            </p:txBody>
          </p:sp>
          <p:sp>
            <p:nvSpPr>
              <p:cNvPr id="544" name="TextBox 543">
                <a:extLst>
                  <a:ext uri="{FF2B5EF4-FFF2-40B4-BE49-F238E27FC236}">
                    <a16:creationId xmlns:a16="http://schemas.microsoft.com/office/drawing/2014/main" id="{5AE0A008-C98A-404B-8EBA-D2F943C47BE4}"/>
                  </a:ext>
                </a:extLst>
              </p:cNvPr>
              <p:cNvSpPr txBox="1"/>
              <p:nvPr userDrawn="1"/>
            </p:nvSpPr>
            <p:spPr>
              <a:xfrm>
                <a:off x="10153380" y="407861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7B25"/>
                    </a:solidFill>
                    <a:effectLst/>
                    <a:uLnTx/>
                    <a:uFillTx/>
                    <a:latin typeface="Calibri"/>
                    <a:ea typeface="+mn-ea"/>
                    <a:cs typeface="+mn-cs"/>
                  </a:rPr>
                  <a:t>251, 222, 200</a:t>
                </a:r>
                <a:endParaRPr kumimoji="0" lang="en-US" sz="1000" b="0" i="0" u="none" strike="noStrike" kern="1200" cap="none" spc="0" normalizeH="0" baseline="0" noProof="0" dirty="0">
                  <a:ln>
                    <a:noFill/>
                  </a:ln>
                  <a:solidFill>
                    <a:srgbClr val="EE7B2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#FBDEC8</a:t>
                </a:r>
                <a:endParaRPr kumimoji="0" lang="en-US" sz="900" b="0" i="0" u="none" strike="noStrike" kern="1200" cap="none" spc="0" normalizeH="0" baseline="0" noProof="0" dirty="0">
                  <a:ln>
                    <a:noFill/>
                  </a:ln>
                  <a:solidFill>
                    <a:srgbClr val="EE7B25"/>
                  </a:solidFill>
                  <a:effectLst/>
                  <a:uLnTx/>
                  <a:uFillTx/>
                  <a:latin typeface="Calibri"/>
                  <a:ea typeface="+mn-ea"/>
                  <a:cs typeface="+mn-cs"/>
                </a:endParaRPr>
              </a:p>
            </p:txBody>
          </p:sp>
        </p:grpSp>
        <p:grpSp>
          <p:nvGrpSpPr>
            <p:cNvPr id="553" name="Group 552">
              <a:extLst>
                <a:ext uri="{FF2B5EF4-FFF2-40B4-BE49-F238E27FC236}">
                  <a16:creationId xmlns:a16="http://schemas.microsoft.com/office/drawing/2014/main" id="{BF021BF2-4EF3-45AB-9F4E-FE4ACA40061C}"/>
                </a:ext>
              </a:extLst>
            </p:cNvPr>
            <p:cNvGrpSpPr/>
            <p:nvPr userDrawn="1"/>
          </p:nvGrpSpPr>
          <p:grpSpPr>
            <a:xfrm>
              <a:off x="8513835" y="5950559"/>
              <a:ext cx="851228" cy="662944"/>
              <a:chOff x="10952879" y="3993870"/>
              <a:chExt cx="851228" cy="662944"/>
            </a:xfrm>
          </p:grpSpPr>
          <p:sp>
            <p:nvSpPr>
              <p:cNvPr id="528" name="Rectangle 527">
                <a:extLst>
                  <a:ext uri="{FF2B5EF4-FFF2-40B4-BE49-F238E27FC236}">
                    <a16:creationId xmlns:a16="http://schemas.microsoft.com/office/drawing/2014/main" id="{86B1D0EE-3CB7-4331-AFC3-3FC1F22E6866}"/>
                  </a:ext>
                </a:extLst>
              </p:cNvPr>
              <p:cNvSpPr/>
              <p:nvPr userDrawn="1"/>
            </p:nvSpPr>
            <p:spPr>
              <a:xfrm rot="16200000">
                <a:off x="11034936" y="3993870"/>
                <a:ext cx="646331" cy="646331"/>
              </a:xfrm>
              <a:prstGeom prst="rect">
                <a:avLst/>
              </a:prstGeom>
              <a:solidFill>
                <a:srgbClr val="FDE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7" name="Rectangle 536">
                <a:extLst>
                  <a:ext uri="{FF2B5EF4-FFF2-40B4-BE49-F238E27FC236}">
                    <a16:creationId xmlns:a16="http://schemas.microsoft.com/office/drawing/2014/main" id="{9AF3AD3B-22E4-4C0C-A18C-FE36196C6869}"/>
                  </a:ext>
                </a:extLst>
              </p:cNvPr>
              <p:cNvSpPr/>
              <p:nvPr userDrawn="1"/>
            </p:nvSpPr>
            <p:spPr>
              <a:xfrm>
                <a:off x="11491201" y="4410593"/>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h. </a:t>
                </a:r>
              </a:p>
            </p:txBody>
          </p:sp>
          <p:sp>
            <p:nvSpPr>
              <p:cNvPr id="545" name="TextBox 544">
                <a:extLst>
                  <a:ext uri="{FF2B5EF4-FFF2-40B4-BE49-F238E27FC236}">
                    <a16:creationId xmlns:a16="http://schemas.microsoft.com/office/drawing/2014/main" id="{16CF4A5F-D2EA-4A93-9F96-3B0B89CC3D70}"/>
                  </a:ext>
                </a:extLst>
              </p:cNvPr>
              <p:cNvSpPr txBox="1"/>
              <p:nvPr userDrawn="1"/>
            </p:nvSpPr>
            <p:spPr>
              <a:xfrm>
                <a:off x="10952879" y="4069425"/>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7B25"/>
                    </a:solidFill>
                    <a:effectLst/>
                    <a:uLnTx/>
                    <a:uFillTx/>
                    <a:latin typeface="Calibri"/>
                    <a:ea typeface="+mn-ea"/>
                    <a:cs typeface="+mn-cs"/>
                  </a:rPr>
                  <a:t>253, 239, 228</a:t>
                </a:r>
                <a:endParaRPr kumimoji="0" lang="en-US" sz="1000" b="0" i="0" u="none" strike="noStrike" kern="1200" cap="none" spc="0" normalizeH="0" baseline="0" noProof="0" dirty="0">
                  <a:ln>
                    <a:noFill/>
                  </a:ln>
                  <a:solidFill>
                    <a:srgbClr val="EE7B2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7B25"/>
                    </a:solidFill>
                    <a:effectLst/>
                    <a:uLnTx/>
                    <a:uFillTx/>
                    <a:latin typeface="Calibri"/>
                    <a:ea typeface="+mn-ea"/>
                    <a:cs typeface="+mn-cs"/>
                  </a:rPr>
                  <a:t>#FDEFE4</a:t>
                </a:r>
                <a:endParaRPr kumimoji="0" lang="en-US" sz="900" b="0" i="0" u="none" strike="noStrike" kern="1200" cap="none" spc="0" normalizeH="0" baseline="0" noProof="0" dirty="0">
                  <a:ln>
                    <a:noFill/>
                  </a:ln>
                  <a:solidFill>
                    <a:srgbClr val="EE7B25"/>
                  </a:solidFill>
                  <a:effectLst/>
                  <a:uLnTx/>
                  <a:uFillTx/>
                  <a:latin typeface="Calibri"/>
                  <a:ea typeface="+mn-ea"/>
                  <a:cs typeface="+mn-cs"/>
                </a:endParaRPr>
              </a:p>
            </p:txBody>
          </p:sp>
        </p:grpSp>
      </p:grpSp>
      <p:grpSp>
        <p:nvGrpSpPr>
          <p:cNvPr id="658" name="Group 657">
            <a:extLst>
              <a:ext uri="{FF2B5EF4-FFF2-40B4-BE49-F238E27FC236}">
                <a16:creationId xmlns:a16="http://schemas.microsoft.com/office/drawing/2014/main" id="{77391CBB-6D28-432A-BB96-6BDB362E4535}"/>
              </a:ext>
            </a:extLst>
          </p:cNvPr>
          <p:cNvGrpSpPr/>
          <p:nvPr userDrawn="1"/>
        </p:nvGrpSpPr>
        <p:grpSpPr>
          <a:xfrm>
            <a:off x="5812587" y="653072"/>
            <a:ext cx="854304" cy="5981352"/>
            <a:chOff x="9227755" y="653072"/>
            <a:chExt cx="854304" cy="5981352"/>
          </a:xfrm>
        </p:grpSpPr>
        <p:sp>
          <p:nvSpPr>
            <p:cNvPr id="594" name="Rectangle 593">
              <a:extLst>
                <a:ext uri="{FF2B5EF4-FFF2-40B4-BE49-F238E27FC236}">
                  <a16:creationId xmlns:a16="http://schemas.microsoft.com/office/drawing/2014/main" id="{80D38DA5-5813-479B-9C45-EECF88C95164}"/>
                </a:ext>
              </a:extLst>
            </p:cNvPr>
            <p:cNvSpPr/>
            <p:nvPr userDrawn="1"/>
          </p:nvSpPr>
          <p:spPr>
            <a:xfrm>
              <a:off x="9297127" y="653072"/>
              <a:ext cx="5421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Accent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Pink</a:t>
              </a:r>
            </a:p>
          </p:txBody>
        </p:sp>
        <p:grpSp>
          <p:nvGrpSpPr>
            <p:cNvPr id="611" name="Group 610">
              <a:extLst>
                <a:ext uri="{FF2B5EF4-FFF2-40B4-BE49-F238E27FC236}">
                  <a16:creationId xmlns:a16="http://schemas.microsoft.com/office/drawing/2014/main" id="{E705BD3F-5221-4034-B051-287ADCD08AC6}"/>
                </a:ext>
              </a:extLst>
            </p:cNvPr>
            <p:cNvGrpSpPr/>
            <p:nvPr userDrawn="1"/>
          </p:nvGrpSpPr>
          <p:grpSpPr>
            <a:xfrm>
              <a:off x="9227755" y="1024613"/>
              <a:ext cx="847068" cy="673180"/>
              <a:chOff x="5609326" y="4031646"/>
              <a:chExt cx="847068" cy="673180"/>
            </a:xfrm>
          </p:grpSpPr>
          <p:sp>
            <p:nvSpPr>
              <p:cNvPr id="586" name="Rectangle 585">
                <a:extLst>
                  <a:ext uri="{FF2B5EF4-FFF2-40B4-BE49-F238E27FC236}">
                    <a16:creationId xmlns:a16="http://schemas.microsoft.com/office/drawing/2014/main" id="{4C5C4798-9282-4E83-B724-5B0D0BCADB4C}"/>
                  </a:ext>
                </a:extLst>
              </p:cNvPr>
              <p:cNvSpPr/>
              <p:nvPr userDrawn="1"/>
            </p:nvSpPr>
            <p:spPr>
              <a:xfrm rot="16200000">
                <a:off x="5700585" y="4031646"/>
                <a:ext cx="646331" cy="646331"/>
              </a:xfrm>
              <a:prstGeom prst="rect">
                <a:avLst/>
              </a:prstGeom>
              <a:solidFill>
                <a:srgbClr val="C7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5" name="Rectangle 594">
                <a:extLst>
                  <a:ext uri="{FF2B5EF4-FFF2-40B4-BE49-F238E27FC236}">
                    <a16:creationId xmlns:a16="http://schemas.microsoft.com/office/drawing/2014/main" id="{1B3D25AB-89A3-42F3-8642-2CCB925AB06D}"/>
                  </a:ext>
                </a:extLst>
              </p:cNvPr>
              <p:cNvSpPr/>
              <p:nvPr userDrawn="1"/>
            </p:nvSpPr>
            <p:spPr>
              <a:xfrm>
                <a:off x="6149900" y="4458605"/>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603" name="TextBox 602">
                <a:extLst>
                  <a:ext uri="{FF2B5EF4-FFF2-40B4-BE49-F238E27FC236}">
                    <a16:creationId xmlns:a16="http://schemas.microsoft.com/office/drawing/2014/main" id="{B12F58E8-4DCC-466A-95CF-6A11E837A9F1}"/>
                  </a:ext>
                </a:extLst>
              </p:cNvPr>
              <p:cNvSpPr txBox="1"/>
              <p:nvPr userDrawn="1"/>
            </p:nvSpPr>
            <p:spPr>
              <a:xfrm>
                <a:off x="5609326" y="4068286"/>
                <a:ext cx="82884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199, 31, 60</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#C71F3C</a:t>
                </a:r>
              </a:p>
            </p:txBody>
          </p:sp>
        </p:grpSp>
        <p:grpSp>
          <p:nvGrpSpPr>
            <p:cNvPr id="612" name="Group 611">
              <a:extLst>
                <a:ext uri="{FF2B5EF4-FFF2-40B4-BE49-F238E27FC236}">
                  <a16:creationId xmlns:a16="http://schemas.microsoft.com/office/drawing/2014/main" id="{E5CB46E7-A968-4666-B899-BF506B239BAE}"/>
                </a:ext>
              </a:extLst>
            </p:cNvPr>
            <p:cNvGrpSpPr/>
            <p:nvPr userDrawn="1"/>
          </p:nvGrpSpPr>
          <p:grpSpPr>
            <a:xfrm>
              <a:off x="9242953" y="1736307"/>
              <a:ext cx="816672" cy="659445"/>
              <a:chOff x="6423753" y="4024982"/>
              <a:chExt cx="816672" cy="659445"/>
            </a:xfrm>
          </p:grpSpPr>
          <p:sp>
            <p:nvSpPr>
              <p:cNvPr id="587" name="Rectangle 586">
                <a:extLst>
                  <a:ext uri="{FF2B5EF4-FFF2-40B4-BE49-F238E27FC236}">
                    <a16:creationId xmlns:a16="http://schemas.microsoft.com/office/drawing/2014/main" id="{96D00844-A240-4D15-938E-117987FC28F4}"/>
                  </a:ext>
                </a:extLst>
              </p:cNvPr>
              <p:cNvSpPr/>
              <p:nvPr userDrawn="1"/>
            </p:nvSpPr>
            <p:spPr>
              <a:xfrm>
                <a:off x="6505810" y="4024982"/>
                <a:ext cx="646331" cy="646331"/>
              </a:xfrm>
              <a:prstGeom prst="rect">
                <a:avLst/>
              </a:prstGeom>
              <a:solidFill>
                <a:srgbClr val="CE3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6" name="Rectangle 595">
                <a:extLst>
                  <a:ext uri="{FF2B5EF4-FFF2-40B4-BE49-F238E27FC236}">
                    <a16:creationId xmlns:a16="http://schemas.microsoft.com/office/drawing/2014/main" id="{856F453A-A4FF-42B1-B825-031599A1DEED}"/>
                  </a:ext>
                </a:extLst>
              </p:cNvPr>
              <p:cNvSpPr/>
              <p:nvPr userDrawn="1"/>
            </p:nvSpPr>
            <p:spPr>
              <a:xfrm>
                <a:off x="6927519" y="4438206"/>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604" name="TextBox 603">
                <a:extLst>
                  <a:ext uri="{FF2B5EF4-FFF2-40B4-BE49-F238E27FC236}">
                    <a16:creationId xmlns:a16="http://schemas.microsoft.com/office/drawing/2014/main" id="{D1909B86-90B2-401A-B5C3-9A4D2B917AE9}"/>
                  </a:ext>
                </a:extLst>
              </p:cNvPr>
              <p:cNvSpPr txBox="1"/>
              <p:nvPr userDrawn="1"/>
            </p:nvSpPr>
            <p:spPr>
              <a:xfrm>
                <a:off x="6423753" y="4065909"/>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206, 59, 84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#CE3B54</a:t>
                </a:r>
              </a:p>
            </p:txBody>
          </p:sp>
        </p:grpSp>
        <p:grpSp>
          <p:nvGrpSpPr>
            <p:cNvPr id="613" name="Group 612">
              <a:extLst>
                <a:ext uri="{FF2B5EF4-FFF2-40B4-BE49-F238E27FC236}">
                  <a16:creationId xmlns:a16="http://schemas.microsoft.com/office/drawing/2014/main" id="{8DFFEB18-A125-4E43-A20D-DE6022EBA28A}"/>
                </a:ext>
              </a:extLst>
            </p:cNvPr>
            <p:cNvGrpSpPr/>
            <p:nvPr userDrawn="1"/>
          </p:nvGrpSpPr>
          <p:grpSpPr>
            <a:xfrm>
              <a:off x="9246067" y="2434266"/>
              <a:ext cx="810444" cy="670326"/>
              <a:chOff x="7244120" y="4029253"/>
              <a:chExt cx="810444" cy="670326"/>
            </a:xfrm>
          </p:grpSpPr>
          <p:sp>
            <p:nvSpPr>
              <p:cNvPr id="588" name="Rectangle 587">
                <a:extLst>
                  <a:ext uri="{FF2B5EF4-FFF2-40B4-BE49-F238E27FC236}">
                    <a16:creationId xmlns:a16="http://schemas.microsoft.com/office/drawing/2014/main" id="{D61F9777-A527-426E-9884-A99E7B00BE3B}"/>
                  </a:ext>
                </a:extLst>
              </p:cNvPr>
              <p:cNvSpPr/>
              <p:nvPr userDrawn="1"/>
            </p:nvSpPr>
            <p:spPr>
              <a:xfrm>
                <a:off x="7326177" y="4029253"/>
                <a:ext cx="646331" cy="646331"/>
              </a:xfrm>
              <a:prstGeom prst="rect">
                <a:avLst/>
              </a:prstGeom>
              <a:solidFill>
                <a:srgbClr val="D55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7" name="Rectangle 596">
                <a:extLst>
                  <a:ext uri="{FF2B5EF4-FFF2-40B4-BE49-F238E27FC236}">
                    <a16:creationId xmlns:a16="http://schemas.microsoft.com/office/drawing/2014/main" id="{103763C7-CB0D-4E6D-98DC-A945F1E0DB45}"/>
                  </a:ext>
                </a:extLst>
              </p:cNvPr>
              <p:cNvSpPr/>
              <p:nvPr userDrawn="1"/>
            </p:nvSpPr>
            <p:spPr>
              <a:xfrm>
                <a:off x="7733632" y="4453358"/>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605" name="TextBox 604">
                <a:extLst>
                  <a:ext uri="{FF2B5EF4-FFF2-40B4-BE49-F238E27FC236}">
                    <a16:creationId xmlns:a16="http://schemas.microsoft.com/office/drawing/2014/main" id="{072D12D4-C6E6-4D8D-A6A5-5D758F4812E9}"/>
                  </a:ext>
                </a:extLst>
              </p:cNvPr>
              <p:cNvSpPr txBox="1"/>
              <p:nvPr userDrawn="1"/>
            </p:nvSpPr>
            <p:spPr>
              <a:xfrm>
                <a:off x="7244120" y="409503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213, 87, 109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#D5576D</a:t>
                </a:r>
              </a:p>
            </p:txBody>
          </p:sp>
        </p:grpSp>
        <p:grpSp>
          <p:nvGrpSpPr>
            <p:cNvPr id="614" name="Group 613">
              <a:extLst>
                <a:ext uri="{FF2B5EF4-FFF2-40B4-BE49-F238E27FC236}">
                  <a16:creationId xmlns:a16="http://schemas.microsoft.com/office/drawing/2014/main" id="{B68283DA-381B-4D5F-B4F1-2F120B9AB422}"/>
                </a:ext>
              </a:extLst>
            </p:cNvPr>
            <p:cNvGrpSpPr/>
            <p:nvPr userDrawn="1"/>
          </p:nvGrpSpPr>
          <p:grpSpPr>
            <a:xfrm>
              <a:off x="9246067" y="3143106"/>
              <a:ext cx="810444" cy="671276"/>
              <a:chOff x="8053737" y="4018966"/>
              <a:chExt cx="810444" cy="671276"/>
            </a:xfrm>
          </p:grpSpPr>
          <p:sp>
            <p:nvSpPr>
              <p:cNvPr id="589" name="Rectangle 588">
                <a:extLst>
                  <a:ext uri="{FF2B5EF4-FFF2-40B4-BE49-F238E27FC236}">
                    <a16:creationId xmlns:a16="http://schemas.microsoft.com/office/drawing/2014/main" id="{D91CE0FE-E42F-4626-A5F9-3C3D899156DE}"/>
                  </a:ext>
                </a:extLst>
              </p:cNvPr>
              <p:cNvSpPr/>
              <p:nvPr userDrawn="1"/>
            </p:nvSpPr>
            <p:spPr>
              <a:xfrm>
                <a:off x="8135794" y="4018966"/>
                <a:ext cx="646331" cy="646331"/>
              </a:xfrm>
              <a:prstGeom prst="rect">
                <a:avLst/>
              </a:prstGeom>
              <a:solidFill>
                <a:srgbClr val="DC7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8" name="Rectangle 597">
                <a:extLst>
                  <a:ext uri="{FF2B5EF4-FFF2-40B4-BE49-F238E27FC236}">
                    <a16:creationId xmlns:a16="http://schemas.microsoft.com/office/drawing/2014/main" id="{9C36FCAB-A41D-40F0-AB79-85A82C8DA879}"/>
                  </a:ext>
                </a:extLst>
              </p:cNvPr>
              <p:cNvSpPr/>
              <p:nvPr userDrawn="1"/>
            </p:nvSpPr>
            <p:spPr>
              <a:xfrm>
                <a:off x="8540081" y="4444021"/>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606" name="TextBox 605">
                <a:extLst>
                  <a:ext uri="{FF2B5EF4-FFF2-40B4-BE49-F238E27FC236}">
                    <a16:creationId xmlns:a16="http://schemas.microsoft.com/office/drawing/2014/main" id="{073CF3C1-4E83-4FC2-8F33-E991F162DA28}"/>
                  </a:ext>
                </a:extLst>
              </p:cNvPr>
              <p:cNvSpPr txBox="1"/>
              <p:nvPr userDrawn="1"/>
            </p:nvSpPr>
            <p:spPr>
              <a:xfrm>
                <a:off x="8053737" y="4095179"/>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220, 115, 133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#DC7385</a:t>
                </a:r>
              </a:p>
            </p:txBody>
          </p:sp>
        </p:grpSp>
        <p:grpSp>
          <p:nvGrpSpPr>
            <p:cNvPr id="615" name="Group 614">
              <a:extLst>
                <a:ext uri="{FF2B5EF4-FFF2-40B4-BE49-F238E27FC236}">
                  <a16:creationId xmlns:a16="http://schemas.microsoft.com/office/drawing/2014/main" id="{AEB4A860-F16E-4F10-885C-019263B4CCCD}"/>
                </a:ext>
              </a:extLst>
            </p:cNvPr>
            <p:cNvGrpSpPr/>
            <p:nvPr userDrawn="1"/>
          </p:nvGrpSpPr>
          <p:grpSpPr>
            <a:xfrm>
              <a:off x="9242967" y="3852896"/>
              <a:ext cx="816644" cy="646331"/>
              <a:chOff x="8861655" y="4019028"/>
              <a:chExt cx="816644" cy="646331"/>
            </a:xfrm>
          </p:grpSpPr>
          <p:sp>
            <p:nvSpPr>
              <p:cNvPr id="590" name="Rectangle 589">
                <a:extLst>
                  <a:ext uri="{FF2B5EF4-FFF2-40B4-BE49-F238E27FC236}">
                    <a16:creationId xmlns:a16="http://schemas.microsoft.com/office/drawing/2014/main" id="{2248B6FF-9939-4681-A862-B4ABFB05B72F}"/>
                  </a:ext>
                </a:extLst>
              </p:cNvPr>
              <p:cNvSpPr/>
              <p:nvPr userDrawn="1"/>
            </p:nvSpPr>
            <p:spPr>
              <a:xfrm rot="16200000">
                <a:off x="8943712" y="4019028"/>
                <a:ext cx="646331" cy="646331"/>
              </a:xfrm>
              <a:prstGeom prst="rect">
                <a:avLst/>
              </a:prstGeom>
              <a:solidFill>
                <a:srgbClr val="E3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9" name="Rectangle 598">
                <a:extLst>
                  <a:ext uri="{FF2B5EF4-FFF2-40B4-BE49-F238E27FC236}">
                    <a16:creationId xmlns:a16="http://schemas.microsoft.com/office/drawing/2014/main" id="{B677D9DA-5B89-424F-A83D-9807632253F5}"/>
                  </a:ext>
                </a:extLst>
              </p:cNvPr>
              <p:cNvSpPr/>
              <p:nvPr userDrawn="1"/>
            </p:nvSpPr>
            <p:spPr>
              <a:xfrm>
                <a:off x="9368599" y="4417289"/>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607" name="TextBox 606">
                <a:extLst>
                  <a:ext uri="{FF2B5EF4-FFF2-40B4-BE49-F238E27FC236}">
                    <a16:creationId xmlns:a16="http://schemas.microsoft.com/office/drawing/2014/main" id="{CE44E293-6A5B-4ED3-AB21-5212AACF4604}"/>
                  </a:ext>
                </a:extLst>
              </p:cNvPr>
              <p:cNvSpPr txBox="1"/>
              <p:nvPr userDrawn="1"/>
            </p:nvSpPr>
            <p:spPr>
              <a:xfrm>
                <a:off x="8861655" y="4073150"/>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227, 143, 157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#E38F9D</a:t>
                </a:r>
              </a:p>
            </p:txBody>
          </p:sp>
        </p:grpSp>
        <p:grpSp>
          <p:nvGrpSpPr>
            <p:cNvPr id="616" name="Group 615">
              <a:extLst>
                <a:ext uri="{FF2B5EF4-FFF2-40B4-BE49-F238E27FC236}">
                  <a16:creationId xmlns:a16="http://schemas.microsoft.com/office/drawing/2014/main" id="{B96FB078-E51F-4F13-978A-69A861DD83BC}"/>
                </a:ext>
              </a:extLst>
            </p:cNvPr>
            <p:cNvGrpSpPr/>
            <p:nvPr userDrawn="1"/>
          </p:nvGrpSpPr>
          <p:grpSpPr>
            <a:xfrm>
              <a:off x="9246067" y="4537741"/>
              <a:ext cx="810444" cy="666841"/>
              <a:chOff x="9689945" y="4019027"/>
              <a:chExt cx="810444" cy="666841"/>
            </a:xfrm>
          </p:grpSpPr>
          <p:sp>
            <p:nvSpPr>
              <p:cNvPr id="591" name="Rectangle 590">
                <a:extLst>
                  <a:ext uri="{FF2B5EF4-FFF2-40B4-BE49-F238E27FC236}">
                    <a16:creationId xmlns:a16="http://schemas.microsoft.com/office/drawing/2014/main" id="{D87034FE-0F9D-474A-8041-338901A5DF68}"/>
                  </a:ext>
                </a:extLst>
              </p:cNvPr>
              <p:cNvSpPr/>
              <p:nvPr userDrawn="1"/>
            </p:nvSpPr>
            <p:spPr>
              <a:xfrm rot="16200000">
                <a:off x="9772002" y="4019027"/>
                <a:ext cx="646331" cy="646331"/>
              </a:xfrm>
              <a:prstGeom prst="rect">
                <a:avLst/>
              </a:prstGeom>
              <a:solidFill>
                <a:srgbClr val="EAA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0" name="Rectangle 599">
                <a:extLst>
                  <a:ext uri="{FF2B5EF4-FFF2-40B4-BE49-F238E27FC236}">
                    <a16:creationId xmlns:a16="http://schemas.microsoft.com/office/drawing/2014/main" id="{0E5BCC22-FC09-4E39-B7FA-9895E026A7FD}"/>
                  </a:ext>
                </a:extLst>
              </p:cNvPr>
              <p:cNvSpPr/>
              <p:nvPr userDrawn="1"/>
            </p:nvSpPr>
            <p:spPr>
              <a:xfrm>
                <a:off x="10201999" y="4439647"/>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f. </a:t>
                </a:r>
              </a:p>
            </p:txBody>
          </p:sp>
          <p:sp>
            <p:nvSpPr>
              <p:cNvPr id="608" name="TextBox 607">
                <a:extLst>
                  <a:ext uri="{FF2B5EF4-FFF2-40B4-BE49-F238E27FC236}">
                    <a16:creationId xmlns:a16="http://schemas.microsoft.com/office/drawing/2014/main" id="{26C1DC4D-C1C7-46FC-A1CD-E1F2312D933B}"/>
                  </a:ext>
                </a:extLst>
              </p:cNvPr>
              <p:cNvSpPr txBox="1"/>
              <p:nvPr userDrawn="1"/>
            </p:nvSpPr>
            <p:spPr>
              <a:xfrm>
                <a:off x="9689945" y="4102944"/>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71F3C"/>
                    </a:solidFill>
                    <a:effectLst/>
                    <a:uLnTx/>
                    <a:uFillTx/>
                    <a:latin typeface="Calibri"/>
                    <a:ea typeface="+mn-ea"/>
                    <a:cs typeface="+mn-cs"/>
                  </a:rPr>
                  <a:t>234, 171, 182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#EAABB6</a:t>
                </a:r>
              </a:p>
            </p:txBody>
          </p:sp>
        </p:grpSp>
        <p:grpSp>
          <p:nvGrpSpPr>
            <p:cNvPr id="617" name="Group 616">
              <a:extLst>
                <a:ext uri="{FF2B5EF4-FFF2-40B4-BE49-F238E27FC236}">
                  <a16:creationId xmlns:a16="http://schemas.microsoft.com/office/drawing/2014/main" id="{54E5286B-A23F-4B09-AF5B-92D17420742A}"/>
                </a:ext>
              </a:extLst>
            </p:cNvPr>
            <p:cNvGrpSpPr/>
            <p:nvPr userDrawn="1"/>
          </p:nvGrpSpPr>
          <p:grpSpPr>
            <a:xfrm>
              <a:off x="9246067" y="5243096"/>
              <a:ext cx="810444" cy="669806"/>
              <a:chOff x="10519545" y="4019027"/>
              <a:chExt cx="810444" cy="669806"/>
            </a:xfrm>
          </p:grpSpPr>
          <p:sp>
            <p:nvSpPr>
              <p:cNvPr id="592" name="Rectangle 591">
                <a:extLst>
                  <a:ext uri="{FF2B5EF4-FFF2-40B4-BE49-F238E27FC236}">
                    <a16:creationId xmlns:a16="http://schemas.microsoft.com/office/drawing/2014/main" id="{A71918E6-EB57-40AD-8A9E-1E05B67B0CB1}"/>
                  </a:ext>
                </a:extLst>
              </p:cNvPr>
              <p:cNvSpPr/>
              <p:nvPr userDrawn="1"/>
            </p:nvSpPr>
            <p:spPr>
              <a:xfrm rot="16200000">
                <a:off x="10601602" y="4019027"/>
                <a:ext cx="646331" cy="646331"/>
              </a:xfrm>
              <a:prstGeom prst="rect">
                <a:avLst/>
              </a:prstGeom>
              <a:solidFill>
                <a:srgbClr val="F1C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1" name="Rectangle 600">
                <a:extLst>
                  <a:ext uri="{FF2B5EF4-FFF2-40B4-BE49-F238E27FC236}">
                    <a16:creationId xmlns:a16="http://schemas.microsoft.com/office/drawing/2014/main" id="{0969F18F-FA89-41E4-8099-06F9BD506B31}"/>
                  </a:ext>
                </a:extLst>
              </p:cNvPr>
              <p:cNvSpPr/>
              <p:nvPr userDrawn="1"/>
            </p:nvSpPr>
            <p:spPr>
              <a:xfrm>
                <a:off x="11005742" y="4442612"/>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g. </a:t>
                </a:r>
              </a:p>
            </p:txBody>
          </p:sp>
          <p:sp>
            <p:nvSpPr>
              <p:cNvPr id="609" name="TextBox 608">
                <a:extLst>
                  <a:ext uri="{FF2B5EF4-FFF2-40B4-BE49-F238E27FC236}">
                    <a16:creationId xmlns:a16="http://schemas.microsoft.com/office/drawing/2014/main" id="{A554DEC3-62A5-49FE-A3A6-D1BD350E68AC}"/>
                  </a:ext>
                </a:extLst>
              </p:cNvPr>
              <p:cNvSpPr txBox="1"/>
              <p:nvPr userDrawn="1"/>
            </p:nvSpPr>
            <p:spPr>
              <a:xfrm>
                <a:off x="10519545" y="410252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71F3C"/>
                    </a:solidFill>
                    <a:effectLst/>
                    <a:uLnTx/>
                    <a:uFillTx/>
                    <a:latin typeface="Calibri"/>
                    <a:ea typeface="+mn-ea"/>
                    <a:cs typeface="+mn-cs"/>
                  </a:rPr>
                  <a:t>241, 199, 206</a:t>
                </a:r>
                <a:endParaRPr kumimoji="0" lang="en-US" sz="1000" b="0" i="0" u="none" strike="noStrike" kern="1200" cap="none" spc="0" normalizeH="0" baseline="0" noProof="0" dirty="0">
                  <a:ln>
                    <a:noFill/>
                  </a:ln>
                  <a:solidFill>
                    <a:srgbClr val="C71F3C"/>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#F1C7CE</a:t>
                </a:r>
                <a:endParaRPr kumimoji="0" lang="en-US" sz="900" b="0" i="0" u="none" strike="noStrike" kern="1200" cap="none" spc="0" normalizeH="0" baseline="0" noProof="0" dirty="0">
                  <a:ln>
                    <a:noFill/>
                  </a:ln>
                  <a:solidFill>
                    <a:srgbClr val="C71F3C"/>
                  </a:solidFill>
                  <a:effectLst/>
                  <a:uLnTx/>
                  <a:uFillTx/>
                  <a:latin typeface="Calibri"/>
                  <a:ea typeface="+mn-ea"/>
                  <a:cs typeface="+mn-cs"/>
                </a:endParaRPr>
              </a:p>
            </p:txBody>
          </p:sp>
        </p:grpSp>
        <p:grpSp>
          <p:nvGrpSpPr>
            <p:cNvPr id="618" name="Group 617">
              <a:extLst>
                <a:ext uri="{FF2B5EF4-FFF2-40B4-BE49-F238E27FC236}">
                  <a16:creationId xmlns:a16="http://schemas.microsoft.com/office/drawing/2014/main" id="{8A08160B-1AF2-447D-9ADC-ABC63AC57C74}"/>
                </a:ext>
              </a:extLst>
            </p:cNvPr>
            <p:cNvGrpSpPr/>
            <p:nvPr userDrawn="1"/>
          </p:nvGrpSpPr>
          <p:grpSpPr>
            <a:xfrm>
              <a:off x="9237611" y="5951418"/>
              <a:ext cx="844448" cy="683006"/>
              <a:chOff x="11319044" y="4029252"/>
              <a:chExt cx="844448" cy="683006"/>
            </a:xfrm>
          </p:grpSpPr>
          <p:sp>
            <p:nvSpPr>
              <p:cNvPr id="593" name="Rectangle 592">
                <a:extLst>
                  <a:ext uri="{FF2B5EF4-FFF2-40B4-BE49-F238E27FC236}">
                    <a16:creationId xmlns:a16="http://schemas.microsoft.com/office/drawing/2014/main" id="{D92BEF63-DA8D-49E1-B0A8-5C96C2B97E37}"/>
                  </a:ext>
                </a:extLst>
              </p:cNvPr>
              <p:cNvSpPr/>
              <p:nvPr userDrawn="1"/>
            </p:nvSpPr>
            <p:spPr>
              <a:xfrm rot="16200000">
                <a:off x="11401101" y="4029252"/>
                <a:ext cx="646331" cy="646331"/>
              </a:xfrm>
              <a:prstGeom prst="rect">
                <a:avLst/>
              </a:prstGeom>
              <a:solidFill>
                <a:srgbClr val="F8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2" name="Rectangle 601">
                <a:extLst>
                  <a:ext uri="{FF2B5EF4-FFF2-40B4-BE49-F238E27FC236}">
                    <a16:creationId xmlns:a16="http://schemas.microsoft.com/office/drawing/2014/main" id="{5397415C-897B-471A-8729-1D30505A6143}"/>
                  </a:ext>
                </a:extLst>
              </p:cNvPr>
              <p:cNvSpPr/>
              <p:nvPr userDrawn="1"/>
            </p:nvSpPr>
            <p:spPr>
              <a:xfrm>
                <a:off x="11850586" y="446603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h. </a:t>
                </a:r>
              </a:p>
            </p:txBody>
          </p:sp>
          <p:sp>
            <p:nvSpPr>
              <p:cNvPr id="610" name="TextBox 609">
                <a:extLst>
                  <a:ext uri="{FF2B5EF4-FFF2-40B4-BE49-F238E27FC236}">
                    <a16:creationId xmlns:a16="http://schemas.microsoft.com/office/drawing/2014/main" id="{1A957BAA-51BA-494E-8747-EA8E96D1A180}"/>
                  </a:ext>
                </a:extLst>
              </p:cNvPr>
              <p:cNvSpPr txBox="1"/>
              <p:nvPr userDrawn="1"/>
            </p:nvSpPr>
            <p:spPr>
              <a:xfrm>
                <a:off x="11319044" y="409333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71F3C"/>
                    </a:solidFill>
                    <a:effectLst/>
                    <a:uLnTx/>
                    <a:uFillTx/>
                    <a:latin typeface="Calibri"/>
                    <a:ea typeface="+mn-ea"/>
                    <a:cs typeface="+mn-cs"/>
                  </a:rPr>
                  <a:t>248, 227, 231</a:t>
                </a:r>
                <a:endParaRPr kumimoji="0" lang="en-US" sz="1000" b="0" i="0" u="none" strike="noStrike" kern="1200" cap="none" spc="0" normalizeH="0" baseline="0" noProof="0" dirty="0">
                  <a:ln>
                    <a:noFill/>
                  </a:ln>
                  <a:solidFill>
                    <a:srgbClr val="C71F3C"/>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71F3C"/>
                    </a:solidFill>
                    <a:effectLst/>
                    <a:uLnTx/>
                    <a:uFillTx/>
                    <a:latin typeface="Calibri"/>
                    <a:ea typeface="+mn-ea"/>
                    <a:cs typeface="+mn-cs"/>
                  </a:rPr>
                  <a:t>#F8E3E7</a:t>
                </a:r>
                <a:endParaRPr kumimoji="0" lang="en-US" sz="900" b="0" i="0" u="none" strike="noStrike" kern="1200" cap="none" spc="0" normalizeH="0" baseline="0" noProof="0" dirty="0">
                  <a:ln>
                    <a:noFill/>
                  </a:ln>
                  <a:solidFill>
                    <a:srgbClr val="C71F3C"/>
                  </a:solidFill>
                  <a:effectLst/>
                  <a:uLnTx/>
                  <a:uFillTx/>
                  <a:latin typeface="Calibri"/>
                  <a:ea typeface="+mn-ea"/>
                  <a:cs typeface="+mn-cs"/>
                </a:endParaRPr>
              </a:p>
            </p:txBody>
          </p:sp>
        </p:grpSp>
      </p:grpSp>
      <p:sp>
        <p:nvSpPr>
          <p:cNvPr id="659" name="Rectangle 658">
            <a:extLst>
              <a:ext uri="{FF2B5EF4-FFF2-40B4-BE49-F238E27FC236}">
                <a16:creationId xmlns:a16="http://schemas.microsoft.com/office/drawing/2014/main" id="{4791D2E7-F7AA-43C2-9406-062ECF7A75C4}"/>
              </a:ext>
            </a:extLst>
          </p:cNvPr>
          <p:cNvSpPr/>
          <p:nvPr userDrawn="1"/>
        </p:nvSpPr>
        <p:spPr>
          <a:xfrm>
            <a:off x="6865166" y="35872"/>
            <a:ext cx="153284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Light"/>
                <a:ea typeface="+mn-ea"/>
                <a:cs typeface="+mn-cs"/>
              </a:rPr>
              <a:t>Data Visualization </a:t>
            </a:r>
            <a:br>
              <a:rPr kumimoji="0" lang="en-US" sz="1500" b="1" i="0" u="none" strike="noStrike" kern="1200" cap="none" spc="0" normalizeH="0" baseline="0" noProof="0" dirty="0">
                <a:ln>
                  <a:noFill/>
                </a:ln>
                <a:solidFill>
                  <a:prstClr val="black"/>
                </a:solidFill>
                <a:effectLst/>
                <a:uLnTx/>
                <a:uFillTx/>
                <a:latin typeface="Calibri Light"/>
                <a:ea typeface="+mn-ea"/>
                <a:cs typeface="+mn-cs"/>
              </a:rPr>
            </a:br>
            <a:r>
              <a:rPr kumimoji="0" lang="en-US" sz="1500" b="1" i="0" u="none" strike="noStrike" kern="1200" cap="none" spc="0" normalizeH="0" baseline="0" noProof="0" dirty="0">
                <a:ln>
                  <a:noFill/>
                </a:ln>
                <a:solidFill>
                  <a:prstClr val="black"/>
                </a:solidFill>
                <a:effectLst/>
                <a:uLnTx/>
                <a:uFillTx/>
                <a:latin typeface="Calibri Light"/>
                <a:ea typeface="+mn-ea"/>
                <a:cs typeface="+mn-cs"/>
              </a:rPr>
              <a:t>Colors + Tints</a:t>
            </a:r>
          </a:p>
        </p:txBody>
      </p:sp>
      <p:sp>
        <p:nvSpPr>
          <p:cNvPr id="685" name="Rectangle 684">
            <a:extLst>
              <a:ext uri="{FF2B5EF4-FFF2-40B4-BE49-F238E27FC236}">
                <a16:creationId xmlns:a16="http://schemas.microsoft.com/office/drawing/2014/main" id="{50F59F51-86E8-47DA-B9F9-B07CD539455A}"/>
              </a:ext>
            </a:extLst>
          </p:cNvPr>
          <p:cNvSpPr/>
          <p:nvPr userDrawn="1"/>
        </p:nvSpPr>
        <p:spPr>
          <a:xfrm>
            <a:off x="6927636" y="634293"/>
            <a:ext cx="6383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Data Viz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Blue</a:t>
            </a:r>
          </a:p>
        </p:txBody>
      </p:sp>
      <p:grpSp>
        <p:nvGrpSpPr>
          <p:cNvPr id="718" name="Group 717">
            <a:extLst>
              <a:ext uri="{FF2B5EF4-FFF2-40B4-BE49-F238E27FC236}">
                <a16:creationId xmlns:a16="http://schemas.microsoft.com/office/drawing/2014/main" id="{C8A76277-ABF4-40D2-A991-E71E203734F7}"/>
              </a:ext>
            </a:extLst>
          </p:cNvPr>
          <p:cNvGrpSpPr/>
          <p:nvPr userDrawn="1"/>
        </p:nvGrpSpPr>
        <p:grpSpPr>
          <a:xfrm>
            <a:off x="6965529" y="1035598"/>
            <a:ext cx="781920" cy="682361"/>
            <a:chOff x="6961271" y="1053182"/>
            <a:chExt cx="781920" cy="682361"/>
          </a:xfrm>
        </p:grpSpPr>
        <p:sp>
          <p:nvSpPr>
            <p:cNvPr id="687" name="Rectangle 686">
              <a:extLst>
                <a:ext uri="{FF2B5EF4-FFF2-40B4-BE49-F238E27FC236}">
                  <a16:creationId xmlns:a16="http://schemas.microsoft.com/office/drawing/2014/main" id="{39B72ADF-4A3A-4D8C-85E2-01C1EA030CF5}"/>
                </a:ext>
              </a:extLst>
            </p:cNvPr>
            <p:cNvSpPr/>
            <p:nvPr userDrawn="1"/>
          </p:nvSpPr>
          <p:spPr>
            <a:xfrm>
              <a:off x="6995950" y="1053182"/>
              <a:ext cx="649224" cy="649224"/>
            </a:xfrm>
            <a:prstGeom prst="rect">
              <a:avLst/>
            </a:prstGeom>
            <a:solidFill>
              <a:srgbClr val="03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8" name="Rectangle 687">
              <a:extLst>
                <a:ext uri="{FF2B5EF4-FFF2-40B4-BE49-F238E27FC236}">
                  <a16:creationId xmlns:a16="http://schemas.microsoft.com/office/drawing/2014/main" id="{C42F978B-DE36-40DA-A20C-8B2ADD713F7C}"/>
                </a:ext>
              </a:extLst>
            </p:cNvPr>
            <p:cNvSpPr/>
            <p:nvPr userDrawn="1"/>
          </p:nvSpPr>
          <p:spPr>
            <a:xfrm>
              <a:off x="7436697" y="1489322"/>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a. </a:t>
              </a:r>
            </a:p>
          </p:txBody>
        </p:sp>
        <p:sp>
          <p:nvSpPr>
            <p:cNvPr id="689" name="TextBox 688">
              <a:extLst>
                <a:ext uri="{FF2B5EF4-FFF2-40B4-BE49-F238E27FC236}">
                  <a16:creationId xmlns:a16="http://schemas.microsoft.com/office/drawing/2014/main" id="{E2E93B78-6798-433A-B690-032BF22FD56F}"/>
                </a:ext>
              </a:extLst>
            </p:cNvPr>
            <p:cNvSpPr txBox="1"/>
            <p:nvPr userDrawn="1"/>
          </p:nvSpPr>
          <p:spPr>
            <a:xfrm>
              <a:off x="6961271" y="1115612"/>
              <a:ext cx="715561"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3, 86, 122</a:t>
              </a:r>
              <a:endParaRPr kumimoji="0" lang="en-US" sz="9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white"/>
                  </a:solidFill>
                  <a:effectLst/>
                  <a:uLnTx/>
                  <a:uFillTx/>
                  <a:latin typeface="Calibri"/>
                  <a:ea typeface="+mn-ea"/>
                  <a:cs typeface="+mn-cs"/>
                </a:rPr>
                <a:t>#03567a</a:t>
              </a:r>
            </a:p>
          </p:txBody>
        </p:sp>
      </p:grpSp>
      <p:grpSp>
        <p:nvGrpSpPr>
          <p:cNvPr id="719" name="Group 718">
            <a:extLst>
              <a:ext uri="{FF2B5EF4-FFF2-40B4-BE49-F238E27FC236}">
                <a16:creationId xmlns:a16="http://schemas.microsoft.com/office/drawing/2014/main" id="{7CAE59A8-160C-436D-AAFB-7C25018E64B2}"/>
              </a:ext>
            </a:extLst>
          </p:cNvPr>
          <p:cNvGrpSpPr/>
          <p:nvPr userDrawn="1"/>
        </p:nvGrpSpPr>
        <p:grpSpPr>
          <a:xfrm>
            <a:off x="6913829" y="1748958"/>
            <a:ext cx="832568" cy="687001"/>
            <a:chOff x="6913829" y="1760157"/>
            <a:chExt cx="832568" cy="687001"/>
          </a:xfrm>
        </p:grpSpPr>
        <p:sp>
          <p:nvSpPr>
            <p:cNvPr id="691" name="Rectangle 690">
              <a:extLst>
                <a:ext uri="{FF2B5EF4-FFF2-40B4-BE49-F238E27FC236}">
                  <a16:creationId xmlns:a16="http://schemas.microsoft.com/office/drawing/2014/main" id="{EE4FB1F1-2998-4DB4-8507-5A709386BFE4}"/>
                </a:ext>
              </a:extLst>
            </p:cNvPr>
            <p:cNvSpPr/>
            <p:nvPr userDrawn="1"/>
          </p:nvSpPr>
          <p:spPr>
            <a:xfrm>
              <a:off x="6995950" y="1760157"/>
              <a:ext cx="649224" cy="649224"/>
            </a:xfrm>
            <a:prstGeom prst="rect">
              <a:avLst/>
            </a:prstGeom>
            <a:solidFill>
              <a:srgbClr val="236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2" name="Rectangle 691">
              <a:extLst>
                <a:ext uri="{FF2B5EF4-FFF2-40B4-BE49-F238E27FC236}">
                  <a16:creationId xmlns:a16="http://schemas.microsoft.com/office/drawing/2014/main" id="{A373ACAD-74C1-4BD6-9B13-24E25D37D62B}"/>
                </a:ext>
              </a:extLst>
            </p:cNvPr>
            <p:cNvSpPr/>
            <p:nvPr userDrawn="1"/>
          </p:nvSpPr>
          <p:spPr>
            <a:xfrm>
              <a:off x="7433491" y="2200937"/>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b. </a:t>
              </a:r>
            </a:p>
          </p:txBody>
        </p:sp>
        <p:sp>
          <p:nvSpPr>
            <p:cNvPr id="693" name="TextBox 692">
              <a:extLst>
                <a:ext uri="{FF2B5EF4-FFF2-40B4-BE49-F238E27FC236}">
                  <a16:creationId xmlns:a16="http://schemas.microsoft.com/office/drawing/2014/main" id="{A07EEF33-BFF4-4FBD-B0CC-4772FF0A2DD8}"/>
                </a:ext>
              </a:extLst>
            </p:cNvPr>
            <p:cNvSpPr txBox="1"/>
            <p:nvPr userDrawn="1"/>
          </p:nvSpPr>
          <p:spPr>
            <a:xfrm>
              <a:off x="6913829" y="1828157"/>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35, 107, 139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#2368B</a:t>
              </a:r>
            </a:p>
          </p:txBody>
        </p:sp>
      </p:grpSp>
      <p:grpSp>
        <p:nvGrpSpPr>
          <p:cNvPr id="720" name="Group 719">
            <a:extLst>
              <a:ext uri="{FF2B5EF4-FFF2-40B4-BE49-F238E27FC236}">
                <a16:creationId xmlns:a16="http://schemas.microsoft.com/office/drawing/2014/main" id="{548D968D-548A-4330-BBD5-14FF6E825CF0}"/>
              </a:ext>
            </a:extLst>
          </p:cNvPr>
          <p:cNvGrpSpPr/>
          <p:nvPr userDrawn="1"/>
        </p:nvGrpSpPr>
        <p:grpSpPr>
          <a:xfrm>
            <a:off x="6917035" y="2458166"/>
            <a:ext cx="826156" cy="677114"/>
            <a:chOff x="6913829" y="2471772"/>
            <a:chExt cx="826156" cy="677114"/>
          </a:xfrm>
        </p:grpSpPr>
        <p:sp>
          <p:nvSpPr>
            <p:cNvPr id="695" name="Rectangle 694">
              <a:extLst>
                <a:ext uri="{FF2B5EF4-FFF2-40B4-BE49-F238E27FC236}">
                  <a16:creationId xmlns:a16="http://schemas.microsoft.com/office/drawing/2014/main" id="{71A979E5-2898-4807-A2F9-29939C23E5CA}"/>
                </a:ext>
              </a:extLst>
            </p:cNvPr>
            <p:cNvSpPr/>
            <p:nvPr userDrawn="1"/>
          </p:nvSpPr>
          <p:spPr>
            <a:xfrm>
              <a:off x="6995950" y="2471772"/>
              <a:ext cx="649224" cy="649224"/>
            </a:xfrm>
            <a:prstGeom prst="rect">
              <a:avLst/>
            </a:prstGeom>
            <a:solidFill>
              <a:srgbClr val="428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6" name="Rectangle 695">
              <a:extLst>
                <a:ext uri="{FF2B5EF4-FFF2-40B4-BE49-F238E27FC236}">
                  <a16:creationId xmlns:a16="http://schemas.microsoft.com/office/drawing/2014/main" id="{68C25E59-5E65-4EC2-BAFA-A79FD5B715A9}"/>
                </a:ext>
              </a:extLst>
            </p:cNvPr>
            <p:cNvSpPr/>
            <p:nvPr userDrawn="1"/>
          </p:nvSpPr>
          <p:spPr>
            <a:xfrm>
              <a:off x="7439903" y="2902665"/>
              <a:ext cx="30008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 </a:t>
              </a:r>
            </a:p>
          </p:txBody>
        </p:sp>
        <p:sp>
          <p:nvSpPr>
            <p:cNvPr id="697" name="TextBox 696">
              <a:extLst>
                <a:ext uri="{FF2B5EF4-FFF2-40B4-BE49-F238E27FC236}">
                  <a16:creationId xmlns:a16="http://schemas.microsoft.com/office/drawing/2014/main" id="{4AB1CC3C-680A-4BFF-9CC0-1A2B04F297A2}"/>
                </a:ext>
              </a:extLst>
            </p:cNvPr>
            <p:cNvSpPr txBox="1"/>
            <p:nvPr userDrawn="1"/>
          </p:nvSpPr>
          <p:spPr>
            <a:xfrm>
              <a:off x="6913829" y="256095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66, 128, 155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#42809B</a:t>
              </a:r>
            </a:p>
          </p:txBody>
        </p:sp>
      </p:grpSp>
      <p:grpSp>
        <p:nvGrpSpPr>
          <p:cNvPr id="721" name="Group 720">
            <a:extLst>
              <a:ext uri="{FF2B5EF4-FFF2-40B4-BE49-F238E27FC236}">
                <a16:creationId xmlns:a16="http://schemas.microsoft.com/office/drawing/2014/main" id="{61C61570-680F-4A65-97A7-B226B80320C3}"/>
              </a:ext>
            </a:extLst>
          </p:cNvPr>
          <p:cNvGrpSpPr/>
          <p:nvPr userDrawn="1"/>
        </p:nvGrpSpPr>
        <p:grpSpPr>
          <a:xfrm>
            <a:off x="6913829" y="3157487"/>
            <a:ext cx="832568" cy="675724"/>
            <a:chOff x="6913829" y="3173500"/>
            <a:chExt cx="832568" cy="675724"/>
          </a:xfrm>
        </p:grpSpPr>
        <p:sp>
          <p:nvSpPr>
            <p:cNvPr id="699" name="Rectangle 698">
              <a:extLst>
                <a:ext uri="{FF2B5EF4-FFF2-40B4-BE49-F238E27FC236}">
                  <a16:creationId xmlns:a16="http://schemas.microsoft.com/office/drawing/2014/main" id="{3E629D39-1B92-4450-8280-9B6F45DE8AA5}"/>
                </a:ext>
              </a:extLst>
            </p:cNvPr>
            <p:cNvSpPr/>
            <p:nvPr userDrawn="1"/>
          </p:nvSpPr>
          <p:spPr>
            <a:xfrm>
              <a:off x="6995950" y="3173500"/>
              <a:ext cx="649224" cy="649224"/>
            </a:xfrm>
            <a:prstGeom prst="rect">
              <a:avLst/>
            </a:prstGeom>
            <a:solidFill>
              <a:srgbClr val="629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0" name="Rectangle 699">
              <a:extLst>
                <a:ext uri="{FF2B5EF4-FFF2-40B4-BE49-F238E27FC236}">
                  <a16:creationId xmlns:a16="http://schemas.microsoft.com/office/drawing/2014/main" id="{42F4A951-36FA-4395-A5C0-EA5FB7BAAF18}"/>
                </a:ext>
              </a:extLst>
            </p:cNvPr>
            <p:cNvSpPr/>
            <p:nvPr userDrawn="1"/>
          </p:nvSpPr>
          <p:spPr>
            <a:xfrm>
              <a:off x="7433491" y="3603003"/>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d. </a:t>
              </a:r>
            </a:p>
          </p:txBody>
        </p:sp>
        <p:sp>
          <p:nvSpPr>
            <p:cNvPr id="701" name="TextBox 700">
              <a:extLst>
                <a:ext uri="{FF2B5EF4-FFF2-40B4-BE49-F238E27FC236}">
                  <a16:creationId xmlns:a16="http://schemas.microsoft.com/office/drawing/2014/main" id="{267FA499-395F-47B1-AE29-733A8B067495}"/>
                </a:ext>
              </a:extLst>
            </p:cNvPr>
            <p:cNvSpPr txBox="1"/>
            <p:nvPr userDrawn="1"/>
          </p:nvSpPr>
          <p:spPr>
            <a:xfrm>
              <a:off x="6913829" y="3270770"/>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98, 149, 172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#6295AC</a:t>
              </a:r>
            </a:p>
          </p:txBody>
        </p:sp>
      </p:grpSp>
      <p:grpSp>
        <p:nvGrpSpPr>
          <p:cNvPr id="722" name="Group 721">
            <a:extLst>
              <a:ext uri="{FF2B5EF4-FFF2-40B4-BE49-F238E27FC236}">
                <a16:creationId xmlns:a16="http://schemas.microsoft.com/office/drawing/2014/main" id="{436FF1D8-7B93-490A-8687-805F348EADAD}"/>
              </a:ext>
            </a:extLst>
          </p:cNvPr>
          <p:cNvGrpSpPr/>
          <p:nvPr userDrawn="1"/>
        </p:nvGrpSpPr>
        <p:grpSpPr>
          <a:xfrm>
            <a:off x="6914631" y="3855418"/>
            <a:ext cx="830965" cy="649224"/>
            <a:chOff x="6913829" y="3847763"/>
            <a:chExt cx="830965" cy="649224"/>
          </a:xfrm>
        </p:grpSpPr>
        <p:sp>
          <p:nvSpPr>
            <p:cNvPr id="703" name="Rectangle 702">
              <a:extLst>
                <a:ext uri="{FF2B5EF4-FFF2-40B4-BE49-F238E27FC236}">
                  <a16:creationId xmlns:a16="http://schemas.microsoft.com/office/drawing/2014/main" id="{DDE0ACE1-4D8A-4657-8A95-F0313F024E51}"/>
                </a:ext>
              </a:extLst>
            </p:cNvPr>
            <p:cNvSpPr/>
            <p:nvPr userDrawn="1"/>
          </p:nvSpPr>
          <p:spPr>
            <a:xfrm>
              <a:off x="6995950" y="3847763"/>
              <a:ext cx="649224" cy="649224"/>
            </a:xfrm>
            <a:prstGeom prst="rect">
              <a:avLst/>
            </a:prstGeom>
            <a:solidFill>
              <a:srgbClr val="81A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4" name="Rectangle 703">
              <a:extLst>
                <a:ext uri="{FF2B5EF4-FFF2-40B4-BE49-F238E27FC236}">
                  <a16:creationId xmlns:a16="http://schemas.microsoft.com/office/drawing/2014/main" id="{F995699C-650D-4D15-B790-F775B1763B57}"/>
                </a:ext>
              </a:extLst>
            </p:cNvPr>
            <p:cNvSpPr/>
            <p:nvPr userDrawn="1"/>
          </p:nvSpPr>
          <p:spPr>
            <a:xfrm>
              <a:off x="7435094" y="4250534"/>
              <a:ext cx="30970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 </a:t>
              </a:r>
            </a:p>
          </p:txBody>
        </p:sp>
        <p:sp>
          <p:nvSpPr>
            <p:cNvPr id="705" name="TextBox 704">
              <a:extLst>
                <a:ext uri="{FF2B5EF4-FFF2-40B4-BE49-F238E27FC236}">
                  <a16:creationId xmlns:a16="http://schemas.microsoft.com/office/drawing/2014/main" id="{C2F312B6-448F-4FFD-925C-5AD6F856BF66}"/>
                </a:ext>
              </a:extLst>
            </p:cNvPr>
            <p:cNvSpPr txBox="1"/>
            <p:nvPr userDrawn="1"/>
          </p:nvSpPr>
          <p:spPr>
            <a:xfrm>
              <a:off x="6913829" y="3923004"/>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129, 171, 189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#81ABBD</a:t>
              </a:r>
            </a:p>
          </p:txBody>
        </p:sp>
      </p:grpSp>
      <p:grpSp>
        <p:nvGrpSpPr>
          <p:cNvPr id="723" name="Group 722">
            <a:extLst>
              <a:ext uri="{FF2B5EF4-FFF2-40B4-BE49-F238E27FC236}">
                <a16:creationId xmlns:a16="http://schemas.microsoft.com/office/drawing/2014/main" id="{8685F7A7-666B-4316-8C3F-110A6AB4C439}"/>
              </a:ext>
            </a:extLst>
          </p:cNvPr>
          <p:cNvGrpSpPr/>
          <p:nvPr userDrawn="1"/>
        </p:nvGrpSpPr>
        <p:grpSpPr>
          <a:xfrm>
            <a:off x="6912251" y="4544433"/>
            <a:ext cx="818141" cy="671350"/>
            <a:chOff x="6913829" y="4522035"/>
            <a:chExt cx="818141" cy="671350"/>
          </a:xfrm>
        </p:grpSpPr>
        <p:sp>
          <p:nvSpPr>
            <p:cNvPr id="707" name="Rectangle 706">
              <a:extLst>
                <a:ext uri="{FF2B5EF4-FFF2-40B4-BE49-F238E27FC236}">
                  <a16:creationId xmlns:a16="http://schemas.microsoft.com/office/drawing/2014/main" id="{81E0ECBB-4D89-4CA2-9232-95890965BB46}"/>
                </a:ext>
              </a:extLst>
            </p:cNvPr>
            <p:cNvSpPr/>
            <p:nvPr userDrawn="1"/>
          </p:nvSpPr>
          <p:spPr>
            <a:xfrm>
              <a:off x="6995950" y="4522035"/>
              <a:ext cx="649224" cy="649224"/>
            </a:xfrm>
            <a:prstGeom prst="rect">
              <a:avLst/>
            </a:prstGeom>
            <a:solidFill>
              <a:srgbClr val="A1C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8" name="Rectangle 707">
              <a:extLst>
                <a:ext uri="{FF2B5EF4-FFF2-40B4-BE49-F238E27FC236}">
                  <a16:creationId xmlns:a16="http://schemas.microsoft.com/office/drawing/2014/main" id="{D480EEB4-9F4B-4F4F-9B13-5E7239D91169}"/>
                </a:ext>
              </a:extLst>
            </p:cNvPr>
            <p:cNvSpPr/>
            <p:nvPr userDrawn="1"/>
          </p:nvSpPr>
          <p:spPr>
            <a:xfrm>
              <a:off x="7447918" y="4947164"/>
              <a:ext cx="28405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f. </a:t>
              </a:r>
            </a:p>
          </p:txBody>
        </p:sp>
        <p:sp>
          <p:nvSpPr>
            <p:cNvPr id="709" name="TextBox 708">
              <a:extLst>
                <a:ext uri="{FF2B5EF4-FFF2-40B4-BE49-F238E27FC236}">
                  <a16:creationId xmlns:a16="http://schemas.microsoft.com/office/drawing/2014/main" id="{816CC33E-B9C0-4FC2-8749-FDB6CF5DAFCE}"/>
                </a:ext>
              </a:extLst>
            </p:cNvPr>
            <p:cNvSpPr txBox="1"/>
            <p:nvPr userDrawn="1"/>
          </p:nvSpPr>
          <p:spPr>
            <a:xfrm>
              <a:off x="6913829" y="4627070"/>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3567A"/>
                  </a:solidFill>
                  <a:effectLst/>
                  <a:uLnTx/>
                  <a:uFillTx/>
                  <a:latin typeface="Calibri"/>
                  <a:ea typeface="+mn-ea"/>
                  <a:cs typeface="+mn-cs"/>
                </a:rPr>
                <a:t>161, 192, 205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#A1C0CD</a:t>
              </a:r>
            </a:p>
          </p:txBody>
        </p:sp>
      </p:grpSp>
      <p:grpSp>
        <p:nvGrpSpPr>
          <p:cNvPr id="724" name="Group 723">
            <a:extLst>
              <a:ext uri="{FF2B5EF4-FFF2-40B4-BE49-F238E27FC236}">
                <a16:creationId xmlns:a16="http://schemas.microsoft.com/office/drawing/2014/main" id="{2F33C82D-FE71-4EA8-BAC1-A1841E5353E3}"/>
              </a:ext>
            </a:extLst>
          </p:cNvPr>
          <p:cNvGrpSpPr/>
          <p:nvPr userDrawn="1"/>
        </p:nvGrpSpPr>
        <p:grpSpPr>
          <a:xfrm>
            <a:off x="6915432" y="5229198"/>
            <a:ext cx="829362" cy="674315"/>
            <a:chOff x="6913829" y="5217999"/>
            <a:chExt cx="829362" cy="674315"/>
          </a:xfrm>
        </p:grpSpPr>
        <p:sp>
          <p:nvSpPr>
            <p:cNvPr id="711" name="Rectangle 710">
              <a:extLst>
                <a:ext uri="{FF2B5EF4-FFF2-40B4-BE49-F238E27FC236}">
                  <a16:creationId xmlns:a16="http://schemas.microsoft.com/office/drawing/2014/main" id="{2F42954E-80D9-4D4E-9360-C1BFD2F183EE}"/>
                </a:ext>
              </a:extLst>
            </p:cNvPr>
            <p:cNvSpPr/>
            <p:nvPr userDrawn="1"/>
          </p:nvSpPr>
          <p:spPr>
            <a:xfrm>
              <a:off x="6995950" y="5217999"/>
              <a:ext cx="649224" cy="649224"/>
            </a:xfrm>
            <a:prstGeom prst="rect">
              <a:avLst/>
            </a:prstGeom>
            <a:solidFill>
              <a:srgbClr val="C0D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2" name="Rectangle 711">
              <a:extLst>
                <a:ext uri="{FF2B5EF4-FFF2-40B4-BE49-F238E27FC236}">
                  <a16:creationId xmlns:a16="http://schemas.microsoft.com/office/drawing/2014/main" id="{12BD6097-D9DA-4E7F-92D4-65C927BCCCF8}"/>
                </a:ext>
              </a:extLst>
            </p:cNvPr>
            <p:cNvSpPr/>
            <p:nvPr userDrawn="1"/>
          </p:nvSpPr>
          <p:spPr>
            <a:xfrm>
              <a:off x="7436697" y="5646093"/>
              <a:ext cx="3064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g. </a:t>
              </a:r>
            </a:p>
          </p:txBody>
        </p:sp>
        <p:sp>
          <p:nvSpPr>
            <p:cNvPr id="713" name="TextBox 712">
              <a:extLst>
                <a:ext uri="{FF2B5EF4-FFF2-40B4-BE49-F238E27FC236}">
                  <a16:creationId xmlns:a16="http://schemas.microsoft.com/office/drawing/2014/main" id="{E22941FC-A62F-44F1-AD8F-33A1658ABB81}"/>
                </a:ext>
              </a:extLst>
            </p:cNvPr>
            <p:cNvSpPr txBox="1"/>
            <p:nvPr userDrawn="1"/>
          </p:nvSpPr>
          <p:spPr>
            <a:xfrm>
              <a:off x="6913829" y="532261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3567A"/>
                  </a:solidFill>
                  <a:effectLst/>
                  <a:uLnTx/>
                  <a:uFillTx/>
                  <a:latin typeface="Calibri"/>
                  <a:ea typeface="+mn-ea"/>
                  <a:cs typeface="+mn-cs"/>
                </a:rPr>
                <a:t>192, 213, 222</a:t>
              </a:r>
              <a:endParaRPr kumimoji="0" lang="en-US" sz="1000" b="0" i="0" u="none" strike="noStrike" kern="1200" cap="none" spc="0" normalizeH="0" baseline="0" noProof="0" dirty="0">
                <a:ln>
                  <a:noFill/>
                </a:ln>
                <a:solidFill>
                  <a:srgbClr val="03567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#C0D5DE</a:t>
              </a:r>
              <a:endParaRPr kumimoji="0" lang="en-US" sz="900" b="0" i="0" u="none" strike="noStrike" kern="1200" cap="none" spc="0" normalizeH="0" baseline="0" noProof="0" dirty="0">
                <a:ln>
                  <a:noFill/>
                </a:ln>
                <a:solidFill>
                  <a:srgbClr val="03567A"/>
                </a:solidFill>
                <a:effectLst/>
                <a:uLnTx/>
                <a:uFillTx/>
                <a:latin typeface="Calibri"/>
                <a:ea typeface="+mn-ea"/>
                <a:cs typeface="+mn-cs"/>
              </a:endParaRPr>
            </a:p>
          </p:txBody>
        </p:sp>
      </p:grpSp>
      <p:grpSp>
        <p:nvGrpSpPr>
          <p:cNvPr id="725" name="Group 724">
            <a:extLst>
              <a:ext uri="{FF2B5EF4-FFF2-40B4-BE49-F238E27FC236}">
                <a16:creationId xmlns:a16="http://schemas.microsoft.com/office/drawing/2014/main" id="{5AC95166-D34D-465C-A065-53D0F788FD2F}"/>
              </a:ext>
            </a:extLst>
          </p:cNvPr>
          <p:cNvGrpSpPr/>
          <p:nvPr userDrawn="1"/>
        </p:nvGrpSpPr>
        <p:grpSpPr>
          <a:xfrm>
            <a:off x="6913829" y="5934513"/>
            <a:ext cx="832568" cy="680648"/>
            <a:chOff x="6913829" y="5916929"/>
            <a:chExt cx="832568" cy="680648"/>
          </a:xfrm>
        </p:grpSpPr>
        <p:sp>
          <p:nvSpPr>
            <p:cNvPr id="715" name="Rectangle 714">
              <a:extLst>
                <a:ext uri="{FF2B5EF4-FFF2-40B4-BE49-F238E27FC236}">
                  <a16:creationId xmlns:a16="http://schemas.microsoft.com/office/drawing/2014/main" id="{767D376D-7828-4823-A152-C54B4673C21D}"/>
                </a:ext>
              </a:extLst>
            </p:cNvPr>
            <p:cNvSpPr/>
            <p:nvPr userDrawn="1"/>
          </p:nvSpPr>
          <p:spPr>
            <a:xfrm>
              <a:off x="6995950" y="5916929"/>
              <a:ext cx="649224" cy="649224"/>
            </a:xfrm>
            <a:prstGeom prst="rect">
              <a:avLst/>
            </a:prstGeom>
            <a:solidFill>
              <a:srgbClr val="E0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6" name="Rectangle 715">
              <a:extLst>
                <a:ext uri="{FF2B5EF4-FFF2-40B4-BE49-F238E27FC236}">
                  <a16:creationId xmlns:a16="http://schemas.microsoft.com/office/drawing/2014/main" id="{F96F8FFA-41D4-4728-BFE9-FC0065AEFB1E}"/>
                </a:ext>
              </a:extLst>
            </p:cNvPr>
            <p:cNvSpPr/>
            <p:nvPr userDrawn="1"/>
          </p:nvSpPr>
          <p:spPr>
            <a:xfrm>
              <a:off x="7433491" y="6351356"/>
              <a:ext cx="3129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h. </a:t>
              </a:r>
            </a:p>
          </p:txBody>
        </p:sp>
        <p:sp>
          <p:nvSpPr>
            <p:cNvPr id="717" name="TextBox 716">
              <a:extLst>
                <a:ext uri="{FF2B5EF4-FFF2-40B4-BE49-F238E27FC236}">
                  <a16:creationId xmlns:a16="http://schemas.microsoft.com/office/drawing/2014/main" id="{05CCEA4F-7020-4BBA-B4EA-40923EACCEFB}"/>
                </a:ext>
              </a:extLst>
            </p:cNvPr>
            <p:cNvSpPr txBox="1"/>
            <p:nvPr userDrawn="1"/>
          </p:nvSpPr>
          <p:spPr>
            <a:xfrm>
              <a:off x="6913829" y="6012353"/>
              <a:ext cx="810444"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3567A"/>
                  </a:solidFill>
                  <a:effectLst/>
                  <a:uLnTx/>
                  <a:uFillTx/>
                  <a:latin typeface="Calibri"/>
                  <a:ea typeface="+mn-ea"/>
                  <a:cs typeface="+mn-cs"/>
                </a:rPr>
                <a:t>224, 234, 238</a:t>
              </a:r>
              <a:endParaRPr kumimoji="0" lang="en-US" sz="1000" b="0" i="0" u="none" strike="noStrike" kern="1200" cap="none" spc="0" normalizeH="0" baseline="0" noProof="0" dirty="0">
                <a:ln>
                  <a:noFill/>
                </a:ln>
                <a:solidFill>
                  <a:srgbClr val="03567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567A"/>
                  </a:solidFill>
                  <a:effectLst/>
                  <a:uLnTx/>
                  <a:uFillTx/>
                  <a:latin typeface="Calibri"/>
                  <a:ea typeface="+mn-ea"/>
                  <a:cs typeface="+mn-cs"/>
                </a:rPr>
                <a:t>#E0EAEE</a:t>
              </a:r>
              <a:endParaRPr kumimoji="0" lang="en-US" sz="900" b="0" i="0" u="none" strike="noStrike" kern="1200" cap="none" spc="0" normalizeH="0" baseline="0" noProof="0" dirty="0">
                <a:ln>
                  <a:noFill/>
                </a:ln>
                <a:solidFill>
                  <a:srgbClr val="03567A"/>
                </a:solidFill>
                <a:effectLst/>
                <a:uLnTx/>
                <a:uFillTx/>
                <a:latin typeface="Calibri"/>
                <a:ea typeface="+mn-ea"/>
                <a:cs typeface="+mn-cs"/>
              </a:endParaRPr>
            </a:p>
          </p:txBody>
        </p:sp>
      </p:grpSp>
      <p:sp>
        <p:nvSpPr>
          <p:cNvPr id="726" name="TextBox 725">
            <a:extLst>
              <a:ext uri="{FF2B5EF4-FFF2-40B4-BE49-F238E27FC236}">
                <a16:creationId xmlns:a16="http://schemas.microsoft.com/office/drawing/2014/main" id="{0CDE8667-9B64-4A93-816C-13D1170F2297}"/>
              </a:ext>
            </a:extLst>
          </p:cNvPr>
          <p:cNvSpPr txBox="1"/>
          <p:nvPr userDrawn="1"/>
        </p:nvSpPr>
        <p:spPr>
          <a:xfrm>
            <a:off x="8398008" y="1662765"/>
            <a:ext cx="2216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in progress)</a:t>
            </a:r>
          </a:p>
        </p:txBody>
      </p:sp>
    </p:spTree>
    <p:extLst>
      <p:ext uri="{BB962C8B-B14F-4D97-AF65-F5344CB8AC3E}">
        <p14:creationId xmlns:p14="http://schemas.microsoft.com/office/powerpoint/2010/main" val="489918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lors - Primary, Secondary, Accent">
    <p:spTree>
      <p:nvGrpSpPr>
        <p:cNvPr id="1" name=""/>
        <p:cNvGrpSpPr/>
        <p:nvPr/>
      </p:nvGrpSpPr>
      <p:grpSpPr>
        <a:xfrm>
          <a:off x="0" y="0"/>
          <a:ext cx="0" cy="0"/>
          <a:chOff x="0" y="0"/>
          <a:chExt cx="0" cy="0"/>
        </a:xfrm>
      </p:grpSpPr>
      <p:sp>
        <p:nvSpPr>
          <p:cNvPr id="361" name="TextBox 360">
            <a:extLst>
              <a:ext uri="{FF2B5EF4-FFF2-40B4-BE49-F238E27FC236}">
                <a16:creationId xmlns:a16="http://schemas.microsoft.com/office/drawing/2014/main" id="{7C2BD7F3-5F29-4ADC-AFE0-0EBA6F7B0C33}"/>
              </a:ext>
            </a:extLst>
          </p:cNvPr>
          <p:cNvSpPr txBox="1"/>
          <p:nvPr userDrawn="1"/>
        </p:nvSpPr>
        <p:spPr>
          <a:xfrm>
            <a:off x="0" y="6315850"/>
            <a:ext cx="12192000"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5" name="TextBox 284">
            <a:extLst>
              <a:ext uri="{FF2B5EF4-FFF2-40B4-BE49-F238E27FC236}">
                <a16:creationId xmlns:a16="http://schemas.microsoft.com/office/drawing/2014/main" id="{D194D397-27E4-4980-8867-AB14AA125B3F}"/>
              </a:ext>
            </a:extLst>
          </p:cNvPr>
          <p:cNvSpPr txBox="1"/>
          <p:nvPr userDrawn="1"/>
        </p:nvSpPr>
        <p:spPr>
          <a:xfrm>
            <a:off x="0" y="-8546"/>
            <a:ext cx="12192000"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8" name="Rectangle 287">
            <a:extLst>
              <a:ext uri="{FF2B5EF4-FFF2-40B4-BE49-F238E27FC236}">
                <a16:creationId xmlns:a16="http://schemas.microsoft.com/office/drawing/2014/main" id="{C07AF9C5-70CA-47D5-8C99-B718D0EC9FF8}"/>
              </a:ext>
            </a:extLst>
          </p:cNvPr>
          <p:cNvSpPr/>
          <p:nvPr userDrawn="1"/>
        </p:nvSpPr>
        <p:spPr>
          <a:xfrm>
            <a:off x="2393697" y="5756639"/>
            <a:ext cx="548640" cy="548640"/>
          </a:xfrm>
          <a:prstGeom prst="rect">
            <a:avLst/>
          </a:prstGeom>
          <a:solidFill>
            <a:srgbClr val="2E2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lumMod val="40000"/>
                  <a:lumOff val="60000"/>
                </a:srgbClr>
              </a:solidFill>
              <a:effectLst/>
              <a:uLnTx/>
              <a:uFillTx/>
              <a:latin typeface="Calibri"/>
              <a:ea typeface="+mn-ea"/>
              <a:cs typeface="+mn-cs"/>
            </a:endParaRPr>
          </a:p>
        </p:txBody>
      </p:sp>
      <p:sp>
        <p:nvSpPr>
          <p:cNvPr id="292" name="Rectangle 291">
            <a:extLst>
              <a:ext uri="{FF2B5EF4-FFF2-40B4-BE49-F238E27FC236}">
                <a16:creationId xmlns:a16="http://schemas.microsoft.com/office/drawing/2014/main" id="{B7BB8C14-7219-4F1F-AF21-334E615716F9}"/>
              </a:ext>
            </a:extLst>
          </p:cNvPr>
          <p:cNvSpPr/>
          <p:nvPr userDrawn="1"/>
        </p:nvSpPr>
        <p:spPr>
          <a:xfrm>
            <a:off x="1504041" y="5756639"/>
            <a:ext cx="548640" cy="548640"/>
          </a:xfrm>
          <a:prstGeom prst="rect">
            <a:avLst/>
          </a:prstGeom>
          <a:solidFill>
            <a:srgbClr val="4E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6" name="Rectangle 295">
            <a:extLst>
              <a:ext uri="{FF2B5EF4-FFF2-40B4-BE49-F238E27FC236}">
                <a16:creationId xmlns:a16="http://schemas.microsoft.com/office/drawing/2014/main" id="{9A2F6BEF-49A0-4CED-8ED8-9A377826C0BB}"/>
              </a:ext>
            </a:extLst>
          </p:cNvPr>
          <p:cNvSpPr/>
          <p:nvPr userDrawn="1"/>
        </p:nvSpPr>
        <p:spPr>
          <a:xfrm>
            <a:off x="3283353" y="5756639"/>
            <a:ext cx="548640" cy="548640"/>
          </a:xfrm>
          <a:prstGeom prst="rect">
            <a:avLst/>
          </a:prstGeom>
          <a:solidFill>
            <a:srgbClr val="901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p:txBody>
      </p:sp>
      <p:sp>
        <p:nvSpPr>
          <p:cNvPr id="300" name="Rectangle 299">
            <a:extLst>
              <a:ext uri="{FF2B5EF4-FFF2-40B4-BE49-F238E27FC236}">
                <a16:creationId xmlns:a16="http://schemas.microsoft.com/office/drawing/2014/main" id="{05EECF5F-A971-4FA9-9781-0E56E5651350}"/>
              </a:ext>
            </a:extLst>
          </p:cNvPr>
          <p:cNvSpPr/>
          <p:nvPr userDrawn="1"/>
        </p:nvSpPr>
        <p:spPr>
          <a:xfrm>
            <a:off x="610879" y="5781061"/>
            <a:ext cx="548640" cy="548640"/>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4" name="Rectangle 303">
            <a:extLst>
              <a:ext uri="{FF2B5EF4-FFF2-40B4-BE49-F238E27FC236}">
                <a16:creationId xmlns:a16="http://schemas.microsoft.com/office/drawing/2014/main" id="{858DAAC5-D09A-4C15-8918-3F37AD973829}"/>
              </a:ext>
            </a:extLst>
          </p:cNvPr>
          <p:cNvSpPr/>
          <p:nvPr userDrawn="1"/>
        </p:nvSpPr>
        <p:spPr>
          <a:xfrm>
            <a:off x="4022968" y="5756639"/>
            <a:ext cx="4142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08" name="Rectangle 307">
            <a:extLst>
              <a:ext uri="{FF2B5EF4-FFF2-40B4-BE49-F238E27FC236}">
                <a16:creationId xmlns:a16="http://schemas.microsoft.com/office/drawing/2014/main" id="{0A276779-5306-45D9-B89F-147D2BD74D06}"/>
              </a:ext>
            </a:extLst>
          </p:cNvPr>
          <p:cNvSpPr/>
          <p:nvPr userDrawn="1"/>
        </p:nvSpPr>
        <p:spPr>
          <a:xfrm>
            <a:off x="5404581" y="5756639"/>
            <a:ext cx="548640" cy="548640"/>
          </a:xfrm>
          <a:prstGeom prst="rect">
            <a:avLst/>
          </a:prstGeom>
          <a:solidFill>
            <a:srgbClr val="591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lumMod val="40000"/>
                  <a:lumOff val="60000"/>
                </a:srgbClr>
              </a:solidFill>
              <a:effectLst/>
              <a:uLnTx/>
              <a:uFillTx/>
              <a:latin typeface="Calibri"/>
              <a:ea typeface="+mn-ea"/>
              <a:cs typeface="+mn-cs"/>
            </a:endParaRPr>
          </a:p>
        </p:txBody>
      </p:sp>
      <p:sp>
        <p:nvSpPr>
          <p:cNvPr id="312" name="Rectangle 311">
            <a:extLst>
              <a:ext uri="{FF2B5EF4-FFF2-40B4-BE49-F238E27FC236}">
                <a16:creationId xmlns:a16="http://schemas.microsoft.com/office/drawing/2014/main" id="{A6BF747D-F417-4265-89FB-DB2AA46EDB55}"/>
              </a:ext>
            </a:extLst>
          </p:cNvPr>
          <p:cNvSpPr/>
          <p:nvPr userDrawn="1"/>
        </p:nvSpPr>
        <p:spPr>
          <a:xfrm>
            <a:off x="4514925" y="5756639"/>
            <a:ext cx="548640" cy="548640"/>
          </a:xfrm>
          <a:prstGeom prst="rect">
            <a:avLst/>
          </a:prstGeom>
          <a:solidFill>
            <a:srgbClr val="03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6" name="Rectangle 315">
            <a:extLst>
              <a:ext uri="{FF2B5EF4-FFF2-40B4-BE49-F238E27FC236}">
                <a16:creationId xmlns:a16="http://schemas.microsoft.com/office/drawing/2014/main" id="{F69CD9CD-E6D3-484D-91DA-BC09B4706DC8}"/>
              </a:ext>
            </a:extLst>
          </p:cNvPr>
          <p:cNvSpPr/>
          <p:nvPr userDrawn="1"/>
        </p:nvSpPr>
        <p:spPr>
          <a:xfrm>
            <a:off x="6294237" y="5756639"/>
            <a:ext cx="548640" cy="548640"/>
          </a:xfrm>
          <a:prstGeom prst="rect">
            <a:avLst/>
          </a:prstGeom>
          <a:solidFill>
            <a:srgbClr val="782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p:txBody>
      </p:sp>
      <p:sp>
        <p:nvSpPr>
          <p:cNvPr id="437" name="Rectangle 436">
            <a:extLst>
              <a:ext uri="{FF2B5EF4-FFF2-40B4-BE49-F238E27FC236}">
                <a16:creationId xmlns:a16="http://schemas.microsoft.com/office/drawing/2014/main" id="{684653C6-3425-4779-B876-A62A3BC2C5A9}"/>
              </a:ext>
            </a:extLst>
          </p:cNvPr>
          <p:cNvSpPr/>
          <p:nvPr userDrawn="1"/>
        </p:nvSpPr>
        <p:spPr>
          <a:xfrm>
            <a:off x="610879" y="5801466"/>
            <a:ext cx="68660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Green A</a:t>
            </a:r>
          </a:p>
        </p:txBody>
      </p:sp>
      <p:sp>
        <p:nvSpPr>
          <p:cNvPr id="446" name="Rectangle 445">
            <a:extLst>
              <a:ext uri="{FF2B5EF4-FFF2-40B4-BE49-F238E27FC236}">
                <a16:creationId xmlns:a16="http://schemas.microsoft.com/office/drawing/2014/main" id="{885706C4-033D-4C65-8A4D-1D82B80BEDA2}"/>
              </a:ext>
            </a:extLst>
          </p:cNvPr>
          <p:cNvSpPr/>
          <p:nvPr userDrawn="1"/>
        </p:nvSpPr>
        <p:spPr>
          <a:xfrm>
            <a:off x="1450513" y="5846561"/>
            <a:ext cx="67488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Secondary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Purple A</a:t>
            </a:r>
          </a:p>
        </p:txBody>
      </p:sp>
      <p:sp>
        <p:nvSpPr>
          <p:cNvPr id="447" name="Rectangle 446">
            <a:extLst>
              <a:ext uri="{FF2B5EF4-FFF2-40B4-BE49-F238E27FC236}">
                <a16:creationId xmlns:a16="http://schemas.microsoft.com/office/drawing/2014/main" id="{C67C2FD9-B08D-49CA-985A-E6111E2CCE31}"/>
              </a:ext>
            </a:extLst>
          </p:cNvPr>
          <p:cNvSpPr/>
          <p:nvPr userDrawn="1"/>
        </p:nvSpPr>
        <p:spPr>
          <a:xfrm>
            <a:off x="2328298" y="5838403"/>
            <a:ext cx="7212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Secondary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Blue A</a:t>
            </a:r>
          </a:p>
        </p:txBody>
      </p:sp>
      <p:sp>
        <p:nvSpPr>
          <p:cNvPr id="448" name="Rectangle 447">
            <a:extLst>
              <a:ext uri="{FF2B5EF4-FFF2-40B4-BE49-F238E27FC236}">
                <a16:creationId xmlns:a16="http://schemas.microsoft.com/office/drawing/2014/main" id="{E266C414-7714-42BA-8651-AFBA1F24AFCE}"/>
              </a:ext>
            </a:extLst>
          </p:cNvPr>
          <p:cNvSpPr/>
          <p:nvPr userDrawn="1"/>
        </p:nvSpPr>
        <p:spPr>
          <a:xfrm>
            <a:off x="3216901" y="5872442"/>
            <a:ext cx="961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Secondary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Maroon A</a:t>
            </a:r>
          </a:p>
        </p:txBody>
      </p:sp>
      <p:sp>
        <p:nvSpPr>
          <p:cNvPr id="449" name="Rectangle 448">
            <a:extLst>
              <a:ext uri="{FF2B5EF4-FFF2-40B4-BE49-F238E27FC236}">
                <a16:creationId xmlns:a16="http://schemas.microsoft.com/office/drawing/2014/main" id="{A5AF7A23-8115-47BD-BCA6-32CB3983407A}"/>
              </a:ext>
            </a:extLst>
          </p:cNvPr>
          <p:cNvSpPr/>
          <p:nvPr userDrawn="1"/>
        </p:nvSpPr>
        <p:spPr>
          <a:xfrm>
            <a:off x="4508892" y="5844620"/>
            <a:ext cx="7438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Data </a:t>
            </a:r>
            <a:r>
              <a:rPr kumimoji="0" lang="en-US" sz="900" b="0" i="0" u="none" strike="noStrike" kern="1200" cap="none" spc="0" normalizeH="0" baseline="0" noProof="0" dirty="0" err="1">
                <a:ln>
                  <a:noFill/>
                </a:ln>
                <a:solidFill>
                  <a:prstClr val="white"/>
                </a:solidFill>
                <a:effectLst/>
                <a:uLnTx/>
                <a:uFillTx/>
                <a:latin typeface="Calibri"/>
                <a:ea typeface="+mn-ea"/>
                <a:cs typeface="+mn-cs"/>
              </a:rPr>
              <a:t>Viz</a:t>
            </a:r>
            <a:r>
              <a:rPr kumimoji="0" lang="en-US" sz="900" b="0" i="0" u="none" strike="noStrike" kern="1200" cap="none" spc="0" normalizeH="0" baseline="0" noProof="0" dirty="0">
                <a:ln>
                  <a:noFill/>
                </a:ln>
                <a:solidFill>
                  <a:prstClr val="white"/>
                </a:solidFill>
                <a:effectLst/>
                <a:uLnTx/>
                <a:uFillTx/>
                <a:latin typeface="Calibri"/>
                <a:ea typeface="+mn-ea"/>
                <a:cs typeface="+mn-cs"/>
              </a:rPr>
              <a:t> Blue</a:t>
            </a:r>
          </a:p>
        </p:txBody>
      </p:sp>
      <p:sp>
        <p:nvSpPr>
          <p:cNvPr id="452" name="Rectangle 451">
            <a:extLst>
              <a:ext uri="{FF2B5EF4-FFF2-40B4-BE49-F238E27FC236}">
                <a16:creationId xmlns:a16="http://schemas.microsoft.com/office/drawing/2014/main" id="{14197AC1-8339-4022-82B5-8FA991DC7E7C}"/>
              </a:ext>
            </a:extLst>
          </p:cNvPr>
          <p:cNvSpPr/>
          <p:nvPr userDrawn="1"/>
        </p:nvSpPr>
        <p:spPr>
          <a:xfrm>
            <a:off x="5387600" y="5853745"/>
            <a:ext cx="961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Data </a:t>
            </a:r>
            <a:r>
              <a:rPr kumimoji="0" lang="en-US" sz="900" b="0" i="0" u="none" strike="noStrike" kern="1200" cap="none" spc="0" normalizeH="0" baseline="0" noProof="0" dirty="0" err="1">
                <a:ln>
                  <a:noFill/>
                </a:ln>
                <a:solidFill>
                  <a:prstClr val="white"/>
                </a:solidFill>
                <a:effectLst/>
                <a:uLnTx/>
                <a:uFillTx/>
                <a:latin typeface="Calibri"/>
                <a:ea typeface="+mn-ea"/>
                <a:cs typeface="+mn-cs"/>
              </a:rPr>
              <a:t>Viz</a:t>
            </a:r>
            <a:r>
              <a:rPr kumimoji="0" lang="en-US" sz="9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Maroon</a:t>
            </a:r>
          </a:p>
        </p:txBody>
      </p:sp>
      <p:sp>
        <p:nvSpPr>
          <p:cNvPr id="453" name="Rectangle 452">
            <a:extLst>
              <a:ext uri="{FF2B5EF4-FFF2-40B4-BE49-F238E27FC236}">
                <a16:creationId xmlns:a16="http://schemas.microsoft.com/office/drawing/2014/main" id="{5AA55BAB-6AEB-45F6-AD34-38F6A37883F2}"/>
              </a:ext>
            </a:extLst>
          </p:cNvPr>
          <p:cNvSpPr/>
          <p:nvPr userDrawn="1"/>
        </p:nvSpPr>
        <p:spPr>
          <a:xfrm>
            <a:off x="6251257" y="5853745"/>
            <a:ext cx="961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Data Viz </a:t>
            </a:r>
            <a:br>
              <a:rPr kumimoji="0" lang="en-US" sz="900" b="0" i="0" u="none" strike="noStrike" kern="1200" cap="none" spc="0" normalizeH="0" baseline="0" noProof="0" dirty="0">
                <a:ln>
                  <a:noFill/>
                </a:ln>
                <a:solidFill>
                  <a:prstClr val="white"/>
                </a:solidFill>
                <a:effectLst/>
                <a:uLnTx/>
                <a:uFillTx/>
                <a:latin typeface="Calibri"/>
                <a:ea typeface="+mn-ea"/>
                <a:cs typeface="+mn-cs"/>
              </a:rPr>
            </a:br>
            <a:r>
              <a:rPr kumimoji="0" lang="en-US" sz="900" b="0" i="0" u="none" strike="noStrike" kern="1200" cap="none" spc="0" normalizeH="0" baseline="0" noProof="0" dirty="0">
                <a:ln>
                  <a:noFill/>
                </a:ln>
                <a:solidFill>
                  <a:prstClr val="white"/>
                </a:solidFill>
                <a:effectLst/>
                <a:uLnTx/>
                <a:uFillTx/>
                <a:latin typeface="Calibri"/>
                <a:ea typeface="+mn-ea"/>
                <a:cs typeface="+mn-cs"/>
              </a:rPr>
              <a:t>Purple</a:t>
            </a:r>
          </a:p>
        </p:txBody>
      </p:sp>
      <p:sp>
        <p:nvSpPr>
          <p:cNvPr id="454" name="Rectangle 453">
            <a:extLst>
              <a:ext uri="{FF2B5EF4-FFF2-40B4-BE49-F238E27FC236}">
                <a16:creationId xmlns:a16="http://schemas.microsoft.com/office/drawing/2014/main" id="{D2968EDE-2DED-4823-810D-76AE0C5CEF62}"/>
              </a:ext>
            </a:extLst>
          </p:cNvPr>
          <p:cNvSpPr/>
          <p:nvPr userDrawn="1"/>
        </p:nvSpPr>
        <p:spPr>
          <a:xfrm>
            <a:off x="4382726" y="4869999"/>
            <a:ext cx="270066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The additional colors provided here are not to be used as tints – they are only to be used when data visualizations require additional colors to represent variables. </a:t>
            </a:r>
          </a:p>
        </p:txBody>
      </p:sp>
      <p:sp>
        <p:nvSpPr>
          <p:cNvPr id="455" name="Left Bracket 454">
            <a:extLst>
              <a:ext uri="{FF2B5EF4-FFF2-40B4-BE49-F238E27FC236}">
                <a16:creationId xmlns:a16="http://schemas.microsoft.com/office/drawing/2014/main" id="{D86F2532-9033-4A3A-AF44-037DB11EFCDB}"/>
              </a:ext>
            </a:extLst>
          </p:cNvPr>
          <p:cNvSpPr/>
          <p:nvPr userDrawn="1"/>
        </p:nvSpPr>
        <p:spPr>
          <a:xfrm rot="5400000">
            <a:off x="2080183" y="4023139"/>
            <a:ext cx="392384" cy="3521763"/>
          </a:xfrm>
          <a:prstGeom prst="leftBracket">
            <a:avLst/>
          </a:prstGeom>
          <a:ln w="57150">
            <a:solidFill>
              <a:srgbClr val="81B29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Rectangle 455">
            <a:extLst>
              <a:ext uri="{FF2B5EF4-FFF2-40B4-BE49-F238E27FC236}">
                <a16:creationId xmlns:a16="http://schemas.microsoft.com/office/drawing/2014/main" id="{794D21F6-16A0-400E-A3CB-00C88F79D839}"/>
              </a:ext>
            </a:extLst>
          </p:cNvPr>
          <p:cNvSpPr/>
          <p:nvPr userDrawn="1"/>
        </p:nvSpPr>
        <p:spPr>
          <a:xfrm>
            <a:off x="520339" y="5352148"/>
            <a:ext cx="346080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a:t>
            </a:r>
            <a:r>
              <a:rPr kumimoji="0" lang="en-US" sz="1200" b="1" i="0" u="none" strike="noStrike" kern="1200" cap="none" spc="0" normalizeH="0" baseline="30000" noProof="0" dirty="0">
                <a:ln>
                  <a:noFill/>
                </a:ln>
                <a:solidFill>
                  <a:prstClr val="black"/>
                </a:solidFill>
                <a:effectLst/>
                <a:uLnTx/>
                <a:uFillTx/>
                <a:latin typeface="Calibri"/>
                <a:ea typeface="+mn-ea"/>
                <a:cs typeface="+mn-cs"/>
              </a:rPr>
              <a:t>st</a:t>
            </a:r>
            <a:r>
              <a:rPr kumimoji="0" lang="en-US" sz="1200" b="1" i="0" u="none" strike="noStrike" kern="1200" cap="none" spc="0" normalizeH="0" baseline="0" noProof="0" dirty="0">
                <a:ln>
                  <a:noFill/>
                </a:ln>
                <a:solidFill>
                  <a:prstClr val="black"/>
                </a:solidFill>
                <a:effectLst/>
                <a:uLnTx/>
                <a:uFillTx/>
                <a:latin typeface="Calibri"/>
                <a:ea typeface="+mn-ea"/>
                <a:cs typeface="+mn-cs"/>
              </a:rPr>
              <a:t> Choice Color Palette for Data Visualization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7" name="Left Bracket 456">
            <a:extLst>
              <a:ext uri="{FF2B5EF4-FFF2-40B4-BE49-F238E27FC236}">
                <a16:creationId xmlns:a16="http://schemas.microsoft.com/office/drawing/2014/main" id="{34DEF3A7-FE81-42D0-84A7-7DB8D141E4F2}"/>
              </a:ext>
            </a:extLst>
          </p:cNvPr>
          <p:cNvSpPr/>
          <p:nvPr userDrawn="1"/>
        </p:nvSpPr>
        <p:spPr>
          <a:xfrm rot="5400000">
            <a:off x="5550757" y="4434513"/>
            <a:ext cx="392384" cy="2699016"/>
          </a:xfrm>
          <a:prstGeom prst="leftBracket">
            <a:avLst/>
          </a:prstGeom>
          <a:ln w="57150">
            <a:solidFill>
              <a:srgbClr val="81B29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TextBox 569">
            <a:extLst>
              <a:ext uri="{FF2B5EF4-FFF2-40B4-BE49-F238E27FC236}">
                <a16:creationId xmlns:a16="http://schemas.microsoft.com/office/drawing/2014/main" id="{3046A695-8AEA-49B6-AE3E-6AC813AC02F5}"/>
              </a:ext>
            </a:extLst>
          </p:cNvPr>
          <p:cNvSpPr txBox="1"/>
          <p:nvPr userDrawn="1"/>
        </p:nvSpPr>
        <p:spPr>
          <a:xfrm>
            <a:off x="8398008" y="1662765"/>
            <a:ext cx="2216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in progress)</a:t>
            </a:r>
          </a:p>
        </p:txBody>
      </p:sp>
    </p:spTree>
    <p:extLst>
      <p:ext uri="{BB962C8B-B14F-4D97-AF65-F5344CB8AC3E}">
        <p14:creationId xmlns:p14="http://schemas.microsoft.com/office/powerpoint/2010/main" val="1195351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50609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144834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215879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088867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4370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89254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59849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46439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445702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6077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9266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203121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929261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1298837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591418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6028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59596627"/>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37964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rot="10800000">
            <a:off x="2765056" y="-23151"/>
            <a:ext cx="9443653" cy="4863777"/>
          </a:xfrm>
          <a:prstGeom prst="rect">
            <a:avLst/>
          </a:prstGeom>
          <a:solidFill>
            <a:srgbClr val="548994"/>
          </a:solidFill>
          <a:ln w="9525">
            <a:solidFill>
              <a:srgbClr val="C3C2C3"/>
            </a:solid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548994"/>
              </a:solidFill>
              <a:effectLst/>
              <a:uLnTx/>
              <a:uFillTx/>
              <a:latin typeface="Calibri" charset="0"/>
              <a:cs typeface="Arial" charset="0"/>
            </a:endParaRPr>
          </a:p>
        </p:txBody>
      </p:sp>
      <p:sp>
        <p:nvSpPr>
          <p:cNvPr id="2" name="Title 1"/>
          <p:cNvSpPr>
            <a:spLocks noGrp="1"/>
          </p:cNvSpPr>
          <p:nvPr>
            <p:ph type="ctrTitle"/>
          </p:nvPr>
        </p:nvSpPr>
        <p:spPr>
          <a:xfrm>
            <a:off x="3406987" y="1221864"/>
            <a:ext cx="8541835" cy="1734590"/>
          </a:xfrm>
        </p:spPr>
        <p:txBody>
          <a:bodyPr/>
          <a:lstStyle>
            <a:lvl1pPr algn="l">
              <a:defRPr/>
            </a:lvl1pPr>
          </a:lstStyle>
          <a:p>
            <a:endParaRPr lang="en-US" dirty="0"/>
          </a:p>
        </p:txBody>
      </p:sp>
      <p:sp>
        <p:nvSpPr>
          <p:cNvPr id="3" name="Subtitle 2"/>
          <p:cNvSpPr>
            <a:spLocks noGrp="1"/>
          </p:cNvSpPr>
          <p:nvPr>
            <p:ph type="subTitle" idx="1"/>
          </p:nvPr>
        </p:nvSpPr>
        <p:spPr>
          <a:xfrm>
            <a:off x="3406987" y="3188114"/>
            <a:ext cx="8229600" cy="1105547"/>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a:xfrm>
            <a:off x="11054663" y="6371190"/>
            <a:ext cx="1154047" cy="486811"/>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8" name="Footer Placeholder 4"/>
          <p:cNvSpPr>
            <a:spLocks noGrp="1"/>
          </p:cNvSpPr>
          <p:nvPr>
            <p:ph type="ftr" sz="quarter" idx="11"/>
          </p:nvPr>
        </p:nvSpPr>
        <p:spPr>
          <a:xfrm>
            <a:off x="8323882" y="6371190"/>
            <a:ext cx="2730781" cy="486811"/>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13" name="Rectangle 12"/>
          <p:cNvSpPr>
            <a:spLocks noChangeAspect="1" noChangeArrowheads="1"/>
          </p:cNvSpPr>
          <p:nvPr userDrawn="1"/>
        </p:nvSpPr>
        <p:spPr bwMode="auto">
          <a:xfrm rot="10800000">
            <a:off x="175485" y="3000252"/>
            <a:ext cx="2438400" cy="1828800"/>
          </a:xfrm>
          <a:prstGeom prst="rect">
            <a:avLst/>
          </a:prstGeom>
          <a:solidFill>
            <a:srgbClr val="FFFEE6"/>
          </a:solidFill>
          <a:ln w="9525">
            <a:no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FFFEE6"/>
              </a:solidFill>
              <a:effectLst/>
              <a:uLnTx/>
              <a:uFillTx/>
              <a:latin typeface="Calibri" charset="0"/>
              <a:cs typeface="Arial" charset="0"/>
            </a:endParaRPr>
          </a:p>
        </p:txBody>
      </p:sp>
      <p:sp>
        <p:nvSpPr>
          <p:cNvPr id="14" name="Rectangle 13"/>
          <p:cNvSpPr>
            <a:spLocks noChangeAspect="1" noChangeArrowheads="1"/>
          </p:cNvSpPr>
          <p:nvPr userDrawn="1"/>
        </p:nvSpPr>
        <p:spPr bwMode="auto">
          <a:xfrm rot="10800000">
            <a:off x="2761368" y="4945215"/>
            <a:ext cx="2438400" cy="1828800"/>
          </a:xfrm>
          <a:prstGeom prst="rect">
            <a:avLst/>
          </a:prstGeom>
          <a:solidFill>
            <a:srgbClr val="C3D941">
              <a:alpha val="94510"/>
            </a:srgbClr>
          </a:solidFill>
          <a:ln w="9525">
            <a:no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Calibri" charset="0"/>
              <a:cs typeface="Arial" charset="0"/>
            </a:endParaRP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32452" y="6004383"/>
            <a:ext cx="2034499"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320" y="3284437"/>
            <a:ext cx="2124728" cy="1260433"/>
          </a:xfrm>
          <a:prstGeom prst="rect">
            <a:avLst/>
          </a:prstGeom>
        </p:spPr>
      </p:pic>
      <p:sp>
        <p:nvSpPr>
          <p:cNvPr id="9" name="Slide Number Placeholder 5"/>
          <p:cNvSpPr>
            <a:spLocks noGrp="1"/>
          </p:cNvSpPr>
          <p:nvPr>
            <p:ph type="sldNum" sz="quarter" idx="12"/>
          </p:nvPr>
        </p:nvSpPr>
        <p:spPr>
          <a:xfrm>
            <a:off x="6929378" y="6371190"/>
            <a:ext cx="557505" cy="486811"/>
          </a:xfrm>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30" name="Rectangle 29"/>
          <p:cNvSpPr>
            <a:spLocks noChangeAspect="1" noChangeArrowheads="1"/>
          </p:cNvSpPr>
          <p:nvPr userDrawn="1"/>
        </p:nvSpPr>
        <p:spPr bwMode="auto">
          <a:xfrm rot="10800000">
            <a:off x="175484" y="4941109"/>
            <a:ext cx="2438400" cy="1828800"/>
          </a:xfrm>
          <a:prstGeom prst="rect">
            <a:avLst/>
          </a:prstGeom>
          <a:solidFill>
            <a:srgbClr val="548994"/>
          </a:solidFill>
          <a:ln w="9525">
            <a:no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Calibri" charset="0"/>
              <a:cs typeface="Arial" charset="0"/>
            </a:endParaRPr>
          </a:p>
        </p:txBody>
      </p:sp>
      <p:grpSp>
        <p:nvGrpSpPr>
          <p:cNvPr id="31" name="Group 30"/>
          <p:cNvGrpSpPr>
            <a:grpSpLocks noChangeAspect="1"/>
          </p:cNvGrpSpPr>
          <p:nvPr userDrawn="1"/>
        </p:nvGrpSpPr>
        <p:grpSpPr>
          <a:xfrm>
            <a:off x="427068" y="5285984"/>
            <a:ext cx="2186817" cy="1236854"/>
            <a:chOff x="176810" y="4990135"/>
            <a:chExt cx="2009946" cy="1515759"/>
          </a:xfrm>
        </p:grpSpPr>
        <p:sp>
          <p:nvSpPr>
            <p:cNvPr id="32" name="TextBox 31"/>
            <p:cNvSpPr txBox="1"/>
            <p:nvPr userDrawn="1"/>
          </p:nvSpPr>
          <p:spPr>
            <a:xfrm>
              <a:off x="176810" y="4990135"/>
              <a:ext cx="2009811" cy="320602"/>
            </a:xfrm>
            <a:prstGeom prst="rect">
              <a:avLst/>
            </a:prstGeom>
            <a:solidFill>
              <a:srgbClr val="C3D941"/>
            </a:solidFill>
          </p:spPr>
          <p:txBody>
            <a:bodyPr wrap="square" rtlCol="0" anchor="ctr">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C666E"/>
                  </a:solidFill>
                  <a:effectLst/>
                  <a:uLnTx/>
                  <a:uFillTx/>
                  <a:latin typeface="Stone Sans Semibold" charset="0"/>
                  <a:ea typeface="Stone Sans Semibold" charset="0"/>
                  <a:cs typeface="Stone Sans Semibold" charset="0"/>
                </a:rPr>
                <a:t>Community Service</a:t>
              </a:r>
            </a:p>
          </p:txBody>
        </p:sp>
        <p:sp>
          <p:nvSpPr>
            <p:cNvPr id="33" name="TextBox 32"/>
            <p:cNvSpPr txBox="1"/>
            <p:nvPr userDrawn="1"/>
          </p:nvSpPr>
          <p:spPr>
            <a:xfrm>
              <a:off x="353552" y="5378785"/>
              <a:ext cx="1833069" cy="320602"/>
            </a:xfrm>
            <a:prstGeom prst="rect">
              <a:avLst/>
            </a:prstGeom>
            <a:solidFill>
              <a:srgbClr val="9EDBEA"/>
            </a:solidFill>
          </p:spPr>
          <p:txBody>
            <a:bodyPr wrap="square" rtlCol="0" anchor="ctr">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C666E"/>
                  </a:solidFill>
                  <a:effectLst/>
                  <a:uLnTx/>
                  <a:uFillTx/>
                  <a:latin typeface="Stone Sans Semibold" charset="0"/>
                  <a:ea typeface="Stone Sans Semibold" charset="0"/>
                  <a:cs typeface="Stone Sans Semibold" charset="0"/>
                </a:rPr>
                <a:t>Education</a:t>
              </a:r>
            </a:p>
          </p:txBody>
        </p:sp>
        <p:sp>
          <p:nvSpPr>
            <p:cNvPr id="34" name="TextBox 33"/>
            <p:cNvSpPr txBox="1"/>
            <p:nvPr userDrawn="1"/>
          </p:nvSpPr>
          <p:spPr>
            <a:xfrm>
              <a:off x="540836" y="5777441"/>
              <a:ext cx="1645920" cy="320602"/>
            </a:xfrm>
            <a:prstGeom prst="rect">
              <a:avLst/>
            </a:prstGeom>
            <a:solidFill>
              <a:srgbClr val="E7F4FA"/>
            </a:solidFill>
          </p:spPr>
          <p:txBody>
            <a:bodyPr wrap="square" rtlCol="0" anchor="ctr">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C666E"/>
                  </a:solidFill>
                  <a:effectLst/>
                  <a:uLnTx/>
                  <a:uFillTx/>
                  <a:latin typeface="Stone Sans Semibold" charset="0"/>
                  <a:ea typeface="Stone Sans Semibold" charset="0"/>
                  <a:cs typeface="Stone Sans Semibold" charset="0"/>
                </a:rPr>
                <a:t>Research</a:t>
              </a:r>
            </a:p>
          </p:txBody>
        </p:sp>
        <p:sp>
          <p:nvSpPr>
            <p:cNvPr id="35" name="TextBox 34"/>
            <p:cNvSpPr txBox="1"/>
            <p:nvPr userDrawn="1"/>
          </p:nvSpPr>
          <p:spPr>
            <a:xfrm>
              <a:off x="721475" y="6185292"/>
              <a:ext cx="1463041" cy="320602"/>
            </a:xfrm>
            <a:prstGeom prst="rect">
              <a:avLst/>
            </a:prstGeom>
            <a:solidFill>
              <a:srgbClr val="F5F5DD"/>
            </a:solidFill>
          </p:spPr>
          <p:txBody>
            <a:bodyPr wrap="square" rtlCol="0" anchor="ctr">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C666E"/>
                  </a:solidFill>
                  <a:effectLst/>
                  <a:uLnTx/>
                  <a:uFillTx/>
                  <a:latin typeface="Stone Sans Semibold" charset="0"/>
                  <a:ea typeface="Stone Sans Semibold" charset="0"/>
                  <a:cs typeface="Stone Sans Semibold" charset="0"/>
                </a:rPr>
                <a:t>Dissemination</a:t>
              </a:r>
            </a:p>
          </p:txBody>
        </p:sp>
      </p:grpSp>
    </p:spTree>
    <p:extLst>
      <p:ext uri="{BB962C8B-B14F-4D97-AF65-F5344CB8AC3E}">
        <p14:creationId xmlns:p14="http://schemas.microsoft.com/office/powerpoint/2010/main" val="2213717833"/>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23162"/>
            <a:ext cx="10972800" cy="563563"/>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949125"/>
            <a:ext cx="10972800" cy="4629351"/>
          </a:xfrm>
        </p:spPr>
        <p:txBody>
          <a:bodyPr/>
          <a:lstStyle>
            <a:lvl1pPr>
              <a:defRPr>
                <a:latin typeface="Verdana" charset="0"/>
                <a:ea typeface="Verdana" charset="0"/>
                <a:cs typeface="Verdana" charset="0"/>
              </a:defRPr>
            </a:lvl1pPr>
            <a:lvl2pPr>
              <a:defRPr>
                <a:latin typeface="Verdana" charset="0"/>
                <a:ea typeface="Verdana" charset="0"/>
                <a:cs typeface="Verdana" charset="0"/>
              </a:defRPr>
            </a:lvl2pPr>
            <a:lvl3pPr>
              <a:defRPr>
                <a:latin typeface="Verdana" charset="0"/>
                <a:ea typeface="Verdana" charset="0"/>
                <a:cs typeface="Verdana" charset="0"/>
              </a:defRPr>
            </a:lvl3pPr>
            <a:lvl4pPr>
              <a:defRPr>
                <a:latin typeface="Verdana" charset="0"/>
                <a:ea typeface="Verdana" charset="0"/>
                <a:cs typeface="Verdana" charset="0"/>
              </a:defRPr>
            </a:lvl4pPr>
            <a:lvl5pPr>
              <a:defRPr>
                <a:latin typeface="Verdana" charset="0"/>
                <a:ea typeface="Verdana" charset="0"/>
                <a:cs typeface="Verdan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0070" y="6300326"/>
            <a:ext cx="1379172" cy="40291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5" name="Footer Placeholder 4"/>
          <p:cNvSpPr>
            <a:spLocks noGrp="1"/>
          </p:cNvSpPr>
          <p:nvPr>
            <p:ph type="ftr" sz="quarter" idx="11"/>
          </p:nvPr>
        </p:nvSpPr>
        <p:spPr>
          <a:xfrm>
            <a:off x="2037776" y="6338747"/>
            <a:ext cx="3226840" cy="40291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6" name="Slide Number Placeholder 5"/>
          <p:cNvSpPr>
            <a:spLocks noGrp="1"/>
          </p:cNvSpPr>
          <p:nvPr>
            <p:ph type="sldNum" sz="quarter" idx="12"/>
          </p:nvPr>
        </p:nvSpPr>
        <p:spPr>
          <a:xfrm>
            <a:off x="6349645" y="6300325"/>
            <a:ext cx="667603" cy="40291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749964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9290271" y="5650479"/>
            <a:ext cx="2708744" cy="1070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366354" y="6375243"/>
            <a:ext cx="115404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4" name="Footer Placeholder 3"/>
          <p:cNvSpPr>
            <a:spLocks noGrp="1"/>
          </p:cNvSpPr>
          <p:nvPr>
            <p:ph type="ftr" sz="quarter" idx="11"/>
          </p:nvPr>
        </p:nvSpPr>
        <p:spPr>
          <a:xfrm>
            <a:off x="2147217" y="6318565"/>
            <a:ext cx="3226840" cy="40291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5" name="Slide Number Placeholder 4"/>
          <p:cNvSpPr>
            <a:spLocks noGrp="1"/>
          </p:cNvSpPr>
          <p:nvPr>
            <p:ph type="sldNum" sz="quarter" idx="12"/>
          </p:nvPr>
        </p:nvSpPr>
        <p:spPr>
          <a:xfrm>
            <a:off x="6080566" y="6318565"/>
            <a:ext cx="667603" cy="40291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7" name="Content Placeholder 6"/>
          <p:cNvSpPr>
            <a:spLocks noGrp="1"/>
          </p:cNvSpPr>
          <p:nvPr>
            <p:ph sz="quarter" idx="13"/>
          </p:nvPr>
        </p:nvSpPr>
        <p:spPr>
          <a:xfrm>
            <a:off x="640733" y="949125"/>
            <a:ext cx="10879667" cy="4849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4139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6" name="Rectangle 5"/>
          <p:cNvSpPr/>
          <p:nvPr userDrawn="1"/>
        </p:nvSpPr>
        <p:spPr>
          <a:xfrm>
            <a:off x="0" y="5787004"/>
            <a:ext cx="2708744" cy="1070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8" name="Content Placeholder 7"/>
          <p:cNvSpPr>
            <a:spLocks noGrp="1"/>
          </p:cNvSpPr>
          <p:nvPr>
            <p:ph sz="quarter" idx="13"/>
          </p:nvPr>
        </p:nvSpPr>
        <p:spPr>
          <a:xfrm>
            <a:off x="609600" y="914400"/>
            <a:ext cx="11042651" cy="5081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322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60700"/>
            <a:ext cx="5384800" cy="482664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60702"/>
            <a:ext cx="5384800" cy="482664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005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93556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0954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026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1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52185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802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437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83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4007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979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504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27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451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460647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7788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14014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202876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341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90813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617829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3385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932618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31299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67356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616451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0515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77408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4395012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919978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730516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23718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7390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6005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1"/>
            <a:ext cx="12192000" cy="1771651"/>
          </a:xfrm>
          <a:prstGeom prst="rect">
            <a:avLst/>
          </a:prstGeom>
          <a:noFill/>
        </p:spPr>
        <p:txBody>
          <a:bodyPr/>
          <a:lstStyle>
            <a:lvl1pPr algn="ctr">
              <a:defRPr>
                <a:solidFill>
                  <a:srgbClr val="0065A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63ED969-B550-48FD-8760-8566DEF7C32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651653-1D30-48EF-9901-1115230414F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4909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3AFB53-5F9E-41E0-B15A-B5AA61A9E1C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6EBD8A-34D7-4ECA-8CA1-AF469697824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20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852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77AFEB-8E8E-4AAF-8323-4CAAA3AAE8D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A6381E-378C-404B-9498-3DC63ABAA99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82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B13150-C701-4CF4-B175-8DFCDDF696D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88D69B-128F-427D-8D7B-EA7E442C486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587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B8B8F9-EF51-4E9F-8E60-DBDFE3B9B8F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26D885-7FF2-4EB4-B1FA-6C99F6C03E4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971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FAA06C-B29C-437B-99BE-C3FC35B709D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F12494-BC53-4002-B8E6-FBA9BD4711E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188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406400" y="152400"/>
            <a:ext cx="7823200" cy="990600"/>
          </a:xfrm>
        </p:spPr>
        <p:txBody>
          <a:bodyPr/>
          <a:lstStyle>
            <a:lvl1pPr marL="0" indent="0">
              <a:buNone/>
              <a:defRPr sz="4400">
                <a:solidFill>
                  <a:schemeClr val="bg1"/>
                </a:solidFill>
              </a:defRPr>
            </a:lvl1pPr>
          </a:lstStyle>
          <a:p>
            <a:pPr lvl="0"/>
            <a:r>
              <a:rPr lang="en-US" smtClean="0"/>
              <a:t>Click to edit Master text styles</a:t>
            </a:r>
          </a:p>
        </p:txBody>
      </p:sp>
      <p:sp>
        <p:nvSpPr>
          <p:cNvPr id="3"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EA4C9A-34DC-44C5-B28E-D1D04C8A58F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81831C-A60D-46DC-96E1-8055B255CE2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500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623824-8746-4E93-A776-6E857EEB150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ECDFFD-13B9-46F9-86C5-49E1C10C6B8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62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92FDA5-CFF2-42B1-95C0-A95EE760766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CCC80-A19B-40C4-AB15-847AB46F6A7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471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33367" y="228601"/>
            <a:ext cx="322791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0"/>
            <a:ext cx="12192001" cy="141763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A0AB4FB-0D49-4760-8DA7-6844A66E8B5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F05853-5AAD-42A0-A09A-45D3C2D9024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112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B029F8-FFBC-401C-9692-C993B01018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34FF93-04C7-45B1-8935-A2B4E7A0248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6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BCF2D-7364-4AF6-B7B5-213A0E4331A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140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5544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39286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72406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8455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06534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86863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5228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12638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65252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99634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3918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16235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892226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605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82011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51204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99709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834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687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67911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48398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97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7916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69083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71447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13089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07488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27298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88358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5077480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5294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1903167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3628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65736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90179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8798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extLst/>
          </a:lstStyle>
          <a:p>
            <a:pPr defTabSz="1219170"/>
            <a:fld id="{047E157E-8DCB-4F70-A0AF-5EB586A91DD4}" type="datetime1">
              <a:rPr lang="en-US" smtClean="0"/>
              <a:pPr defTabSz="1219170"/>
              <a:t>4/19/2021</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extLst/>
          </a:lstStyle>
          <a:p>
            <a:pPr defTabSz="1219170"/>
            <a:endParaRPr lang="en-US" dirty="0">
              <a:solidFill>
                <a:srgbClr val="F3E59B"/>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extLst/>
          </a:lstStyle>
          <a:p>
            <a:pPr defTabSz="1219170"/>
            <a:fld id="{8F82E0A0-C266-4798-8C8F-B9F91E9DA37E}" type="slidenum">
              <a:rPr lang="en-US" smtClean="0">
                <a:solidFill>
                  <a:srgbClr val="F3E59B"/>
                </a:solidFill>
              </a:rPr>
              <a:pPr defTabSz="1219170"/>
              <a:t>‹#›</a:t>
            </a:fld>
            <a:endParaRPr lang="en-US" dirty="0">
              <a:solidFill>
                <a:srgbClr val="F3E59B"/>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3900821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pPr defTabSz="1219170"/>
            <a:fld id="{E4606EA6-EFEA-4C30-9264-4F9291A5780D}" type="datetime1">
              <a:rPr lang="en-US" smtClean="0">
                <a:solidFill>
                  <a:srgbClr val="F3E59B"/>
                </a:solidFill>
              </a:rPr>
              <a:pPr defTabSz="1219170"/>
              <a:t>4/19/2021</a:t>
            </a:fld>
            <a:endParaRPr lang="en-US">
              <a:solidFill>
                <a:srgbClr val="F3E59B"/>
              </a:solidFill>
            </a:endParaRPr>
          </a:p>
        </p:txBody>
      </p:sp>
      <p:sp>
        <p:nvSpPr>
          <p:cNvPr id="4" name="Rectangle 3"/>
          <p:cNvSpPr>
            <a:spLocks noGrp="1"/>
          </p:cNvSpPr>
          <p:nvPr>
            <p:ph type="ftr" sz="quarter" idx="11"/>
          </p:nvPr>
        </p:nvSpPr>
        <p:spPr/>
        <p:txBody>
          <a:bodyPr/>
          <a:lstStyle/>
          <a:p>
            <a:pPr defTabSz="1219170"/>
            <a:endParaRPr lang="en-US">
              <a:solidFill>
                <a:srgbClr val="F3E59B"/>
              </a:solidFill>
            </a:endParaRPr>
          </a:p>
        </p:txBody>
      </p:sp>
      <p:sp>
        <p:nvSpPr>
          <p:cNvPr id="5" name="Rectangle 4"/>
          <p:cNvSpPr>
            <a:spLocks noGrp="1"/>
          </p:cNvSpPr>
          <p:nvPr>
            <p:ph type="sldNum" sz="quarter" idx="12"/>
          </p:nvPr>
        </p:nvSpPr>
        <p:spPr/>
        <p:txBody>
          <a:bodyPr/>
          <a:lstStyle/>
          <a:p>
            <a:pPr defTabSz="1219170"/>
            <a:fld id="{8F82E0A0-C266-4798-8C8F-B9F91E9DA37E}" type="slidenum">
              <a:rPr lang="en-US" smtClean="0"/>
              <a:pPr defTabSz="1219170"/>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068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extLst/>
          </a:lstStyle>
          <a:p>
            <a:pPr lvl="0"/>
            <a:r>
              <a:rPr lang="en-US"/>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pPr defTabSz="1219170"/>
            <a:fld id="{6FCF9F07-3BC7-4570-B054-79111B0A380C}" type="datetime1">
              <a:rPr lang="en-US" smtClean="0">
                <a:solidFill>
                  <a:srgbClr val="F3E59B"/>
                </a:solidFill>
              </a:rPr>
              <a:pPr defTabSz="1219170"/>
              <a:t>4/19/2021</a:t>
            </a:fld>
            <a:endParaRPr lang="en-US">
              <a:solidFill>
                <a:srgbClr val="F3E59B"/>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extLst/>
          </a:lstStyle>
          <a:p>
            <a:pPr defTabSz="1219170"/>
            <a:fld id="{8F82E0A0-C266-4798-8C8F-B9F91E9DA37E}" type="slidenum">
              <a:rPr lang="en-US" smtClean="0"/>
              <a:pPr defTabSz="1219170"/>
              <a:t>‹#›</a:t>
            </a:fld>
            <a:endParaRPr lang="en-US" dirty="0"/>
          </a:p>
        </p:txBody>
      </p:sp>
      <p:sp>
        <p:nvSpPr>
          <p:cNvPr id="14" name="Footer Placeholder 13"/>
          <p:cNvSpPr>
            <a:spLocks noGrp="1"/>
          </p:cNvSpPr>
          <p:nvPr>
            <p:ph type="ftr" sz="quarter" idx="12"/>
          </p:nvPr>
        </p:nvSpPr>
        <p:spPr/>
        <p:txBody>
          <a:bodyPr/>
          <a:lstStyle/>
          <a:p>
            <a:pPr defTabSz="1219170"/>
            <a:endParaRPr lang="en-US">
              <a:solidFill>
                <a:srgbClr val="F3E59B"/>
              </a:solidFill>
            </a:endParaRPr>
          </a:p>
        </p:txBody>
      </p:sp>
    </p:spTree>
    <p:extLst>
      <p:ext uri="{BB962C8B-B14F-4D97-AF65-F5344CB8AC3E}">
        <p14:creationId xmlns:p14="http://schemas.microsoft.com/office/powerpoint/2010/main" val="4099326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800" y="1803402"/>
            <a:ext cx="51816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459868" y="1803399"/>
            <a:ext cx="51816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pPr defTabSz="1219170"/>
            <a:fld id="{E4606EA6-EFEA-4C30-9264-4F9291A5780D}" type="datetime1">
              <a:rPr lang="en-US" smtClean="0">
                <a:solidFill>
                  <a:srgbClr val="F3E59B"/>
                </a:solidFill>
              </a:rPr>
              <a:pPr defTabSz="1219170"/>
              <a:t>4/19/2021</a:t>
            </a:fld>
            <a:endParaRPr lang="en-US">
              <a:solidFill>
                <a:srgbClr val="F3E59B"/>
              </a:solidFill>
            </a:endParaRPr>
          </a:p>
        </p:txBody>
      </p:sp>
      <p:sp>
        <p:nvSpPr>
          <p:cNvPr id="10" name="Slide Number Placeholder 9"/>
          <p:cNvSpPr>
            <a:spLocks noGrp="1"/>
          </p:cNvSpPr>
          <p:nvPr>
            <p:ph type="sldNum" sz="quarter" idx="16"/>
          </p:nvPr>
        </p:nvSpPr>
        <p:spPr/>
        <p:txBody>
          <a:bodyPr rtlCol="0"/>
          <a:lstStyle/>
          <a:p>
            <a:pPr defTabSz="1219170"/>
            <a:fld id="{8F82E0A0-C266-4798-8C8F-B9F91E9DA37E}" type="slidenum">
              <a:rPr lang="en-US" smtClean="0"/>
              <a:pPr defTabSz="1219170"/>
              <a:t>‹#›</a:t>
            </a:fld>
            <a:endParaRPr lang="en-US"/>
          </a:p>
        </p:txBody>
      </p:sp>
      <p:sp>
        <p:nvSpPr>
          <p:cNvPr id="12" name="Footer Placeholder 11"/>
          <p:cNvSpPr>
            <a:spLocks noGrp="1"/>
          </p:cNvSpPr>
          <p:nvPr>
            <p:ph type="ftr" sz="quarter" idx="17"/>
          </p:nvPr>
        </p:nvSpPr>
        <p:spPr/>
        <p:txBody>
          <a:bodyPr rtlCol="0"/>
          <a:lstStyle/>
          <a:p>
            <a:pPr defTabSz="1219170"/>
            <a:endParaRPr lang="en-US">
              <a:solidFill>
                <a:srgbClr val="F3E59B"/>
              </a:solidFill>
            </a:endParaRPr>
          </a:p>
        </p:txBody>
      </p:sp>
    </p:spTree>
    <p:extLst>
      <p:ext uri="{BB962C8B-B14F-4D97-AF65-F5344CB8AC3E}">
        <p14:creationId xmlns:p14="http://schemas.microsoft.com/office/powerpoint/2010/main" val="1300757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812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400800" y="2559757"/>
            <a:ext cx="5181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pPr defTabSz="1219170"/>
            <a:fld id="{E4606EA6-EFEA-4C30-9264-4F9291A5780D}" type="datetime1">
              <a:rPr lang="en-US" smtClean="0">
                <a:solidFill>
                  <a:srgbClr val="F3E59B"/>
                </a:solidFill>
              </a:rPr>
              <a:pPr defTabSz="1219170"/>
              <a:t>4/19/2021</a:t>
            </a:fld>
            <a:endParaRPr lang="en-US">
              <a:solidFill>
                <a:srgbClr val="F3E59B"/>
              </a:solidFill>
            </a:endParaRPr>
          </a:p>
        </p:txBody>
      </p:sp>
      <p:sp>
        <p:nvSpPr>
          <p:cNvPr id="12" name="Slide Number Placeholder 11"/>
          <p:cNvSpPr>
            <a:spLocks noGrp="1"/>
          </p:cNvSpPr>
          <p:nvPr>
            <p:ph type="sldNum" sz="quarter" idx="16"/>
          </p:nvPr>
        </p:nvSpPr>
        <p:spPr/>
        <p:txBody>
          <a:bodyPr rtlCol="0"/>
          <a:lstStyle/>
          <a:p>
            <a:pPr defTabSz="1219170"/>
            <a:fld id="{8F82E0A0-C266-4798-8C8F-B9F91E9DA37E}" type="slidenum">
              <a:rPr lang="en-US" smtClean="0"/>
              <a:pPr defTabSz="1219170"/>
              <a:t>‹#›</a:t>
            </a:fld>
            <a:endParaRPr lang="en-US"/>
          </a:p>
        </p:txBody>
      </p:sp>
      <p:sp>
        <p:nvSpPr>
          <p:cNvPr id="14" name="Footer Placeholder 13"/>
          <p:cNvSpPr>
            <a:spLocks noGrp="1"/>
          </p:cNvSpPr>
          <p:nvPr>
            <p:ph type="ftr" sz="quarter" idx="17"/>
          </p:nvPr>
        </p:nvSpPr>
        <p:spPr/>
        <p:txBody>
          <a:bodyPr rtlCol="0"/>
          <a:lstStyle/>
          <a:p>
            <a:pPr defTabSz="1219170"/>
            <a:endParaRPr lang="en-US">
              <a:solidFill>
                <a:srgbClr val="F3E59B"/>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30188713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9170"/>
            <a:fld id="{6DFADB5D-B7A0-47E3-AD2D-B1A6F8614213}" type="datetime1">
              <a:rPr lang="en-US" smtClean="0">
                <a:solidFill>
                  <a:srgbClr val="F3E59B"/>
                </a:solidFill>
              </a:rPr>
              <a:pPr defTabSz="1219170"/>
              <a:t>4/19/2021</a:t>
            </a:fld>
            <a:endParaRPr lang="en-US">
              <a:solidFill>
                <a:srgbClr val="F3E59B"/>
              </a:solidFill>
            </a:endParaRPr>
          </a:p>
        </p:txBody>
      </p:sp>
      <p:sp>
        <p:nvSpPr>
          <p:cNvPr id="4" name="Footer Placeholder 3"/>
          <p:cNvSpPr>
            <a:spLocks noGrp="1"/>
          </p:cNvSpPr>
          <p:nvPr>
            <p:ph type="ftr" sz="quarter" idx="11"/>
          </p:nvPr>
        </p:nvSpPr>
        <p:spPr/>
        <p:txBody>
          <a:bodyPr/>
          <a:lstStyle/>
          <a:p>
            <a:pPr defTabSz="1219170"/>
            <a:endParaRPr lang="en-US">
              <a:solidFill>
                <a:srgbClr val="F3E59B"/>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pPr defTabSz="1219170"/>
            <a:fld id="{A3F7CB7D-F184-43C7-B6FD-03D728E1BBFF}" type="slidenum">
              <a:rPr lang="en-US" smtClean="0"/>
              <a:pPr defTabSz="1219170"/>
              <a:t>‹#›</a:t>
            </a:fld>
            <a:endParaRPr lang="en-US" dirty="0"/>
          </a:p>
        </p:txBody>
      </p:sp>
    </p:spTree>
    <p:extLst>
      <p:ext uri="{BB962C8B-B14F-4D97-AF65-F5344CB8AC3E}">
        <p14:creationId xmlns:p14="http://schemas.microsoft.com/office/powerpoint/2010/main" val="4190628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2968126-03FC-49C0-B9B8-2B561CCC3D90}" type="datetime1">
              <a:rPr lang="en-US" smtClean="0">
                <a:solidFill>
                  <a:srgbClr val="F3E59B"/>
                </a:solidFill>
              </a:rPr>
              <a:pPr defTabSz="1219170"/>
              <a:t>4/19/2021</a:t>
            </a:fld>
            <a:endParaRPr lang="en-US">
              <a:solidFill>
                <a:srgbClr val="F3E59B"/>
              </a:solidFill>
            </a:endParaRPr>
          </a:p>
        </p:txBody>
      </p:sp>
      <p:sp>
        <p:nvSpPr>
          <p:cNvPr id="3" name="Footer Placeholder 2"/>
          <p:cNvSpPr>
            <a:spLocks noGrp="1"/>
          </p:cNvSpPr>
          <p:nvPr>
            <p:ph type="ftr" sz="quarter" idx="11"/>
          </p:nvPr>
        </p:nvSpPr>
        <p:spPr/>
        <p:txBody>
          <a:bodyPr/>
          <a:lstStyle/>
          <a:p>
            <a:pPr defTabSz="1219170"/>
            <a:endParaRPr lang="en-US" dirty="0">
              <a:solidFill>
                <a:srgbClr val="F3E59B"/>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extLst/>
          </a:lstStyle>
          <a:p>
            <a:pPr defTabSz="1219170"/>
            <a:fld id="{A3F7CB7D-F184-43C7-B6FD-03D728E1BBFF}" type="slidenum">
              <a:rPr lang="en-US" smtClean="0">
                <a:solidFill>
                  <a:srgbClr val="F3E59B"/>
                </a:solidFill>
              </a:rPr>
              <a:pPr defTabSz="1219170"/>
              <a:t>‹#›</a:t>
            </a:fld>
            <a:endParaRPr lang="en-US" dirty="0">
              <a:solidFill>
                <a:srgbClr val="F3E59B"/>
              </a:solidFill>
            </a:endParaRPr>
          </a:p>
        </p:txBody>
      </p:sp>
    </p:spTree>
    <p:extLst>
      <p:ext uri="{BB962C8B-B14F-4D97-AF65-F5344CB8AC3E}">
        <p14:creationId xmlns:p14="http://schemas.microsoft.com/office/powerpoint/2010/main" val="803946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pPr defTabSz="1219170"/>
            <a:fld id="{F49A8198-4617-485E-9585-4840B69DBBA6}" type="datetime1">
              <a:rPr lang="en-US" smtClean="0">
                <a:solidFill>
                  <a:srgbClr val="F3E59B"/>
                </a:solidFill>
              </a:rPr>
              <a:pPr defTabSz="1219170"/>
              <a:t>4/19/2021</a:t>
            </a:fld>
            <a:endParaRPr lang="en-US">
              <a:solidFill>
                <a:srgbClr val="F3E59B"/>
              </a:solidFill>
            </a:endParaRPr>
          </a:p>
        </p:txBody>
      </p:sp>
      <p:sp>
        <p:nvSpPr>
          <p:cNvPr id="6" name="Footer Placeholder 5"/>
          <p:cNvSpPr>
            <a:spLocks noGrp="1"/>
          </p:cNvSpPr>
          <p:nvPr>
            <p:ph type="ftr" sz="quarter" idx="11"/>
          </p:nvPr>
        </p:nvSpPr>
        <p:spPr/>
        <p:txBody>
          <a:bodyPr/>
          <a:lstStyle/>
          <a:p>
            <a:pPr defTabSz="1219170"/>
            <a:endParaRPr lang="en-US">
              <a:solidFill>
                <a:srgbClr val="F3E59B"/>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pPr defTabSz="1219170"/>
            <a:fld id="{A3F7CB7D-F184-43C7-B6FD-03D728E1BBFF}" type="slidenum">
              <a:rPr lang="en-US" smtClean="0"/>
              <a:pPr defTabSz="1219170"/>
              <a:t>‹#›</a:t>
            </a:fld>
            <a:endParaRPr lang="en-US" dirty="0"/>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extLst/>
          </a:lstStyle>
          <a:p>
            <a:pPr lvl="0"/>
            <a:r>
              <a:rPr lang="en-US"/>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035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339251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extLst/>
          </a:lstStyle>
          <a:p>
            <a:r>
              <a:rPr lang="en-US"/>
              <a:t>Drag picture to placeholder or click icon to add</a:t>
            </a:r>
            <a:endParaRPr lang="en-US" dirty="0"/>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extLst/>
          </a:lstStyle>
          <a:p>
            <a:pPr lvl="0"/>
            <a:r>
              <a:rPr lang="en-US"/>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extLst/>
          </a:lstStyle>
          <a:p>
            <a:r>
              <a:rPr lang="en-US"/>
              <a:t>Click to edit Master title style</a:t>
            </a:r>
            <a:endParaRPr lang="en-US" dirty="0"/>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12" name="Date Placeholder 11"/>
          <p:cNvSpPr>
            <a:spLocks noGrp="1"/>
          </p:cNvSpPr>
          <p:nvPr>
            <p:ph type="dt" sz="half" idx="10"/>
          </p:nvPr>
        </p:nvSpPr>
        <p:spPr>
          <a:xfrm>
            <a:off x="8331200" y="6248400"/>
            <a:ext cx="3556000" cy="365125"/>
          </a:xfrm>
        </p:spPr>
        <p:txBody>
          <a:bodyPr rtlCol="0"/>
          <a:lstStyle/>
          <a:p>
            <a:pPr defTabSz="1219170"/>
            <a:fld id="{E4606EA6-EFEA-4C30-9264-4F9291A5780D}" type="datetime1">
              <a:rPr lang="en-US" smtClean="0">
                <a:solidFill>
                  <a:srgbClr val="F3E59B"/>
                </a:solidFill>
              </a:rPr>
              <a:pPr defTabSz="1219170"/>
              <a:t>4/19/2021</a:t>
            </a:fld>
            <a:endParaRPr lang="en-US">
              <a:solidFill>
                <a:srgbClr val="F3E59B"/>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extLst/>
          </a:lstStyle>
          <a:p>
            <a:pPr defTabSz="1219170"/>
            <a:fld id="{8F82E0A0-C266-4798-8C8F-B9F91E9DA37E}" type="slidenum">
              <a:rPr lang="en-US" smtClean="0"/>
              <a:pPr defTabSz="1219170"/>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pPr defTabSz="1219170"/>
            <a:endParaRPr lang="en-US" dirty="0">
              <a:solidFill>
                <a:srgbClr val="F3E59B"/>
              </a:solidFill>
            </a:endParaRPr>
          </a:p>
        </p:txBody>
      </p:sp>
    </p:spTree>
    <p:extLst>
      <p:ext uri="{BB962C8B-B14F-4D97-AF65-F5344CB8AC3E}">
        <p14:creationId xmlns:p14="http://schemas.microsoft.com/office/powerpoint/2010/main" val="4167021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8ABA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88BEC9-ADF5-4D26-B8EB-B6689E23D0AC}"/>
              </a:ext>
            </a:extLst>
          </p:cNvPr>
          <p:cNvSpPr/>
          <p:nvPr userDrawn="1"/>
        </p:nvSpPr>
        <p:spPr>
          <a:xfrm>
            <a:off x="-8878" y="6424324"/>
            <a:ext cx="12192000" cy="433676"/>
          </a:xfrm>
          <a:prstGeom prst="rect">
            <a:avLst/>
          </a:prstGeom>
          <a:solidFill>
            <a:srgbClr val="88A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0276400-40F6-4580-93BE-24BB41EA917C}"/>
              </a:ext>
            </a:extLst>
          </p:cNvPr>
          <p:cNvSpPr/>
          <p:nvPr userDrawn="1"/>
        </p:nvSpPr>
        <p:spPr>
          <a:xfrm>
            <a:off x="0" y="0"/>
            <a:ext cx="12192000" cy="433676"/>
          </a:xfrm>
          <a:prstGeom prst="rect">
            <a:avLst/>
          </a:prstGeom>
          <a:solidFill>
            <a:srgbClr val="88A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0680137-21A8-614A-857F-17082B2C490E}"/>
              </a:ext>
            </a:extLst>
          </p:cNvPr>
          <p:cNvSpPr>
            <a:spLocks noGrp="1"/>
          </p:cNvSpPr>
          <p:nvPr>
            <p:ph type="ctrTitle" hasCustomPrompt="1"/>
          </p:nvPr>
        </p:nvSpPr>
        <p:spPr>
          <a:xfrm>
            <a:off x="0" y="2923381"/>
            <a:ext cx="12192000" cy="1011238"/>
          </a:xfrm>
          <a:prstGeom prst="rect">
            <a:avLst/>
          </a:prstGeom>
        </p:spPr>
        <p:txBody>
          <a:bodyPr anchor="ctr"/>
          <a:lstStyle>
            <a:lvl1pPr algn="ctr">
              <a:defRPr sz="6500" b="1">
                <a:solidFill>
                  <a:schemeClr val="bg2"/>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B0A97E92-D482-CA43-B31F-137740C0D270}"/>
              </a:ext>
            </a:extLst>
          </p:cNvPr>
          <p:cNvSpPr>
            <a:spLocks noGrp="1"/>
          </p:cNvSpPr>
          <p:nvPr>
            <p:ph type="body" sz="quarter" idx="10" hasCustomPrompt="1"/>
          </p:nvPr>
        </p:nvSpPr>
        <p:spPr>
          <a:xfrm>
            <a:off x="8878" y="4949785"/>
            <a:ext cx="12192000" cy="1639523"/>
          </a:xfrm>
          <a:prstGeom prst="rect">
            <a:avLst/>
          </a:prstGeom>
        </p:spPr>
        <p:txBody>
          <a:bodyPr anchor="ctr"/>
          <a:lstStyle>
            <a:lvl1pPr marL="0" indent="0" algn="ctr">
              <a:lnSpc>
                <a:spcPts val="4100"/>
              </a:lnSpc>
              <a:buNone/>
              <a:defRPr sz="4000">
                <a:solidFill>
                  <a:schemeClr val="tx1">
                    <a:lumMod val="95000"/>
                  </a:schemeClr>
                </a:solidFill>
                <a:latin typeface="+mj-lt"/>
              </a:defRPr>
            </a:lvl1pPr>
          </a:lstStyle>
          <a:p>
            <a:pPr lvl="0"/>
            <a:r>
              <a:rPr lang="en-US" dirty="0"/>
              <a:t>Event</a:t>
            </a:r>
          </a:p>
          <a:p>
            <a:pPr lvl="0"/>
            <a:r>
              <a:rPr lang="en-US" dirty="0"/>
              <a:t>Date</a:t>
            </a:r>
          </a:p>
        </p:txBody>
      </p:sp>
      <p:sp>
        <p:nvSpPr>
          <p:cNvPr id="14" name="Text Placeholder 13">
            <a:extLst>
              <a:ext uri="{FF2B5EF4-FFF2-40B4-BE49-F238E27FC236}">
                <a16:creationId xmlns:a16="http://schemas.microsoft.com/office/drawing/2014/main" id="{D2EB2117-451A-1441-86F9-DC122B04D5D2}"/>
              </a:ext>
            </a:extLst>
          </p:cNvPr>
          <p:cNvSpPr>
            <a:spLocks noGrp="1"/>
          </p:cNvSpPr>
          <p:nvPr>
            <p:ph type="body" sz="quarter" idx="11" hasCustomPrompt="1"/>
          </p:nvPr>
        </p:nvSpPr>
        <p:spPr>
          <a:xfrm>
            <a:off x="8878" y="3940827"/>
            <a:ext cx="12192000" cy="1011238"/>
          </a:xfrm>
          <a:prstGeom prst="rect">
            <a:avLst/>
          </a:prstGeom>
        </p:spPr>
        <p:txBody>
          <a:bodyPr anchor="ctr"/>
          <a:lstStyle>
            <a:lvl1pPr marL="0" indent="0" algn="ctr">
              <a:buNone/>
              <a:defRPr sz="4000" i="1">
                <a:solidFill>
                  <a:schemeClr val="tx1">
                    <a:lumMod val="95000"/>
                  </a:schemeClr>
                </a:solidFill>
                <a:latin typeface="+mj-lt"/>
              </a:defRPr>
            </a:lvl1pPr>
          </a:lstStyle>
          <a:p>
            <a:pPr lvl="0"/>
            <a:r>
              <a:rPr lang="en-US" dirty="0"/>
              <a:t>Presentation Subtitle</a:t>
            </a:r>
          </a:p>
        </p:txBody>
      </p:sp>
      <p:pic>
        <p:nvPicPr>
          <p:cNvPr id="12" name="Picture 11" descr="A close up of a logo&#10;&#10;Description automatically generated">
            <a:extLst>
              <a:ext uri="{FF2B5EF4-FFF2-40B4-BE49-F238E27FC236}">
                <a16:creationId xmlns:a16="http://schemas.microsoft.com/office/drawing/2014/main" id="{E96AC024-3DE6-4407-B62F-5931A28B5BF2}"/>
              </a:ext>
            </a:extLst>
          </p:cNvPr>
          <p:cNvPicPr>
            <a:picLocks noChangeAspect="1"/>
          </p:cNvPicPr>
          <p:nvPr userDrawn="1"/>
        </p:nvPicPr>
        <p:blipFill>
          <a:blip r:embed="rId2"/>
          <a:stretch>
            <a:fillRect/>
          </a:stretch>
        </p:blipFill>
        <p:spPr>
          <a:xfrm>
            <a:off x="3499219" y="258725"/>
            <a:ext cx="5193562" cy="2395964"/>
          </a:xfrm>
          <a:prstGeom prst="rect">
            <a:avLst/>
          </a:prstGeom>
        </p:spPr>
      </p:pic>
    </p:spTree>
    <p:extLst>
      <p:ext uri="{BB962C8B-B14F-4D97-AF65-F5344CB8AC3E}">
        <p14:creationId xmlns:p14="http://schemas.microsoft.com/office/powerpoint/2010/main" val="124006299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552DEC-A515-45BB-9C67-0438B5F7D3BA}"/>
              </a:ext>
            </a:extLst>
          </p:cNvPr>
          <p:cNvSpPr/>
          <p:nvPr userDrawn="1"/>
        </p:nvSpPr>
        <p:spPr>
          <a:xfrm>
            <a:off x="0" y="352557"/>
            <a:ext cx="12192000" cy="1638613"/>
          </a:xfrm>
          <a:prstGeom prst="rect">
            <a:avLst/>
          </a:prstGeom>
          <a:solidFill>
            <a:srgbClr val="FF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594E"/>
                </a:solidFill>
                <a:effectLst/>
                <a:uLnTx/>
                <a:uFillTx/>
                <a:latin typeface="Calibri"/>
                <a:ea typeface="+mn-ea"/>
                <a:cs typeface="+mn-cs"/>
              </a:rPr>
              <a:t>The Center for Behavioral Health and Justice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a:ea typeface="+mn-ea"/>
                <a:cs typeface="+mn-cs"/>
              </a:rPr>
              <a:t>A Center of Excellence in Michigan</a:t>
            </a:r>
          </a:p>
        </p:txBody>
      </p:sp>
      <p:sp>
        <p:nvSpPr>
          <p:cNvPr id="4" name="Rectangle 3">
            <a:extLst>
              <a:ext uri="{FF2B5EF4-FFF2-40B4-BE49-F238E27FC236}">
                <a16:creationId xmlns:a16="http://schemas.microsoft.com/office/drawing/2014/main" id="{7AF40336-1600-4DAA-BB7A-2FF06BE0DBC3}"/>
              </a:ext>
            </a:extLst>
          </p:cNvPr>
          <p:cNvSpPr/>
          <p:nvPr userDrawn="1"/>
        </p:nvSpPr>
        <p:spPr>
          <a:xfrm>
            <a:off x="0" y="1991170"/>
            <a:ext cx="12192000" cy="20446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We envision communities in which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RESEARCH</a:t>
            </a:r>
            <a:r>
              <a:rPr kumimoji="0" lang="en-US" sz="4400" b="0" i="0" u="none" strike="noStrike" kern="1200" cap="none" spc="0" normalizeH="0" baseline="0" noProof="0" dirty="0">
                <a:ln>
                  <a:noFill/>
                </a:ln>
                <a:solidFill>
                  <a:srgbClr val="0E594E"/>
                </a:solidFill>
                <a:effectLst/>
                <a:uLnTx/>
                <a:uFillTx/>
                <a:latin typeface="Calibri"/>
                <a:ea typeface="+mn-ea"/>
                <a:cs typeface="+mn-cs"/>
              </a:rPr>
              <a:t>,</a:t>
            </a:r>
            <a:r>
              <a:rPr kumimoji="0" lang="en-US" sz="4400" b="1" i="0" u="none" strike="noStrike" kern="1200" cap="none" spc="0" normalizeH="0" baseline="0" noProof="0" dirty="0">
                <a:ln>
                  <a:noFill/>
                </a:ln>
                <a:solidFill>
                  <a:srgbClr val="0E594E"/>
                </a:solidFill>
                <a:effectLst/>
                <a:uLnTx/>
                <a:uFillTx/>
                <a:latin typeface="Calibri"/>
                <a:ea typeface="+mn-ea"/>
                <a:cs typeface="+mn-cs"/>
              </a:rPr>
              <a:t> </a:t>
            </a:r>
            <a:r>
              <a:rPr kumimoji="0" lang="en-US" sz="4400" b="1" i="0" u="none" strike="noStrike" kern="1200" cap="none" spc="0" normalizeH="0" baseline="0" noProof="0" dirty="0">
                <a:ln>
                  <a:noFill/>
                </a:ln>
                <a:solidFill>
                  <a:prstClr val="black"/>
                </a:solidFill>
                <a:effectLst/>
                <a:uLnTx/>
                <a:uFillTx/>
                <a:latin typeface="Calibri"/>
                <a:ea typeface="+mn-ea"/>
                <a:cs typeface="+mn-cs"/>
              </a:rPr>
              <a:t>DATA</a:t>
            </a:r>
            <a:r>
              <a:rPr kumimoji="0" lang="en-US" sz="4400" b="0" i="0" u="none" strike="noStrike" kern="1200" cap="none" spc="0" normalizeH="0" baseline="0" noProof="0" dirty="0">
                <a:ln>
                  <a:noFill/>
                </a:ln>
                <a:solidFill>
                  <a:srgbClr val="0E594E"/>
                </a:solidFill>
                <a:effectLst/>
                <a:uLnTx/>
                <a:uFillTx/>
                <a:latin typeface="Calibri"/>
                <a:ea typeface="+mn-ea"/>
                <a:cs typeface="+mn-cs"/>
              </a:rPr>
              <a:t>, and </a:t>
            </a:r>
            <a:r>
              <a:rPr kumimoji="0" lang="en-US" sz="4400" b="1" i="0" u="none" strike="noStrike" kern="1200" cap="none" spc="0" normalizeH="0" baseline="0" noProof="0" dirty="0">
                <a:ln>
                  <a:noFill/>
                </a:ln>
                <a:solidFill>
                  <a:prstClr val="black"/>
                </a:solidFill>
                <a:effectLst/>
                <a:uLnTx/>
                <a:uFillTx/>
                <a:latin typeface="Calibri"/>
                <a:ea typeface="+mn-ea"/>
                <a:cs typeface="+mn-cs"/>
              </a:rPr>
              <a:t>BEST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E594E"/>
                </a:solidFill>
                <a:effectLst/>
                <a:uLnTx/>
                <a:uFillTx/>
                <a:latin typeface="Calibri"/>
                <a:ea typeface="+mn-ea"/>
                <a:cs typeface="+mn-cs"/>
              </a:rPr>
              <a:t>are used by multiple stakeholders to enhance the optimal well-being of individuals with mental illness and/or substance use disorders who come in contact with the criminal/legal system.</a:t>
            </a:r>
          </a:p>
        </p:txBody>
      </p:sp>
      <p:sp>
        <p:nvSpPr>
          <p:cNvPr id="5" name="Rectangle 4">
            <a:extLst>
              <a:ext uri="{FF2B5EF4-FFF2-40B4-BE49-F238E27FC236}">
                <a16:creationId xmlns:a16="http://schemas.microsoft.com/office/drawing/2014/main" id="{AB9E424E-8DDD-476D-9BFD-ECA09711C1BD}"/>
              </a:ext>
            </a:extLst>
          </p:cNvPr>
          <p:cNvSpPr/>
          <p:nvPr userDrawn="1"/>
        </p:nvSpPr>
        <p:spPr>
          <a:xfrm>
            <a:off x="0" y="4035796"/>
            <a:ext cx="12192000" cy="2478193"/>
          </a:xfrm>
          <a:prstGeom prst="rect">
            <a:avLst/>
          </a:prstGeom>
          <a:solidFill>
            <a:srgbClr val="A7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E594E"/>
                </a:solidFill>
                <a:effectLst/>
                <a:uLnTx/>
                <a:uFillTx/>
                <a:latin typeface="Calibri"/>
                <a:ea typeface="+mn-ea"/>
                <a:cs typeface="+mn-cs"/>
              </a:rPr>
              <a:t>We work with local communities, organizations, jails, and behavioral health and law enforcement agencies across Michigan to provide</a:t>
            </a:r>
            <a:r>
              <a:rPr kumimoji="0" lang="en-US" sz="2800" b="0" i="0" u="none" strike="noStrike" kern="1200" cap="none" spc="0" normalizeH="0" baseline="0" noProof="0" dirty="0">
                <a:ln>
                  <a:noFill/>
                </a:ln>
                <a:solidFill>
                  <a:srgbClr val="0E594E"/>
                </a:solidFill>
                <a:effectLst/>
                <a:uLnTx/>
                <a:uFillTx/>
                <a:latin typeface="Calibri"/>
                <a:ea typeface="+mn-ea"/>
                <a:cs typeface="+mn-cs"/>
              </a:rPr>
              <a:t/>
            </a:r>
            <a:br>
              <a:rPr kumimoji="0" lang="en-US" sz="2800" b="0" i="0" u="none" strike="noStrike" kern="1200" cap="none" spc="0" normalizeH="0" baseline="0" noProof="0" dirty="0">
                <a:ln>
                  <a:noFill/>
                </a:ln>
                <a:solidFill>
                  <a:srgbClr val="0E594E"/>
                </a:solidFill>
                <a:effectLst/>
                <a:uLnTx/>
                <a:uFillTx/>
                <a:latin typeface="Calibri"/>
                <a:ea typeface="+mn-ea"/>
                <a:cs typeface="+mn-cs"/>
              </a:rPr>
            </a:br>
            <a:r>
              <a:rPr kumimoji="0" lang="en-US" sz="3500" b="0" i="0" u="none" strike="noStrike" kern="1200" cap="none" spc="0" normalizeH="0" baseline="0" noProof="0" dirty="0">
                <a:ln>
                  <a:noFill/>
                </a:ln>
                <a:solidFill>
                  <a:prstClr val="black"/>
                </a:solidFill>
                <a:effectLst/>
                <a:uLnTx/>
                <a:uFillTx/>
                <a:latin typeface="Calibri"/>
                <a:ea typeface="+mn-ea"/>
                <a:cs typeface="+mn-cs"/>
              </a:rPr>
              <a:t>EXPERTISE</a:t>
            </a:r>
            <a:r>
              <a:rPr kumimoji="0" lang="en-US" sz="3500" b="0" i="0" u="none" strike="noStrike" kern="1200" cap="none" spc="0" normalizeH="0" baseline="0" noProof="0" dirty="0">
                <a:ln>
                  <a:noFill/>
                </a:ln>
                <a:solidFill>
                  <a:srgbClr val="0E594E"/>
                </a:solidFill>
                <a:effectLst/>
                <a:uLnTx/>
                <a:uFillTx/>
                <a:latin typeface="Calibri"/>
                <a:ea typeface="+mn-ea"/>
                <a:cs typeface="+mn-cs"/>
              </a:rPr>
              <a:t>, </a:t>
            </a:r>
            <a:r>
              <a:rPr kumimoji="0" lang="en-US" sz="3500" b="0" i="0" u="none" strike="noStrike" kern="1200" cap="none" spc="0" normalizeH="0" baseline="0" noProof="0" dirty="0">
                <a:ln>
                  <a:noFill/>
                </a:ln>
                <a:solidFill>
                  <a:prstClr val="black"/>
                </a:solidFill>
                <a:effectLst/>
                <a:uLnTx/>
                <a:uFillTx/>
                <a:latin typeface="Calibri"/>
                <a:ea typeface="+mn-ea"/>
                <a:cs typeface="+mn-cs"/>
              </a:rPr>
              <a:t>EVALUATION</a:t>
            </a:r>
            <a:r>
              <a:rPr kumimoji="0" lang="en-US" sz="3500" b="0" i="0" u="none" strike="noStrike" kern="1200" cap="none" spc="0" normalizeH="0" baseline="0" noProof="0" dirty="0">
                <a:ln>
                  <a:noFill/>
                </a:ln>
                <a:solidFill>
                  <a:srgbClr val="0E594E"/>
                </a:solidFill>
                <a:effectLst/>
                <a:uLnTx/>
                <a:uFillTx/>
                <a:latin typeface="Calibri"/>
                <a:ea typeface="+mn-ea"/>
                <a:cs typeface="+mn-cs"/>
              </a:rPr>
              <a:t>, </a:t>
            </a:r>
            <a:r>
              <a:rPr kumimoji="0" lang="en-US" sz="3500" b="0" i="0" u="none" strike="noStrike" kern="1200" cap="none" spc="0" normalizeH="0" baseline="0" noProof="0" dirty="0">
                <a:ln>
                  <a:noFill/>
                </a:ln>
                <a:solidFill>
                  <a:prstClr val="black"/>
                </a:solidFill>
                <a:effectLst/>
                <a:uLnTx/>
                <a:uFillTx/>
                <a:latin typeface="Calibri"/>
                <a:ea typeface="+mn-ea"/>
                <a:cs typeface="+mn-cs"/>
              </a:rPr>
              <a:t>TRAINING</a:t>
            </a:r>
            <a:r>
              <a:rPr kumimoji="0" lang="en-US" sz="3500" b="0" i="0" u="none" strike="noStrike" kern="1200" cap="none" spc="0" normalizeH="0" baseline="0" noProof="0" dirty="0">
                <a:ln>
                  <a:noFill/>
                </a:ln>
                <a:solidFill>
                  <a:srgbClr val="0E594E"/>
                </a:solidFill>
                <a:effectLst/>
                <a:uLnTx/>
                <a:uFillTx/>
                <a:latin typeface="Calibri"/>
                <a:ea typeface="+mn-ea"/>
                <a:cs typeface="+mn-cs"/>
              </a:rPr>
              <a:t>, and </a:t>
            </a:r>
            <a:r>
              <a:rPr kumimoji="0" lang="en-US" sz="3500" b="0" i="0" u="none" strike="noStrike" kern="1200" cap="none" spc="0" normalizeH="0" baseline="0" noProof="0" dirty="0">
                <a:ln>
                  <a:noFill/>
                </a:ln>
                <a:solidFill>
                  <a:prstClr val="black"/>
                </a:solidFill>
                <a:effectLst/>
                <a:uLnTx/>
                <a:uFillTx/>
                <a:latin typeface="Calibri"/>
                <a:ea typeface="+mn-ea"/>
                <a:cs typeface="+mn-cs"/>
              </a:rPr>
              <a:t>TECHNICAL ASSISTANCE</a:t>
            </a:r>
            <a:r>
              <a:rPr kumimoji="0" lang="en-US" sz="2800" b="0" i="0" u="none" strike="noStrike" kern="1200" cap="none" spc="0" normalizeH="0" baseline="0" noProof="0" dirty="0">
                <a:ln>
                  <a:noFill/>
                </a:ln>
                <a:solidFill>
                  <a:srgbClr val="0E594E"/>
                </a:solidFill>
                <a:effectLst/>
                <a:uLnTx/>
                <a:uFillTx/>
                <a:latin typeface="Calibri"/>
                <a:ea typeface="+mn-ea"/>
                <a:cs typeface="+mn-cs"/>
              </a:rPr>
              <a:t/>
            </a:r>
            <a:br>
              <a:rPr kumimoji="0" lang="en-US" sz="2800" b="0" i="0" u="none" strike="noStrike" kern="1200" cap="none" spc="0" normalizeH="0" baseline="0" noProof="0" dirty="0">
                <a:ln>
                  <a:noFill/>
                </a:ln>
                <a:solidFill>
                  <a:srgbClr val="0E594E"/>
                </a:solidFill>
                <a:effectLst/>
                <a:uLnTx/>
                <a:uFillTx/>
                <a:latin typeface="Calibri"/>
                <a:ea typeface="+mn-ea"/>
                <a:cs typeface="+mn-cs"/>
              </a:rPr>
            </a:br>
            <a:r>
              <a:rPr kumimoji="0" lang="en-US" sz="2600" b="0" i="0" u="none" strike="noStrike" kern="1200" cap="none" spc="0" normalizeH="0" baseline="0" noProof="0" dirty="0">
                <a:ln>
                  <a:noFill/>
                </a:ln>
                <a:solidFill>
                  <a:srgbClr val="0E594E"/>
                </a:solidFill>
                <a:effectLst/>
                <a:uLnTx/>
                <a:uFillTx/>
                <a:latin typeface="Calibri"/>
                <a:ea typeface="+mn-ea"/>
                <a:cs typeface="+mn-cs"/>
              </a:rPr>
              <a:t>to optimize diversion of individuals with mental health or substance use disorders </a:t>
            </a:r>
            <a:br>
              <a:rPr kumimoji="0" lang="en-US" sz="2600" b="0" i="0" u="none" strike="noStrike" kern="1200" cap="none" spc="0" normalizeH="0" baseline="0" noProof="0" dirty="0">
                <a:ln>
                  <a:noFill/>
                </a:ln>
                <a:solidFill>
                  <a:srgbClr val="0E594E"/>
                </a:solidFill>
                <a:effectLst/>
                <a:uLnTx/>
                <a:uFillTx/>
                <a:latin typeface="Calibri"/>
                <a:ea typeface="+mn-ea"/>
                <a:cs typeface="+mn-cs"/>
              </a:rPr>
            </a:br>
            <a:r>
              <a:rPr kumimoji="0" lang="en-US" sz="2600" b="0" i="0" u="none" strike="noStrike" kern="1200" cap="none" spc="0" normalizeH="0" baseline="0" noProof="0" dirty="0">
                <a:ln>
                  <a:noFill/>
                </a:ln>
                <a:solidFill>
                  <a:srgbClr val="0E594E"/>
                </a:solidFill>
                <a:effectLst/>
                <a:uLnTx/>
                <a:uFillTx/>
                <a:latin typeface="Calibri"/>
                <a:ea typeface="+mn-ea"/>
                <a:cs typeface="+mn-cs"/>
              </a:rPr>
              <a:t>from jail or prison at any intercept point.</a:t>
            </a:r>
          </a:p>
        </p:txBody>
      </p:sp>
    </p:spTree>
    <p:extLst>
      <p:ext uri="{BB962C8B-B14F-4D97-AF65-F5344CB8AC3E}">
        <p14:creationId xmlns:p14="http://schemas.microsoft.com/office/powerpoint/2010/main" val="2007295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305AD37-10F5-440E-96B6-9B4B778950AC}"/>
              </a:ext>
            </a:extLst>
          </p:cNvPr>
          <p:cNvPicPr>
            <a:picLocks noChangeAspect="1"/>
          </p:cNvPicPr>
          <p:nvPr userDrawn="1"/>
        </p:nvPicPr>
        <p:blipFill>
          <a:blip r:embed="rId2"/>
          <a:stretch>
            <a:fillRect/>
          </a:stretch>
        </p:blipFill>
        <p:spPr>
          <a:xfrm>
            <a:off x="4256303" y="418853"/>
            <a:ext cx="3679394" cy="1697427"/>
          </a:xfrm>
          <a:prstGeom prst="rect">
            <a:avLst/>
          </a:prstGeom>
        </p:spPr>
      </p:pic>
      <p:pic>
        <p:nvPicPr>
          <p:cNvPr id="4" name="Picture 3">
            <a:extLst>
              <a:ext uri="{FF2B5EF4-FFF2-40B4-BE49-F238E27FC236}">
                <a16:creationId xmlns:a16="http://schemas.microsoft.com/office/drawing/2014/main" id="{F0E03C43-5322-438F-AEBA-4AD76F41D940}"/>
              </a:ext>
            </a:extLst>
          </p:cNvPr>
          <p:cNvPicPr>
            <a:picLocks noChangeAspect="1"/>
          </p:cNvPicPr>
          <p:nvPr userDrawn="1"/>
        </p:nvPicPr>
        <p:blipFill rotWithShape="1">
          <a:blip r:embed="rId3"/>
          <a:srcRect t="3184" b="31552"/>
          <a:stretch/>
        </p:blipFill>
        <p:spPr>
          <a:xfrm>
            <a:off x="0" y="3495225"/>
            <a:ext cx="12192000" cy="3028895"/>
          </a:xfrm>
          <a:prstGeom prst="rect">
            <a:avLst/>
          </a:prstGeom>
        </p:spPr>
      </p:pic>
      <p:sp>
        <p:nvSpPr>
          <p:cNvPr id="7" name="TextBox 6">
            <a:extLst>
              <a:ext uri="{FF2B5EF4-FFF2-40B4-BE49-F238E27FC236}">
                <a16:creationId xmlns:a16="http://schemas.microsoft.com/office/drawing/2014/main" id="{9F275FB6-7510-4E2F-B204-3D44854F88D5}"/>
              </a:ext>
            </a:extLst>
          </p:cNvPr>
          <p:cNvSpPr txBox="1"/>
          <p:nvPr userDrawn="1"/>
        </p:nvSpPr>
        <p:spPr>
          <a:xfrm>
            <a:off x="0" y="2047913"/>
            <a:ext cx="121920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a:ea typeface="+mn-ea"/>
                <a:cs typeface="+mn-cs"/>
              </a:rPr>
              <a:t>We envision communities in which </a:t>
            </a:r>
            <a:r>
              <a:rPr kumimoji="0" lang="en-US" sz="2600" b="1" i="0" u="none" strike="noStrike" kern="1200" cap="none" spc="0" normalizeH="0" baseline="0" noProof="0" dirty="0">
                <a:ln>
                  <a:noFill/>
                </a:ln>
                <a:solidFill>
                  <a:prstClr val="black"/>
                </a:solidFill>
                <a:effectLst/>
                <a:uLnTx/>
                <a:uFillTx/>
                <a:latin typeface="Calibri Light"/>
                <a:ea typeface="+mn-ea"/>
                <a:cs typeface="+mn-cs"/>
              </a:rPr>
              <a:t>research</a:t>
            </a:r>
            <a:r>
              <a:rPr kumimoji="0" lang="en-US" sz="2600" b="0" i="0" u="none" strike="noStrike" kern="1200" cap="none" spc="0" normalizeH="0" baseline="0" noProof="0" dirty="0">
                <a:ln>
                  <a:noFill/>
                </a:ln>
                <a:solidFill>
                  <a:prstClr val="black"/>
                </a:solidFill>
                <a:effectLst/>
                <a:uLnTx/>
                <a:uFillTx/>
                <a:latin typeface="Calibri Light"/>
                <a:ea typeface="+mn-ea"/>
                <a:cs typeface="+mn-cs"/>
              </a:rPr>
              <a:t>, </a:t>
            </a:r>
            <a:r>
              <a:rPr kumimoji="0" lang="en-US" sz="2600" b="1" i="0" u="none" strike="noStrike" kern="1200" cap="none" spc="0" normalizeH="0" baseline="0" noProof="0" dirty="0">
                <a:ln>
                  <a:noFill/>
                </a:ln>
                <a:solidFill>
                  <a:prstClr val="black"/>
                </a:solidFill>
                <a:effectLst/>
                <a:uLnTx/>
                <a:uFillTx/>
                <a:latin typeface="Calibri Light"/>
                <a:ea typeface="+mn-ea"/>
                <a:cs typeface="+mn-cs"/>
              </a:rPr>
              <a:t>data</a:t>
            </a:r>
            <a:r>
              <a:rPr kumimoji="0" lang="en-US" sz="2600" b="0" i="0" u="none" strike="noStrike" kern="1200" cap="none" spc="0" normalizeH="0" baseline="0" noProof="0" dirty="0">
                <a:ln>
                  <a:noFill/>
                </a:ln>
                <a:solidFill>
                  <a:prstClr val="black"/>
                </a:solidFill>
                <a:effectLst/>
                <a:uLnTx/>
                <a:uFillTx/>
                <a:latin typeface="Calibri Light"/>
                <a:ea typeface="+mn-ea"/>
                <a:cs typeface="+mn-cs"/>
              </a:rPr>
              <a:t>, and </a:t>
            </a:r>
            <a:r>
              <a:rPr kumimoji="0" lang="en-US" sz="2600" b="1" i="0" u="none" strike="noStrike" kern="1200" cap="none" spc="0" normalizeH="0" baseline="0" noProof="0" dirty="0">
                <a:ln>
                  <a:noFill/>
                </a:ln>
                <a:solidFill>
                  <a:prstClr val="black"/>
                </a:solidFill>
                <a:effectLst/>
                <a:uLnTx/>
                <a:uFillTx/>
                <a:latin typeface="Calibri Light"/>
                <a:ea typeface="+mn-ea"/>
                <a:cs typeface="+mn-cs"/>
              </a:rPr>
              <a:t>best practices </a:t>
            </a:r>
            <a:r>
              <a:rPr kumimoji="0" lang="en-US" sz="2600" b="0" i="0" u="none" strike="noStrike" kern="1200" cap="none" spc="0" normalizeH="0" baseline="0" noProof="0" dirty="0">
                <a:ln>
                  <a:noFill/>
                </a:ln>
                <a:solidFill>
                  <a:prstClr val="black"/>
                </a:solidFill>
                <a:effectLst/>
                <a:uLnTx/>
                <a:uFillTx/>
                <a:latin typeface="Calibri Light"/>
                <a:ea typeface="+mn-ea"/>
                <a:cs typeface="+mn-cs"/>
              </a:rPr>
              <a:t>are used by multiple stakeholders to enhance the optimal well-being of individuals with mental illness and/or substance use disorders who come in contact with the criminal/legal system. </a:t>
            </a:r>
          </a:p>
        </p:txBody>
      </p:sp>
    </p:spTree>
    <p:extLst>
      <p:ext uri="{BB962C8B-B14F-4D97-AF65-F5344CB8AC3E}">
        <p14:creationId xmlns:p14="http://schemas.microsoft.com/office/powerpoint/2010/main" val="3197999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D3563C-4FAD-4124-9E75-0D561E5B4B2F}"/>
              </a:ext>
            </a:extLst>
          </p:cNvPr>
          <p:cNvSpPr/>
          <p:nvPr userDrawn="1"/>
        </p:nvSpPr>
        <p:spPr>
          <a:xfrm>
            <a:off x="0" y="1899821"/>
            <a:ext cx="12192000" cy="665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471BAAF-D7E6-4637-927F-15617B4977FB}"/>
              </a:ext>
            </a:extLst>
          </p:cNvPr>
          <p:cNvSpPr/>
          <p:nvPr userDrawn="1"/>
        </p:nvSpPr>
        <p:spPr>
          <a:xfrm>
            <a:off x="0" y="3552708"/>
            <a:ext cx="12192000" cy="9854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A7C2DC8-9F8D-414A-A3C1-69B3694433CF}"/>
              </a:ext>
            </a:extLst>
          </p:cNvPr>
          <p:cNvSpPr/>
          <p:nvPr userDrawn="1"/>
        </p:nvSpPr>
        <p:spPr>
          <a:xfrm>
            <a:off x="0" y="5534066"/>
            <a:ext cx="12192000" cy="9854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78054D2E-BE80-4C64-A197-5677E3774265}"/>
              </a:ext>
            </a:extLst>
          </p:cNvPr>
          <p:cNvSpPr/>
          <p:nvPr userDrawn="1"/>
        </p:nvSpPr>
        <p:spPr>
          <a:xfrm>
            <a:off x="115410" y="347387"/>
            <a:ext cx="11851689" cy="61632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Center For Behavioral Health And Justice Mission</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As facilitators of community change, our mission is to ensure that individuals with mental illness and/or substance use disorders are treated with dignity, respect and justice and that they receive needed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work in five ways in order to have the broadest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romanUcPeriod"/>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work collaboratively.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bring together diverse stakeholders to influence systems change.</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00050" marR="0" lvl="0" indent="-400050" algn="l" defTabSz="914400" rtl="0" eaLnBrk="1" fontAlgn="auto" latinLnBrk="0" hangingPunct="1">
              <a:lnSpc>
                <a:spcPct val="100000"/>
              </a:lnSpc>
              <a:spcBef>
                <a:spcPts val="0"/>
              </a:spcBef>
              <a:spcAft>
                <a:spcPts val="0"/>
              </a:spcAft>
              <a:buClrTx/>
              <a:buSzTx/>
              <a:buFont typeface="+mj-lt"/>
              <a:buAutoNum type="romanUcPeriod" startAt="2"/>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bring to the table the best-of-the-best.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gather together staff, faculty and community expertise in evidence-based and best practices to lead, guide and support local communities’ change efforts.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00050" marR="0" lvl="0" indent="-400050" algn="l" defTabSz="914400" rtl="0" eaLnBrk="1" fontAlgn="auto" latinLnBrk="0" hangingPunct="1">
              <a:lnSpc>
                <a:spcPct val="100000"/>
              </a:lnSpc>
              <a:spcBef>
                <a:spcPts val="0"/>
              </a:spcBef>
              <a:spcAft>
                <a:spcPts val="0"/>
              </a:spcAft>
              <a:buClrTx/>
              <a:buSzTx/>
              <a:buFont typeface="+mj-lt"/>
              <a:buAutoNum type="romanUcPeriod" startAt="3"/>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harness the power of real-time data.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help stakeholders from a variety of disciplines make sense of complex, often disconnected data so that they can assess programs, evaluate outcomes and make real-time data driven decisions.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00050" marR="0" lvl="0" indent="-400050" algn="l" defTabSz="914400" rtl="0" eaLnBrk="1" fontAlgn="auto" latinLnBrk="0" hangingPunct="1">
              <a:lnSpc>
                <a:spcPct val="100000"/>
              </a:lnSpc>
              <a:spcBef>
                <a:spcPts val="0"/>
              </a:spcBef>
              <a:spcAft>
                <a:spcPts val="0"/>
              </a:spcAft>
              <a:buClrTx/>
              <a:buSzTx/>
              <a:buFont typeface="+mj-lt"/>
              <a:buAutoNum type="romanUcPeriod" startAt="4"/>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offer a social work lens on transformation.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use social work values along with a multi-disciplinary approach to explore solutions and help communities create a new vision for what is possible.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00050" marR="0" lvl="0" indent="-400050" algn="l" defTabSz="914400" rtl="0" eaLnBrk="1" fontAlgn="auto" latinLnBrk="0" hangingPunct="1">
              <a:lnSpc>
                <a:spcPct val="100000"/>
              </a:lnSpc>
              <a:spcBef>
                <a:spcPts val="0"/>
              </a:spcBef>
              <a:spcAft>
                <a:spcPts val="0"/>
              </a:spcAft>
              <a:buClrTx/>
              <a:buSzTx/>
              <a:buFont typeface="+mj-lt"/>
              <a:buAutoNum type="romanUcPeriod" startAt="5"/>
              <a:tabLst/>
              <a:defRPr/>
            </a:pPr>
            <a:r>
              <a:rPr kumimoji="0" lang="en-US" sz="1800" b="1"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seek out and share new strategies and solutions.</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We provide systems mapping, data collection/analysis, action planning and other technical assistance to maximize stakeholder effectiveness. </a:t>
            </a:r>
            <a:r>
              <a:rPr kumimoji="0" lang="en-US" sz="1800" b="0" i="1"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Light"/>
              <a:ea typeface="Times New Roman" panose="02020603050405020304" pitchFamily="18" charset="0"/>
              <a:cs typeface="+mn-cs"/>
            </a:endParaRPr>
          </a:p>
        </p:txBody>
      </p:sp>
    </p:spTree>
    <p:extLst>
      <p:ext uri="{BB962C8B-B14F-4D97-AF65-F5344CB8AC3E}">
        <p14:creationId xmlns:p14="http://schemas.microsoft.com/office/powerpoint/2010/main" val="2400365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muniti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7AED7-9A37-4DC6-B8F2-F00C50712D9D}"/>
              </a:ext>
            </a:extLst>
          </p:cNvPr>
          <p:cNvPicPr>
            <a:picLocks noChangeAspect="1"/>
          </p:cNvPicPr>
          <p:nvPr userDrawn="1"/>
        </p:nvPicPr>
        <p:blipFill rotWithShape="1">
          <a:blip r:embed="rId2"/>
          <a:srcRect t="10788"/>
          <a:stretch/>
        </p:blipFill>
        <p:spPr>
          <a:xfrm>
            <a:off x="6085811" y="434826"/>
            <a:ext cx="6066535" cy="6059058"/>
          </a:xfrm>
          <a:prstGeom prst="rect">
            <a:avLst/>
          </a:prstGeom>
        </p:spPr>
      </p:pic>
      <p:sp>
        <p:nvSpPr>
          <p:cNvPr id="2" name="TextBox 1">
            <a:extLst>
              <a:ext uri="{FF2B5EF4-FFF2-40B4-BE49-F238E27FC236}">
                <a16:creationId xmlns:a16="http://schemas.microsoft.com/office/drawing/2014/main" id="{F8AA16DA-15D5-4D40-A5F0-2EA5EC548BF9}"/>
              </a:ext>
            </a:extLst>
          </p:cNvPr>
          <p:cNvSpPr txBox="1"/>
          <p:nvPr userDrawn="1"/>
        </p:nvSpPr>
        <p:spPr>
          <a:xfrm>
            <a:off x="8337206" y="337498"/>
            <a:ext cx="3852672"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Light"/>
                <a:ea typeface="+mn-ea"/>
                <a:cs typeface="+mn-cs"/>
              </a:rPr>
              <a:t>We currently serve </a:t>
            </a:r>
            <a:r>
              <a:rPr kumimoji="0" lang="en-US" sz="1700" b="1" i="0" u="none" strike="noStrike" kern="1200" cap="none" spc="0" normalizeH="0" baseline="0" noProof="0" dirty="0">
                <a:ln>
                  <a:noFill/>
                </a:ln>
                <a:solidFill>
                  <a:prstClr val="black"/>
                </a:solidFill>
                <a:effectLst/>
                <a:uLnTx/>
                <a:uFillTx/>
                <a:latin typeface="Calibri Light"/>
                <a:ea typeface="+mn-ea"/>
                <a:cs typeface="+mn-cs"/>
              </a:rPr>
              <a:t>23 counties</a:t>
            </a:r>
            <a:r>
              <a:rPr kumimoji="0" lang="en-US" sz="1700" b="0" i="0" u="none" strike="noStrike" kern="1200" cap="none" spc="0" normalizeH="0" baseline="0" noProof="0" dirty="0">
                <a:ln>
                  <a:noFill/>
                </a:ln>
                <a:solidFill>
                  <a:prstClr val="black"/>
                </a:solidFill>
                <a:effectLst/>
                <a:uLnTx/>
                <a:uFillTx/>
                <a:latin typeface="Calibri Light"/>
                <a:ea typeface="+mn-ea"/>
                <a:cs typeface="+mn-cs"/>
              </a:rPr>
              <a:t> across the state, encompassing a range of rural, urban, and metropolitan communities.</a:t>
            </a:r>
          </a:p>
        </p:txBody>
      </p:sp>
      <p:sp>
        <p:nvSpPr>
          <p:cNvPr id="7" name="Rectangle 6">
            <a:extLst>
              <a:ext uri="{FF2B5EF4-FFF2-40B4-BE49-F238E27FC236}">
                <a16:creationId xmlns:a16="http://schemas.microsoft.com/office/drawing/2014/main" id="{F64EB612-CF47-4D32-83D3-BA7298F6E31E}"/>
              </a:ext>
            </a:extLst>
          </p:cNvPr>
          <p:cNvSpPr/>
          <p:nvPr userDrawn="1"/>
        </p:nvSpPr>
        <p:spPr>
          <a:xfrm>
            <a:off x="0" y="364115"/>
            <a:ext cx="6085812" cy="2824446"/>
          </a:xfrm>
          <a:prstGeom prst="rect">
            <a:avLst/>
          </a:prstGeom>
          <a:solidFill>
            <a:schemeClr val="bg1">
              <a:lumMod val="95000"/>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Light"/>
                <a:ea typeface="+mn-ea"/>
                <a:cs typeface="+mn-cs"/>
              </a:rPr>
              <a:t>We work with local communities, organizations, and behavioral health and law enforcement agencies across Michigan to provide</a:t>
            </a:r>
            <a:r>
              <a:rPr kumimoji="0" lang="en-US" sz="1800" b="0" i="0" u="none" strike="noStrike" kern="1200" cap="none" spc="0" normalizeH="0" baseline="0" noProof="0" dirty="0">
                <a:ln>
                  <a:noFill/>
                </a:ln>
                <a:solidFill>
                  <a:prstClr val="black"/>
                </a:solidFill>
                <a:effectLst/>
                <a:uLnTx/>
                <a:uFillTx/>
                <a:latin typeface="Calibri Light"/>
                <a:ea typeface="+mn-ea"/>
                <a:cs typeface="+mn-cs"/>
              </a:rPr>
              <a:t/>
            </a:r>
            <a:br>
              <a:rPr kumimoji="0" lang="en-US" sz="1800" b="0" i="0" u="none" strike="noStrike" kern="1200" cap="none" spc="0" normalizeH="0" baseline="0" noProof="0" dirty="0">
                <a:ln>
                  <a:noFill/>
                </a:ln>
                <a:solidFill>
                  <a:prstClr val="black"/>
                </a:solidFill>
                <a:effectLst/>
                <a:uLnTx/>
                <a:uFillTx/>
                <a:latin typeface="Calibri Light"/>
                <a:ea typeface="+mn-ea"/>
                <a:cs typeface="+mn-cs"/>
              </a:rPr>
            </a:br>
            <a:r>
              <a:rPr kumimoji="0" lang="en-US" sz="3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a:ea typeface="+mn-ea"/>
                <a:cs typeface="+mn-cs"/>
              </a:rPr>
              <a:t>EXPERTISE</a:t>
            </a:r>
            <a:r>
              <a:rPr kumimoji="0" lang="en-US" sz="3200" b="0" i="0" u="none" strike="noStrike" kern="1200" cap="none" spc="0" normalizeH="0" baseline="0" noProof="0" dirty="0">
                <a:ln>
                  <a:noFill/>
                </a:ln>
                <a:solidFill>
                  <a:prstClr val="black"/>
                </a:solidFill>
                <a:effectLst/>
                <a:uLnTx/>
                <a:uFillTx/>
                <a:latin typeface="Calibri Light"/>
                <a:ea typeface="+mn-ea"/>
                <a:cs typeface="+mn-cs"/>
              </a:rPr>
              <a:t>, </a:t>
            </a:r>
            <a:r>
              <a:rPr kumimoji="0" lang="en-US" sz="3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a:ea typeface="+mn-ea"/>
                <a:cs typeface="+mn-cs"/>
              </a:rPr>
              <a:t>EVALUATION</a:t>
            </a:r>
            <a:r>
              <a:rPr kumimoji="0" lang="en-US" sz="3200" b="0" i="0" u="none" strike="noStrike" kern="1200" cap="none" spc="0" normalizeH="0" baseline="0" noProof="0" dirty="0">
                <a:ln>
                  <a:noFill/>
                </a:ln>
                <a:solidFill>
                  <a:prstClr val="black"/>
                </a:solidFill>
                <a:effectLst/>
                <a:uLnTx/>
                <a:uFillTx/>
                <a:latin typeface="Calibri Light"/>
                <a:ea typeface="+mn-ea"/>
                <a:cs typeface="+mn-cs"/>
              </a:rPr>
              <a:t>, </a:t>
            </a:r>
            <a:r>
              <a:rPr kumimoji="0" lang="en-US" sz="3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a:ea typeface="+mn-ea"/>
                <a:cs typeface="+mn-cs"/>
              </a:rPr>
              <a:t>TRAINING</a:t>
            </a:r>
            <a:r>
              <a:rPr kumimoji="0" lang="en-US" sz="3200" b="0" i="0" u="none" strike="noStrike" kern="1200" cap="none" spc="0" normalizeH="0" baseline="0" noProof="0" dirty="0">
                <a:ln>
                  <a:noFill/>
                </a:ln>
                <a:solidFill>
                  <a:prstClr val="black"/>
                </a:solidFill>
                <a:effectLst/>
                <a:uLnTx/>
                <a:uFillTx/>
                <a:latin typeface="Calibri Light"/>
                <a:ea typeface="+mn-ea"/>
                <a:cs typeface="+mn-cs"/>
              </a:rPr>
              <a:t>, and </a:t>
            </a:r>
            <a:r>
              <a:rPr kumimoji="0" lang="en-US" sz="3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a:ea typeface="+mn-ea"/>
                <a:cs typeface="+mn-cs"/>
              </a:rPr>
              <a:t>TECHNICAL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to optimize diversion of individuals with mental health or substance use disorders from jail or prison. </a:t>
            </a:r>
          </a:p>
        </p:txBody>
      </p:sp>
      <p:sp>
        <p:nvSpPr>
          <p:cNvPr id="11" name="Rectangle 10">
            <a:extLst>
              <a:ext uri="{FF2B5EF4-FFF2-40B4-BE49-F238E27FC236}">
                <a16:creationId xmlns:a16="http://schemas.microsoft.com/office/drawing/2014/main" id="{35E4F47B-DE33-4264-964C-2C5F617B3D35}"/>
              </a:ext>
            </a:extLst>
          </p:cNvPr>
          <p:cNvSpPr/>
          <p:nvPr userDrawn="1"/>
        </p:nvSpPr>
        <p:spPr>
          <a:xfrm>
            <a:off x="0" y="3169511"/>
            <a:ext cx="6085812" cy="3324374"/>
          </a:xfrm>
          <a:prstGeom prst="rect">
            <a:avLst/>
          </a:prstGeom>
          <a:solidFill>
            <a:schemeClr val="bg1">
              <a:lumMod val="85000"/>
            </a:scheme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a:ea typeface="+mn-ea"/>
                <a:cs typeface="+mn-cs"/>
              </a:rPr>
              <a:t>We Help Stakeholders…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Light"/>
                <a:ea typeface="+mn-ea"/>
                <a:cs typeface="+mn-cs"/>
              </a:rPr>
              <a:t>Implement best and innovative practices at </a:t>
            </a:r>
            <a:br>
              <a:rPr kumimoji="0" lang="en-US" sz="2000" b="1" i="0" u="none" strike="noStrike" kern="1200" cap="none" spc="0" normalizeH="0" baseline="0" noProof="0" dirty="0">
                <a:ln>
                  <a:noFill/>
                </a:ln>
                <a:solidFill>
                  <a:srgbClr val="0E594E"/>
                </a:solidFill>
                <a:effectLst/>
                <a:uLnTx/>
                <a:uFillTx/>
                <a:latin typeface="Calibri Light"/>
                <a:ea typeface="+mn-ea"/>
                <a:cs typeface="+mn-cs"/>
              </a:rPr>
            </a:br>
            <a:r>
              <a:rPr kumimoji="0" lang="en-US" sz="2000" b="1" i="0" u="none" strike="noStrike" kern="1200" cap="none" spc="0" normalizeH="0" baseline="0" noProof="0" dirty="0">
                <a:ln>
                  <a:noFill/>
                </a:ln>
                <a:solidFill>
                  <a:srgbClr val="0E594E"/>
                </a:solidFill>
                <a:effectLst/>
                <a:uLnTx/>
                <a:uFillTx/>
                <a:latin typeface="Calibri Light"/>
                <a:ea typeface="+mn-ea"/>
                <a:cs typeface="+mn-cs"/>
              </a:rPr>
              <a:t>every intercept of the criminal/legal continuum.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E594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Light"/>
                <a:ea typeface="+mn-ea"/>
                <a:cs typeface="+mn-cs"/>
              </a:rPr>
              <a:t>Collect and use data to drive decisions.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E594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Light"/>
                <a:ea typeface="+mn-ea"/>
                <a:cs typeface="+mn-cs"/>
              </a:rPr>
              <a:t>Create linkages to solve problems.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E594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Light"/>
                <a:ea typeface="+mn-ea"/>
                <a:cs typeface="+mn-cs"/>
              </a:rPr>
              <a:t>Develop action plans to </a:t>
            </a:r>
            <a:br>
              <a:rPr kumimoji="0" lang="en-US" sz="2000" b="1" i="0" u="none" strike="noStrike" kern="1200" cap="none" spc="0" normalizeH="0" baseline="0" noProof="0" dirty="0">
                <a:ln>
                  <a:noFill/>
                </a:ln>
                <a:solidFill>
                  <a:srgbClr val="0E594E"/>
                </a:solidFill>
                <a:effectLst/>
                <a:uLnTx/>
                <a:uFillTx/>
                <a:latin typeface="Calibri Light"/>
                <a:ea typeface="+mn-ea"/>
                <a:cs typeface="+mn-cs"/>
              </a:rPr>
            </a:br>
            <a:r>
              <a:rPr kumimoji="0" lang="en-US" sz="2000" b="1" i="0" u="none" strike="noStrike" kern="1200" cap="none" spc="0" normalizeH="0" baseline="0" noProof="0" dirty="0">
                <a:ln>
                  <a:noFill/>
                </a:ln>
                <a:solidFill>
                  <a:srgbClr val="0E594E"/>
                </a:solidFill>
                <a:effectLst/>
                <a:uLnTx/>
                <a:uFillTx/>
                <a:latin typeface="Calibri Light"/>
                <a:ea typeface="+mn-ea"/>
                <a:cs typeface="+mn-cs"/>
              </a:rPr>
              <a:t>achieve goals and sustain initiatives.</a:t>
            </a:r>
          </a:p>
        </p:txBody>
      </p:sp>
      <p:cxnSp>
        <p:nvCxnSpPr>
          <p:cNvPr id="13" name="Straight Connector 12">
            <a:extLst>
              <a:ext uri="{FF2B5EF4-FFF2-40B4-BE49-F238E27FC236}">
                <a16:creationId xmlns:a16="http://schemas.microsoft.com/office/drawing/2014/main" id="{B6944826-2810-48C2-9D98-4913906B7EBB}"/>
              </a:ext>
            </a:extLst>
          </p:cNvPr>
          <p:cNvCxnSpPr/>
          <p:nvPr userDrawn="1"/>
        </p:nvCxnSpPr>
        <p:spPr>
          <a:xfrm>
            <a:off x="1815186" y="4701430"/>
            <a:ext cx="24953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18E425-8C8A-46FB-BD2A-8666149B5E98}"/>
              </a:ext>
            </a:extLst>
          </p:cNvPr>
          <p:cNvCxnSpPr/>
          <p:nvPr userDrawn="1"/>
        </p:nvCxnSpPr>
        <p:spPr>
          <a:xfrm>
            <a:off x="1815186" y="5179995"/>
            <a:ext cx="24953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A7B08-22BD-4993-8B08-BB4C19E143AB}"/>
              </a:ext>
            </a:extLst>
          </p:cNvPr>
          <p:cNvCxnSpPr/>
          <p:nvPr userDrawn="1"/>
        </p:nvCxnSpPr>
        <p:spPr>
          <a:xfrm>
            <a:off x="1815186" y="5615831"/>
            <a:ext cx="24953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417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r Partner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82EB2A0-9778-4CA7-BD39-6F3D5DEAEC0A}"/>
              </a:ext>
            </a:extLst>
          </p:cNvPr>
          <p:cNvPicPr>
            <a:picLocks noChangeAspect="1"/>
          </p:cNvPicPr>
          <p:nvPr userDrawn="1"/>
        </p:nvPicPr>
        <p:blipFill>
          <a:blip r:embed="rId2"/>
          <a:stretch>
            <a:fillRect/>
          </a:stretch>
        </p:blipFill>
        <p:spPr>
          <a:xfrm>
            <a:off x="0" y="266319"/>
            <a:ext cx="12192000" cy="6077712"/>
          </a:xfrm>
          <a:prstGeom prst="rect">
            <a:avLst/>
          </a:prstGeom>
        </p:spPr>
      </p:pic>
    </p:spTree>
    <p:extLst>
      <p:ext uri="{BB962C8B-B14F-4D97-AF65-F5344CB8AC3E}">
        <p14:creationId xmlns:p14="http://schemas.microsoft.com/office/powerpoint/2010/main" val="3529792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rrent Initiativ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94CF4-05FD-4B36-8EC7-6A1D63F6C79D}"/>
              </a:ext>
            </a:extLst>
          </p:cNvPr>
          <p:cNvSpPr txBox="1"/>
          <p:nvPr userDrawn="1"/>
        </p:nvSpPr>
        <p:spPr>
          <a:xfrm>
            <a:off x="-8546" y="371475"/>
            <a:ext cx="12200546"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Current Initiatives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Across the Sequential Intercept Model</a:t>
            </a:r>
          </a:p>
        </p:txBody>
      </p:sp>
      <p:pic>
        <p:nvPicPr>
          <p:cNvPr id="6" name="Picture 5">
            <a:extLst>
              <a:ext uri="{FF2B5EF4-FFF2-40B4-BE49-F238E27FC236}">
                <a16:creationId xmlns:a16="http://schemas.microsoft.com/office/drawing/2014/main" id="{A11EAAD6-0B06-482A-A80D-84D717335984}"/>
              </a:ext>
            </a:extLst>
          </p:cNvPr>
          <p:cNvPicPr>
            <a:picLocks noChangeAspect="1"/>
          </p:cNvPicPr>
          <p:nvPr userDrawn="1"/>
        </p:nvPicPr>
        <p:blipFill rotWithShape="1">
          <a:blip r:embed="rId2"/>
          <a:srcRect l="2863" t="13022" r="1546"/>
          <a:stretch/>
        </p:blipFill>
        <p:spPr>
          <a:xfrm>
            <a:off x="268778" y="3200400"/>
            <a:ext cx="11654444" cy="2668984"/>
          </a:xfrm>
          <a:prstGeom prst="rect">
            <a:avLst/>
          </a:prstGeom>
        </p:spPr>
      </p:pic>
      <p:sp>
        <p:nvSpPr>
          <p:cNvPr id="5" name="TextBox 4">
            <a:extLst>
              <a:ext uri="{FF2B5EF4-FFF2-40B4-BE49-F238E27FC236}">
                <a16:creationId xmlns:a16="http://schemas.microsoft.com/office/drawing/2014/main" id="{DBE8F528-93E7-446E-954D-965B201A6B62}"/>
              </a:ext>
            </a:extLst>
          </p:cNvPr>
          <p:cNvSpPr txBox="1"/>
          <p:nvPr userDrawn="1"/>
        </p:nvSpPr>
        <p:spPr>
          <a:xfrm>
            <a:off x="-8546" y="6211729"/>
            <a:ext cx="1218345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SAMHSA’S GAINS Center (2013),</a:t>
            </a:r>
            <a:r>
              <a:rPr kumimoji="0" lang="en-US" sz="1000" b="0" i="1" u="none" strike="noStrike" kern="1200" cap="none" spc="0" normalizeH="0" baseline="0" noProof="0" dirty="0">
                <a:ln>
                  <a:noFill/>
                </a:ln>
                <a:solidFill>
                  <a:prstClr val="black"/>
                </a:solidFill>
                <a:effectLst/>
                <a:uLnTx/>
                <a:uFillTx/>
                <a:latin typeface="Calibri"/>
                <a:ea typeface="+mn-ea"/>
                <a:cs typeface="+mn-cs"/>
              </a:rPr>
              <a:t> Developing a comprehensive plan for behavioral health and criminal justice collaboration: The Sequential Intercept Model (3rd ed.). Delmar, NY: Policy Research Associates, Inc.</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descr="Image result for pra">
            <a:extLst>
              <a:ext uri="{FF2B5EF4-FFF2-40B4-BE49-F238E27FC236}">
                <a16:creationId xmlns:a16="http://schemas.microsoft.com/office/drawing/2014/main" id="{9BDF0248-84B3-4B81-8C5F-5462385E55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5679" y="5913777"/>
            <a:ext cx="800791" cy="288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BA40F4-6F7E-4CCF-AF73-B3C22378651E}"/>
              </a:ext>
            </a:extLst>
          </p:cNvPr>
          <p:cNvSpPr txBox="1"/>
          <p:nvPr userDrawn="1"/>
        </p:nvSpPr>
        <p:spPr>
          <a:xfrm>
            <a:off x="5210175" y="1743283"/>
            <a:ext cx="17716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Juvenile Justice</a:t>
            </a:r>
          </a:p>
        </p:txBody>
      </p:sp>
      <p:cxnSp>
        <p:nvCxnSpPr>
          <p:cNvPr id="11" name="Straight Connector 10">
            <a:extLst>
              <a:ext uri="{FF2B5EF4-FFF2-40B4-BE49-F238E27FC236}">
                <a16:creationId xmlns:a16="http://schemas.microsoft.com/office/drawing/2014/main" id="{E44B7EC7-D800-42A8-B8E9-39019E7C4956}"/>
              </a:ext>
            </a:extLst>
          </p:cNvPr>
          <p:cNvCxnSpPr/>
          <p:nvPr userDrawn="1"/>
        </p:nvCxnSpPr>
        <p:spPr>
          <a:xfrm>
            <a:off x="268778" y="2222334"/>
            <a:ext cx="1165444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686275-8185-45A5-9BD1-C3961F527221}"/>
              </a:ext>
            </a:extLst>
          </p:cNvPr>
          <p:cNvSpPr txBox="1"/>
          <p:nvPr userDrawn="1"/>
        </p:nvSpPr>
        <p:spPr>
          <a:xfrm>
            <a:off x="5467350" y="2083835"/>
            <a:ext cx="1257300"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Jail Diversion</a:t>
            </a:r>
          </a:p>
        </p:txBody>
      </p:sp>
      <p:cxnSp>
        <p:nvCxnSpPr>
          <p:cNvPr id="13" name="Straight Connector 12">
            <a:extLst>
              <a:ext uri="{FF2B5EF4-FFF2-40B4-BE49-F238E27FC236}">
                <a16:creationId xmlns:a16="http://schemas.microsoft.com/office/drawing/2014/main" id="{1A5CB6A1-2109-4459-B429-5ADAA68A79F8}"/>
              </a:ext>
            </a:extLst>
          </p:cNvPr>
          <p:cNvCxnSpPr/>
          <p:nvPr userDrawn="1"/>
        </p:nvCxnSpPr>
        <p:spPr>
          <a:xfrm>
            <a:off x="268778" y="2491722"/>
            <a:ext cx="1165444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C29E89-E89E-47CC-AF91-B0A8289300BA}"/>
              </a:ext>
            </a:extLst>
          </p:cNvPr>
          <p:cNvSpPr txBox="1"/>
          <p:nvPr userDrawn="1"/>
        </p:nvSpPr>
        <p:spPr>
          <a:xfrm>
            <a:off x="5295900" y="2353223"/>
            <a:ext cx="1600200"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Harm Reduction</a:t>
            </a:r>
          </a:p>
        </p:txBody>
      </p:sp>
      <p:cxnSp>
        <p:nvCxnSpPr>
          <p:cNvPr id="15" name="Straight Connector 14">
            <a:extLst>
              <a:ext uri="{FF2B5EF4-FFF2-40B4-BE49-F238E27FC236}">
                <a16:creationId xmlns:a16="http://schemas.microsoft.com/office/drawing/2014/main" id="{008B66FA-F283-44A6-AA32-55BD828FBA03}"/>
              </a:ext>
            </a:extLst>
          </p:cNvPr>
          <p:cNvCxnSpPr>
            <a:cxnSpLocks/>
          </p:cNvCxnSpPr>
          <p:nvPr userDrawn="1"/>
        </p:nvCxnSpPr>
        <p:spPr>
          <a:xfrm>
            <a:off x="2057400" y="2749763"/>
            <a:ext cx="9865822" cy="0"/>
          </a:xfrm>
          <a:prstGeom prst="line">
            <a:avLst/>
          </a:prstGeom>
          <a:ln w="19050">
            <a:solidFill>
              <a:srgbClr val="90194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AD059-249F-4FE4-8AAE-3468400EC8D5}"/>
              </a:ext>
            </a:extLst>
          </p:cNvPr>
          <p:cNvSpPr txBox="1"/>
          <p:nvPr userDrawn="1"/>
        </p:nvSpPr>
        <p:spPr>
          <a:xfrm>
            <a:off x="5903422" y="2611264"/>
            <a:ext cx="2173778"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Treatment Ecosystems</a:t>
            </a:r>
          </a:p>
        </p:txBody>
      </p:sp>
      <p:cxnSp>
        <p:nvCxnSpPr>
          <p:cNvPr id="18" name="Straight Connector 17">
            <a:extLst>
              <a:ext uri="{FF2B5EF4-FFF2-40B4-BE49-F238E27FC236}">
                <a16:creationId xmlns:a16="http://schemas.microsoft.com/office/drawing/2014/main" id="{8BA45184-CCFE-4485-BDE2-9AD9FDBF9BCF}"/>
              </a:ext>
            </a:extLst>
          </p:cNvPr>
          <p:cNvCxnSpPr>
            <a:cxnSpLocks/>
          </p:cNvCxnSpPr>
          <p:nvPr userDrawn="1"/>
        </p:nvCxnSpPr>
        <p:spPr>
          <a:xfrm>
            <a:off x="8267700" y="3029809"/>
            <a:ext cx="365552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9237F3F-4CAB-4B81-9F15-319B9B5D1B43}"/>
              </a:ext>
            </a:extLst>
          </p:cNvPr>
          <p:cNvSpPr txBox="1"/>
          <p:nvPr userDrawn="1"/>
        </p:nvSpPr>
        <p:spPr>
          <a:xfrm>
            <a:off x="9703897" y="2891310"/>
            <a:ext cx="783128"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Reentry</a:t>
            </a:r>
          </a:p>
        </p:txBody>
      </p:sp>
      <p:cxnSp>
        <p:nvCxnSpPr>
          <p:cNvPr id="17" name="Straight Connector 16">
            <a:extLst>
              <a:ext uri="{FF2B5EF4-FFF2-40B4-BE49-F238E27FC236}">
                <a16:creationId xmlns:a16="http://schemas.microsoft.com/office/drawing/2014/main" id="{CBFD24AC-E3C7-41E8-BAB3-08148537784A}"/>
              </a:ext>
            </a:extLst>
          </p:cNvPr>
          <p:cNvCxnSpPr>
            <a:cxnSpLocks/>
          </p:cNvCxnSpPr>
          <p:nvPr userDrawn="1"/>
        </p:nvCxnSpPr>
        <p:spPr>
          <a:xfrm>
            <a:off x="268778" y="3038687"/>
            <a:ext cx="3184636" cy="0"/>
          </a:xfrm>
          <a:prstGeom prst="line">
            <a:avLst/>
          </a:prstGeom>
          <a:ln w="19050">
            <a:solidFill>
              <a:srgbClr val="48478E"/>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E4A4FE-C75D-47B3-85AE-87AF6498A164}"/>
              </a:ext>
            </a:extLst>
          </p:cNvPr>
          <p:cNvSpPr txBox="1"/>
          <p:nvPr userDrawn="1"/>
        </p:nvSpPr>
        <p:spPr>
          <a:xfrm>
            <a:off x="1112157" y="2891310"/>
            <a:ext cx="1497878"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Crisis Response</a:t>
            </a:r>
          </a:p>
        </p:txBody>
      </p:sp>
    </p:spTree>
    <p:extLst>
      <p:ext uri="{BB962C8B-B14F-4D97-AF65-F5344CB8AC3E}">
        <p14:creationId xmlns:p14="http://schemas.microsoft.com/office/powerpoint/2010/main" val="3634459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M with Ic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58F063-7167-604D-AE42-797CB5EE02B5}"/>
              </a:ext>
            </a:extLst>
          </p:cNvPr>
          <p:cNvSpPr>
            <a:spLocks noGrp="1"/>
          </p:cNvSpPr>
          <p:nvPr>
            <p:ph type="title" hasCustomPrompt="1"/>
          </p:nvPr>
        </p:nvSpPr>
        <p:spPr>
          <a:xfrm>
            <a:off x="0" y="358490"/>
            <a:ext cx="12192000" cy="763031"/>
          </a:xfrm>
          <a:prstGeom prst="rect">
            <a:avLst/>
          </a:prstGeom>
        </p:spPr>
        <p:txBody>
          <a:bodyPr/>
          <a:lstStyle>
            <a:lvl1pPr algn="ctr">
              <a:defRPr b="1">
                <a:latin typeface="+mj-lt"/>
              </a:defRPr>
            </a:lvl1pPr>
          </a:lstStyle>
          <a:p>
            <a:r>
              <a:rPr lang="en-US" sz="4500" dirty="0"/>
              <a:t>Sequential Intercept Model</a:t>
            </a:r>
          </a:p>
        </p:txBody>
      </p:sp>
      <p:pic>
        <p:nvPicPr>
          <p:cNvPr id="4" name="Picture 3">
            <a:extLst>
              <a:ext uri="{FF2B5EF4-FFF2-40B4-BE49-F238E27FC236}">
                <a16:creationId xmlns:a16="http://schemas.microsoft.com/office/drawing/2014/main" id="{D71AFBA5-8195-944A-BD28-3177BBC3AA5C}"/>
              </a:ext>
            </a:extLst>
          </p:cNvPr>
          <p:cNvPicPr>
            <a:picLocks noChangeAspect="1"/>
          </p:cNvPicPr>
          <p:nvPr userDrawn="1"/>
        </p:nvPicPr>
        <p:blipFill rotWithShape="1">
          <a:blip r:embed="rId2"/>
          <a:srcRect l="2863" t="13022" r="1546"/>
          <a:stretch/>
        </p:blipFill>
        <p:spPr>
          <a:xfrm>
            <a:off x="349135" y="1246909"/>
            <a:ext cx="11654444" cy="2668984"/>
          </a:xfrm>
          <a:prstGeom prst="rect">
            <a:avLst/>
          </a:prstGeom>
        </p:spPr>
      </p:pic>
      <p:grpSp>
        <p:nvGrpSpPr>
          <p:cNvPr id="5" name="Group 4">
            <a:extLst>
              <a:ext uri="{FF2B5EF4-FFF2-40B4-BE49-F238E27FC236}">
                <a16:creationId xmlns:a16="http://schemas.microsoft.com/office/drawing/2014/main" id="{AB7D9BC2-5677-574C-BC5C-C9D405ACA917}"/>
              </a:ext>
            </a:extLst>
          </p:cNvPr>
          <p:cNvGrpSpPr>
            <a:grpSpLocks noChangeAspect="1"/>
          </p:cNvGrpSpPr>
          <p:nvPr userDrawn="1"/>
        </p:nvGrpSpPr>
        <p:grpSpPr>
          <a:xfrm>
            <a:off x="536089" y="4366260"/>
            <a:ext cx="1371600" cy="1371600"/>
            <a:chOff x="665671" y="2230216"/>
            <a:chExt cx="2286000" cy="2286000"/>
          </a:xfrm>
        </p:grpSpPr>
        <p:sp>
          <p:nvSpPr>
            <p:cNvPr id="6" name="Oval 5">
              <a:extLst>
                <a:ext uri="{FF2B5EF4-FFF2-40B4-BE49-F238E27FC236}">
                  <a16:creationId xmlns:a16="http://schemas.microsoft.com/office/drawing/2014/main" id="{5A457EC5-920C-C042-BA04-1BBE6CC3FF16}"/>
                </a:ext>
              </a:extLst>
            </p:cNvPr>
            <p:cNvSpPr>
              <a:spLocks noChangeAspect="1"/>
            </p:cNvSpPr>
            <p:nvPr/>
          </p:nvSpPr>
          <p:spPr>
            <a:xfrm>
              <a:off x="665671" y="2230216"/>
              <a:ext cx="2286000" cy="2286000"/>
            </a:xfrm>
            <a:prstGeom prst="ellipse">
              <a:avLst/>
            </a:prstGeom>
            <a:solidFill>
              <a:srgbClr val="FFF5D1"/>
            </a:solidFill>
            <a:ln w="57150">
              <a:solidFill>
                <a:srgbClr val="FED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phic 6" descr="City">
              <a:extLst>
                <a:ext uri="{FF2B5EF4-FFF2-40B4-BE49-F238E27FC236}">
                  <a16:creationId xmlns:a16="http://schemas.microsoft.com/office/drawing/2014/main" id="{D79A18D4-AD5B-A549-9081-38A1199DD3D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38883" y="2309854"/>
              <a:ext cx="2143702" cy="2143702"/>
            </a:xfrm>
            <a:prstGeom prst="rect">
              <a:avLst/>
            </a:prstGeom>
          </p:spPr>
        </p:pic>
        <p:sp>
          <p:nvSpPr>
            <p:cNvPr id="8" name="Rectangle 7">
              <a:extLst>
                <a:ext uri="{FF2B5EF4-FFF2-40B4-BE49-F238E27FC236}">
                  <a16:creationId xmlns:a16="http://schemas.microsoft.com/office/drawing/2014/main" id="{621496E6-0BD6-F345-9D8A-759C24BA75CB}"/>
                </a:ext>
              </a:extLst>
            </p:cNvPr>
            <p:cNvSpPr/>
            <p:nvPr/>
          </p:nvSpPr>
          <p:spPr>
            <a:xfrm>
              <a:off x="1513303" y="3416688"/>
              <a:ext cx="585576" cy="675665"/>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150F7B7-30DA-414D-A22A-D3E6E177A1CD}"/>
                </a:ext>
              </a:extLst>
            </p:cNvPr>
            <p:cNvSpPr/>
            <p:nvPr/>
          </p:nvSpPr>
          <p:spPr>
            <a:xfrm>
              <a:off x="1159518" y="2524059"/>
              <a:ext cx="707382" cy="675665"/>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8AA8E33-A45B-BD4E-A790-3FE943647220}"/>
                </a:ext>
              </a:extLst>
            </p:cNvPr>
            <p:cNvSpPr/>
            <p:nvPr/>
          </p:nvSpPr>
          <p:spPr>
            <a:xfrm>
              <a:off x="1507670" y="3100251"/>
              <a:ext cx="527957" cy="431487"/>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phic 10" descr="House">
              <a:extLst>
                <a:ext uri="{FF2B5EF4-FFF2-40B4-BE49-F238E27FC236}">
                  <a16:creationId xmlns:a16="http://schemas.microsoft.com/office/drawing/2014/main" id="{9CD3A7A7-DB65-C84F-BC6A-7C8E17F8AE4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24320" y="3302387"/>
              <a:ext cx="782127" cy="869357"/>
            </a:xfrm>
            <a:prstGeom prst="rect">
              <a:avLst/>
            </a:prstGeom>
          </p:spPr>
        </p:pic>
        <p:pic>
          <p:nvPicPr>
            <p:cNvPr id="12" name="Graphic 11" descr="Handshake">
              <a:extLst>
                <a:ext uri="{FF2B5EF4-FFF2-40B4-BE49-F238E27FC236}">
                  <a16:creationId xmlns:a16="http://schemas.microsoft.com/office/drawing/2014/main" id="{6CF0D5D8-EF8D-6442-BDC9-75796695C62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80656" y="2278381"/>
              <a:ext cx="1312815" cy="1312815"/>
            </a:xfrm>
            <a:prstGeom prst="rect">
              <a:avLst/>
            </a:prstGeom>
          </p:spPr>
        </p:pic>
      </p:grpSp>
      <p:grpSp>
        <p:nvGrpSpPr>
          <p:cNvPr id="13" name="Group 12">
            <a:extLst>
              <a:ext uri="{FF2B5EF4-FFF2-40B4-BE49-F238E27FC236}">
                <a16:creationId xmlns:a16="http://schemas.microsoft.com/office/drawing/2014/main" id="{EB3865DA-AFFC-204A-B036-E8AB5645626B}"/>
              </a:ext>
            </a:extLst>
          </p:cNvPr>
          <p:cNvGrpSpPr>
            <a:grpSpLocks noChangeAspect="1"/>
          </p:cNvGrpSpPr>
          <p:nvPr userDrawn="1"/>
        </p:nvGrpSpPr>
        <p:grpSpPr>
          <a:xfrm>
            <a:off x="4053840" y="4366260"/>
            <a:ext cx="1371600" cy="1371600"/>
            <a:chOff x="721279" y="2438400"/>
            <a:chExt cx="2286000" cy="2286000"/>
          </a:xfrm>
        </p:grpSpPr>
        <p:sp>
          <p:nvSpPr>
            <p:cNvPr id="14" name="Oval 13">
              <a:extLst>
                <a:ext uri="{FF2B5EF4-FFF2-40B4-BE49-F238E27FC236}">
                  <a16:creationId xmlns:a16="http://schemas.microsoft.com/office/drawing/2014/main" id="{7A702B6A-4492-C842-A942-37B29279AFA3}"/>
                </a:ext>
              </a:extLst>
            </p:cNvPr>
            <p:cNvSpPr>
              <a:spLocks noChangeAspect="1"/>
            </p:cNvSpPr>
            <p:nvPr/>
          </p:nvSpPr>
          <p:spPr>
            <a:xfrm>
              <a:off x="721279" y="2438400"/>
              <a:ext cx="2286000" cy="2286000"/>
            </a:xfrm>
            <a:prstGeom prst="ellipse">
              <a:avLst/>
            </a:prstGeom>
            <a:solidFill>
              <a:srgbClr val="C3E8F3"/>
            </a:solidFill>
            <a:ln w="57150">
              <a:solidFill>
                <a:srgbClr val="80B5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Placeholder 6" descr="Handcuffs">
              <a:extLst>
                <a:ext uri="{FF2B5EF4-FFF2-40B4-BE49-F238E27FC236}">
                  <a16:creationId xmlns:a16="http://schemas.microsoft.com/office/drawing/2014/main" id="{5F734C62-C706-974D-AF1F-381A553230B9}"/>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a:fillRect/>
            </a:stretch>
          </p:blipFill>
          <p:spPr>
            <a:xfrm rot="19703529">
              <a:off x="1006674" y="2560187"/>
              <a:ext cx="1270760" cy="1270760"/>
            </a:xfrm>
            <a:prstGeom prst="rect">
              <a:avLst/>
            </a:prstGeom>
          </p:spPr>
        </p:pic>
        <p:pic>
          <p:nvPicPr>
            <p:cNvPr id="16" name="Graphic 15" descr="Gavel">
              <a:extLst>
                <a:ext uri="{FF2B5EF4-FFF2-40B4-BE49-F238E27FC236}">
                  <a16:creationId xmlns:a16="http://schemas.microsoft.com/office/drawing/2014/main" id="{525A46E6-875B-7F47-8124-7DF105A3FF7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593742" y="3337545"/>
              <a:ext cx="1100378" cy="1100378"/>
            </a:xfrm>
            <a:prstGeom prst="rect">
              <a:avLst/>
            </a:prstGeom>
          </p:spPr>
        </p:pic>
      </p:grpSp>
      <p:grpSp>
        <p:nvGrpSpPr>
          <p:cNvPr id="17" name="Group 16">
            <a:extLst>
              <a:ext uri="{FF2B5EF4-FFF2-40B4-BE49-F238E27FC236}">
                <a16:creationId xmlns:a16="http://schemas.microsoft.com/office/drawing/2014/main" id="{A5B3F0CB-F70E-3847-BD29-60962F292D72}"/>
              </a:ext>
            </a:extLst>
          </p:cNvPr>
          <p:cNvGrpSpPr>
            <a:grpSpLocks noChangeAspect="1"/>
          </p:cNvGrpSpPr>
          <p:nvPr userDrawn="1"/>
        </p:nvGrpSpPr>
        <p:grpSpPr>
          <a:xfrm>
            <a:off x="6446520" y="4366260"/>
            <a:ext cx="1371600" cy="1371600"/>
            <a:chOff x="10658274" y="131736"/>
            <a:chExt cx="1371600" cy="1371600"/>
          </a:xfrm>
        </p:grpSpPr>
        <p:sp>
          <p:nvSpPr>
            <p:cNvPr id="18" name="Oval 17">
              <a:extLst>
                <a:ext uri="{FF2B5EF4-FFF2-40B4-BE49-F238E27FC236}">
                  <a16:creationId xmlns:a16="http://schemas.microsoft.com/office/drawing/2014/main" id="{B9D88764-8BC4-5B4F-AA12-26794BD1259C}"/>
                </a:ext>
              </a:extLst>
            </p:cNvPr>
            <p:cNvSpPr>
              <a:spLocks noChangeAspect="1"/>
            </p:cNvSpPr>
            <p:nvPr/>
          </p:nvSpPr>
          <p:spPr>
            <a:xfrm>
              <a:off x="10658274" y="131736"/>
              <a:ext cx="1371600" cy="1371600"/>
            </a:xfrm>
            <a:prstGeom prst="ellipse">
              <a:avLst/>
            </a:prstGeom>
            <a:solidFill>
              <a:srgbClr val="E6CDD2"/>
            </a:solidFill>
            <a:ln w="57150">
              <a:solidFill>
                <a:srgbClr val="C78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Placeholder 7" descr="Jail">
              <a:extLst>
                <a:ext uri="{FF2B5EF4-FFF2-40B4-BE49-F238E27FC236}">
                  <a16:creationId xmlns:a16="http://schemas.microsoft.com/office/drawing/2014/main" id="{63690170-6857-DD4B-8456-BBDE3CE4096C}"/>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a:fillRect/>
            </a:stretch>
          </p:blipFill>
          <p:spPr>
            <a:xfrm>
              <a:off x="11034108" y="201478"/>
              <a:ext cx="619933" cy="619933"/>
            </a:xfrm>
            <a:prstGeom prst="rect">
              <a:avLst/>
            </a:prstGeom>
          </p:spPr>
        </p:pic>
        <p:pic>
          <p:nvPicPr>
            <p:cNvPr id="20" name="Graphic 19" descr="Scales of Justice">
              <a:extLst>
                <a:ext uri="{FF2B5EF4-FFF2-40B4-BE49-F238E27FC236}">
                  <a16:creationId xmlns:a16="http://schemas.microsoft.com/office/drawing/2014/main" id="{5FA5F31F-3283-DA4F-9C39-170ECD3AD5D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043241" y="762184"/>
              <a:ext cx="601667" cy="601667"/>
            </a:xfrm>
            <a:prstGeom prst="rect">
              <a:avLst/>
            </a:prstGeom>
          </p:spPr>
        </p:pic>
      </p:grpSp>
      <p:grpSp>
        <p:nvGrpSpPr>
          <p:cNvPr id="21" name="Group 20">
            <a:extLst>
              <a:ext uri="{FF2B5EF4-FFF2-40B4-BE49-F238E27FC236}">
                <a16:creationId xmlns:a16="http://schemas.microsoft.com/office/drawing/2014/main" id="{F792D000-F9A1-DB4C-8D4E-35E6D86332ED}"/>
              </a:ext>
            </a:extLst>
          </p:cNvPr>
          <p:cNvGrpSpPr>
            <a:grpSpLocks noChangeAspect="1"/>
          </p:cNvGrpSpPr>
          <p:nvPr userDrawn="1"/>
        </p:nvGrpSpPr>
        <p:grpSpPr>
          <a:xfrm>
            <a:off x="8427720" y="4366260"/>
            <a:ext cx="1371600" cy="1371600"/>
            <a:chOff x="537882" y="2508169"/>
            <a:chExt cx="1828800" cy="1828800"/>
          </a:xfrm>
        </p:grpSpPr>
        <p:sp>
          <p:nvSpPr>
            <p:cNvPr id="22" name="Oval 21">
              <a:extLst>
                <a:ext uri="{FF2B5EF4-FFF2-40B4-BE49-F238E27FC236}">
                  <a16:creationId xmlns:a16="http://schemas.microsoft.com/office/drawing/2014/main" id="{BEAD3761-8A27-ED43-8B15-1C8B50EF3F0F}"/>
                </a:ext>
              </a:extLst>
            </p:cNvPr>
            <p:cNvSpPr/>
            <p:nvPr/>
          </p:nvSpPr>
          <p:spPr>
            <a:xfrm>
              <a:off x="537882" y="2508169"/>
              <a:ext cx="1828800" cy="1828800"/>
            </a:xfrm>
            <a:prstGeom prst="ellipse">
              <a:avLst/>
            </a:prstGeom>
            <a:solidFill>
              <a:srgbClr val="C8F6EA"/>
            </a:solidFill>
            <a:ln w="57150">
              <a:solidFill>
                <a:srgbClr val="76B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Graphic 22" descr="Jail">
              <a:extLst>
                <a:ext uri="{FF2B5EF4-FFF2-40B4-BE49-F238E27FC236}">
                  <a16:creationId xmlns:a16="http://schemas.microsoft.com/office/drawing/2014/main" id="{A14E031E-9342-7E47-BF19-4A1D2E3EA23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648347" y="2909808"/>
              <a:ext cx="1071966" cy="1071966"/>
            </a:xfrm>
            <a:prstGeom prst="rect">
              <a:avLst/>
            </a:prstGeom>
          </p:spPr>
        </p:pic>
        <p:pic>
          <p:nvPicPr>
            <p:cNvPr id="24" name="Graphic 23" descr="Run">
              <a:extLst>
                <a:ext uri="{FF2B5EF4-FFF2-40B4-BE49-F238E27FC236}">
                  <a16:creationId xmlns:a16="http://schemas.microsoft.com/office/drawing/2014/main" id="{3C1B9928-D66A-4B45-8B58-4692800C1122}"/>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14773" y="2987298"/>
              <a:ext cx="914400" cy="914400"/>
            </a:xfrm>
            <a:prstGeom prst="rect">
              <a:avLst/>
            </a:prstGeom>
          </p:spPr>
        </p:pic>
      </p:grpSp>
      <p:grpSp>
        <p:nvGrpSpPr>
          <p:cNvPr id="25" name="Group 24">
            <a:extLst>
              <a:ext uri="{FF2B5EF4-FFF2-40B4-BE49-F238E27FC236}">
                <a16:creationId xmlns:a16="http://schemas.microsoft.com/office/drawing/2014/main" id="{290BE8A5-B344-BD48-B35A-A3CE47835D72}"/>
              </a:ext>
            </a:extLst>
          </p:cNvPr>
          <p:cNvGrpSpPr>
            <a:grpSpLocks noChangeAspect="1"/>
          </p:cNvGrpSpPr>
          <p:nvPr userDrawn="1"/>
        </p:nvGrpSpPr>
        <p:grpSpPr>
          <a:xfrm>
            <a:off x="2091466" y="4366260"/>
            <a:ext cx="1371600" cy="1371600"/>
            <a:chOff x="457200" y="2286000"/>
            <a:chExt cx="1371600" cy="1371600"/>
          </a:xfrm>
        </p:grpSpPr>
        <p:sp>
          <p:nvSpPr>
            <p:cNvPr id="26" name="Oval 25">
              <a:extLst>
                <a:ext uri="{FF2B5EF4-FFF2-40B4-BE49-F238E27FC236}">
                  <a16:creationId xmlns:a16="http://schemas.microsoft.com/office/drawing/2014/main" id="{D2D9DC62-5EBC-8A42-804C-89FDD851CE64}"/>
                </a:ext>
              </a:extLst>
            </p:cNvPr>
            <p:cNvSpPr>
              <a:spLocks noChangeAspect="1"/>
            </p:cNvSpPr>
            <p:nvPr/>
          </p:nvSpPr>
          <p:spPr>
            <a:xfrm>
              <a:off x="457200" y="2286000"/>
              <a:ext cx="1371600" cy="1371600"/>
            </a:xfrm>
            <a:prstGeom prst="ellipse">
              <a:avLst/>
            </a:prstGeom>
            <a:solidFill>
              <a:srgbClr val="FFD393"/>
            </a:solidFill>
            <a:ln w="57150">
              <a:solidFill>
                <a:srgbClr val="F19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492EEA73-7466-B641-93EB-A4F3E7409A5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6838" b="96439" l="6197" r="92201">
                          <a14:foregroundMark x1="47650" y1="10399" x2="47650" y2="10399"/>
                          <a14:foregroundMark x1="42949" y1="6838" x2="55662" y2="7123"/>
                          <a14:foregroundMark x1="6410" y1="40028" x2="7692" y2="43447"/>
                          <a14:foregroundMark x1="92201" y1="39459" x2="91132" y2="44017"/>
                          <a14:foregroundMark x1="75214" y1="94302" x2="80449" y2="78063"/>
                          <a14:foregroundMark x1="15598" y1="95442" x2="19338" y2="95726"/>
                          <a14:foregroundMark x1="75748" y1="96296" x2="77244" y2="96439"/>
                        </a14:backgroundRemoval>
                      </a14:imgEffect>
                    </a14:imgLayer>
                  </a14:imgProps>
                </a:ext>
              </a:extLst>
            </a:blip>
            <a:stretch>
              <a:fillRect/>
            </a:stretch>
          </p:blipFill>
          <p:spPr>
            <a:xfrm>
              <a:off x="551465" y="2528570"/>
              <a:ext cx="1183070" cy="886461"/>
            </a:xfrm>
            <a:prstGeom prst="rect">
              <a:avLst/>
            </a:prstGeom>
          </p:spPr>
        </p:pic>
      </p:grpSp>
      <p:grpSp>
        <p:nvGrpSpPr>
          <p:cNvPr id="28" name="Group 27">
            <a:extLst>
              <a:ext uri="{FF2B5EF4-FFF2-40B4-BE49-F238E27FC236}">
                <a16:creationId xmlns:a16="http://schemas.microsoft.com/office/drawing/2014/main" id="{C94BC8A4-0DA2-BD48-8104-E1EE1734EE53}"/>
              </a:ext>
            </a:extLst>
          </p:cNvPr>
          <p:cNvGrpSpPr>
            <a:grpSpLocks noChangeAspect="1"/>
          </p:cNvGrpSpPr>
          <p:nvPr userDrawn="1"/>
        </p:nvGrpSpPr>
        <p:grpSpPr>
          <a:xfrm>
            <a:off x="10236969" y="4366260"/>
            <a:ext cx="1371600" cy="1371600"/>
            <a:chOff x="2675564" y="290082"/>
            <a:chExt cx="2286000" cy="2286000"/>
          </a:xfrm>
        </p:grpSpPr>
        <p:grpSp>
          <p:nvGrpSpPr>
            <p:cNvPr id="29" name="Group 28">
              <a:extLst>
                <a:ext uri="{FF2B5EF4-FFF2-40B4-BE49-F238E27FC236}">
                  <a16:creationId xmlns:a16="http://schemas.microsoft.com/office/drawing/2014/main" id="{7ABE7F19-0EAC-B24F-A517-7DC1C9E759F9}"/>
                </a:ext>
              </a:extLst>
            </p:cNvPr>
            <p:cNvGrpSpPr/>
            <p:nvPr/>
          </p:nvGrpSpPr>
          <p:grpSpPr>
            <a:xfrm>
              <a:off x="2675564" y="290082"/>
              <a:ext cx="2286000" cy="2286000"/>
              <a:chOff x="8655071" y="362102"/>
              <a:chExt cx="2286000" cy="2286000"/>
            </a:xfrm>
          </p:grpSpPr>
          <p:sp>
            <p:nvSpPr>
              <p:cNvPr id="31" name="Oval 30">
                <a:extLst>
                  <a:ext uri="{FF2B5EF4-FFF2-40B4-BE49-F238E27FC236}">
                    <a16:creationId xmlns:a16="http://schemas.microsoft.com/office/drawing/2014/main" id="{9483FBA9-DB0E-FB42-8B61-598CB8AB1B45}"/>
                  </a:ext>
                </a:extLst>
              </p:cNvPr>
              <p:cNvSpPr>
                <a:spLocks noChangeAspect="1"/>
              </p:cNvSpPr>
              <p:nvPr/>
            </p:nvSpPr>
            <p:spPr>
              <a:xfrm>
                <a:off x="8655071" y="362102"/>
                <a:ext cx="2286000" cy="2286000"/>
              </a:xfrm>
              <a:prstGeom prst="ellipse">
                <a:avLst/>
              </a:prstGeom>
              <a:solidFill>
                <a:srgbClr val="DFEFDC"/>
              </a:solidFill>
              <a:ln w="57150">
                <a:solidFill>
                  <a:srgbClr val="C8C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A62AA213-BA46-C84D-8121-D32A92534CBE}"/>
                  </a:ext>
                </a:extLst>
              </p:cNvPr>
              <p:cNvSpPr/>
              <p:nvPr/>
            </p:nvSpPr>
            <p:spPr>
              <a:xfrm rot="21128038">
                <a:off x="9180004" y="805471"/>
                <a:ext cx="440865" cy="1011644"/>
              </a:xfrm>
              <a:prstGeom prst="rect">
                <a:avLst/>
              </a:prstGeom>
              <a:gradFill>
                <a:gsLst>
                  <a:gs pos="3000">
                    <a:srgbClr val="E0F0DC"/>
                  </a:gs>
                  <a:gs pos="35000">
                    <a:srgbClr val="C8C9CC"/>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Graphic 32" descr="Shoe">
                <a:extLst>
                  <a:ext uri="{FF2B5EF4-FFF2-40B4-BE49-F238E27FC236}">
                    <a16:creationId xmlns:a16="http://schemas.microsoft.com/office/drawing/2014/main" id="{7E9AF04F-C589-2642-8FBB-9FFDAFACD697}"/>
                  </a:ext>
                </a:extLst>
              </p:cNvPr>
              <p:cNvPicPr>
                <a:picLocks noChangeAspect="1"/>
              </p:cNvPicPr>
              <p:nvPr/>
            </p:nvPicPr>
            <p:blipFill rotWithShape="1">
              <a:blip r:embed="rId23">
                <a:extLst>
                  <a:ext uri="{96DAC541-7B7A-43D3-8B79-37D633B846F1}">
                    <asvg:svgBlip xmlns:asvg="http://schemas.microsoft.com/office/drawing/2016/SVG/main" xmlns="" r:embed="rId24"/>
                  </a:ext>
                </a:extLst>
              </a:blip>
              <a:srcRect t="26758"/>
              <a:stretch/>
            </p:blipFill>
            <p:spPr>
              <a:xfrm>
                <a:off x="9045836" y="1407874"/>
                <a:ext cx="1640190" cy="1201300"/>
              </a:xfrm>
              <a:prstGeom prst="rect">
                <a:avLst/>
              </a:prstGeom>
            </p:spPr>
          </p:pic>
          <p:sp>
            <p:nvSpPr>
              <p:cNvPr id="34" name="Rounded Rectangle 33">
                <a:extLst>
                  <a:ext uri="{FF2B5EF4-FFF2-40B4-BE49-F238E27FC236}">
                    <a16:creationId xmlns:a16="http://schemas.microsoft.com/office/drawing/2014/main" id="{DD419EA8-2FEE-B04E-A2AE-7132C6E9B3B8}"/>
                  </a:ext>
                </a:extLst>
              </p:cNvPr>
              <p:cNvSpPr/>
              <p:nvPr/>
            </p:nvSpPr>
            <p:spPr>
              <a:xfrm rot="21182319">
                <a:off x="9125017" y="1161110"/>
                <a:ext cx="526108" cy="200809"/>
              </a:xfrm>
              <a:prstGeom prst="roundRect">
                <a:avLst>
                  <a:gd name="adj" fmla="val 50000"/>
                </a:avLst>
              </a:prstGeom>
              <a:solidFill>
                <a:srgbClr val="F4D9AA"/>
              </a:solidFill>
              <a:ln>
                <a:solidFill>
                  <a:srgbClr val="E0F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34">
                <a:extLst>
                  <a:ext uri="{FF2B5EF4-FFF2-40B4-BE49-F238E27FC236}">
                    <a16:creationId xmlns:a16="http://schemas.microsoft.com/office/drawing/2014/main" id="{DA6F1973-77BD-EA45-ADD3-B5F58B9FBE55}"/>
                  </a:ext>
                </a:extLst>
              </p:cNvPr>
              <p:cNvSpPr/>
              <p:nvPr/>
            </p:nvSpPr>
            <p:spPr>
              <a:xfrm rot="21108549">
                <a:off x="9283035" y="1072830"/>
                <a:ext cx="209391" cy="342975"/>
              </a:xfrm>
              <a:prstGeom prst="roundRect">
                <a:avLst/>
              </a:prstGeom>
              <a:solidFill>
                <a:srgbClr val="F4D9AA"/>
              </a:solidFill>
              <a:ln>
                <a:solidFill>
                  <a:srgbClr val="E0F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0" name="Graphic 29" descr="Wi-Fi">
              <a:extLst>
                <a:ext uri="{FF2B5EF4-FFF2-40B4-BE49-F238E27FC236}">
                  <a16:creationId xmlns:a16="http://schemas.microsoft.com/office/drawing/2014/main" id="{AFC5B107-4951-5843-9BF8-18E5C39CE3C0}"/>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rot="5400000" flipH="1">
              <a:off x="3538564" y="559971"/>
              <a:ext cx="1092407" cy="1092407"/>
            </a:xfrm>
            <a:prstGeom prst="rect">
              <a:avLst/>
            </a:prstGeom>
          </p:spPr>
        </p:pic>
      </p:grpSp>
      <p:sp>
        <p:nvSpPr>
          <p:cNvPr id="36" name="TextBox 35">
            <a:extLst>
              <a:ext uri="{FF2B5EF4-FFF2-40B4-BE49-F238E27FC236}">
                <a16:creationId xmlns:a16="http://schemas.microsoft.com/office/drawing/2014/main" id="{A4D1977F-30C9-4C85-B052-5A7C3AA486F0}"/>
              </a:ext>
            </a:extLst>
          </p:cNvPr>
          <p:cNvSpPr txBox="1"/>
          <p:nvPr userDrawn="1"/>
        </p:nvSpPr>
        <p:spPr>
          <a:xfrm>
            <a:off x="-8546" y="6211729"/>
            <a:ext cx="1218345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SAMHSA’S GAINS Center (2013),</a:t>
            </a:r>
            <a:r>
              <a:rPr kumimoji="0" lang="en-US" sz="1000" b="0" i="1" u="none" strike="noStrike" kern="1200" cap="none" spc="0" normalizeH="0" baseline="0" noProof="0" dirty="0">
                <a:ln>
                  <a:noFill/>
                </a:ln>
                <a:solidFill>
                  <a:prstClr val="black"/>
                </a:solidFill>
                <a:effectLst/>
                <a:uLnTx/>
                <a:uFillTx/>
                <a:latin typeface="Calibri"/>
                <a:ea typeface="+mn-ea"/>
                <a:cs typeface="+mn-cs"/>
              </a:rPr>
              <a:t> Developing a comprehensive plan for behavioral health and criminal justice collaboration: The Sequential Intercept Model (3rd ed.). Delmar, NY: Policy Research Associates, Inc.</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7" name="Picture 2" descr="Image result for pra">
            <a:extLst>
              <a:ext uri="{FF2B5EF4-FFF2-40B4-BE49-F238E27FC236}">
                <a16:creationId xmlns:a16="http://schemas.microsoft.com/office/drawing/2014/main" id="{5476A180-FDFE-4117-8CA7-2935BEED99A3}"/>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11155679" y="3933683"/>
            <a:ext cx="800791" cy="28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06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D 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25189-84E2-4C4D-8EAF-B125059E0F33}"/>
              </a:ext>
            </a:extLst>
          </p:cNvPr>
          <p:cNvSpPr/>
          <p:nvPr userDrawn="1"/>
        </p:nvSpPr>
        <p:spPr>
          <a:xfrm>
            <a:off x="0" y="363093"/>
            <a:ext cx="12192000" cy="1037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Diversion Council created by order of Governor </a:t>
            </a:r>
            <a:br>
              <a:rPr kumimoji="0" lang="en-US" sz="3300" b="1" i="0" u="none" strike="noStrike" kern="1200" cap="none" spc="0" normalizeH="0" baseline="0" noProof="0" dirty="0">
                <a:ln>
                  <a:noFill/>
                </a:ln>
                <a:solidFill>
                  <a:prstClr val="black"/>
                </a:solidFill>
                <a:effectLst/>
                <a:uLnTx/>
                <a:uFillTx/>
                <a:latin typeface="Calibri Light"/>
                <a:ea typeface="+mn-ea"/>
                <a:cs typeface="+mn-cs"/>
              </a:rPr>
            </a:br>
            <a:r>
              <a:rPr kumimoji="0" lang="en-US" sz="3300" b="1" i="0" u="none" strike="noStrike" kern="1200" cap="none" spc="0" normalizeH="0" baseline="0" noProof="0" dirty="0">
                <a:ln>
                  <a:noFill/>
                </a:ln>
                <a:solidFill>
                  <a:prstClr val="black"/>
                </a:solidFill>
                <a:effectLst/>
                <a:uLnTx/>
                <a:uFillTx/>
                <a:latin typeface="Calibri Light"/>
                <a:ea typeface="+mn-ea"/>
                <a:cs typeface="+mn-cs"/>
              </a:rPr>
              <a:t>and led by Lieutenant Governor</a:t>
            </a:r>
          </a:p>
        </p:txBody>
      </p:sp>
      <p:sp>
        <p:nvSpPr>
          <p:cNvPr id="9" name="Rectangle 8">
            <a:extLst>
              <a:ext uri="{FF2B5EF4-FFF2-40B4-BE49-F238E27FC236}">
                <a16:creationId xmlns:a16="http://schemas.microsoft.com/office/drawing/2014/main" id="{A1F32F7F-E527-4217-9342-23071B81E11A}"/>
              </a:ext>
            </a:extLst>
          </p:cNvPr>
          <p:cNvSpPr/>
          <p:nvPr userDrawn="1"/>
        </p:nvSpPr>
        <p:spPr>
          <a:xfrm>
            <a:off x="0" y="1383944"/>
            <a:ext cx="12192000" cy="103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Staggered implementation of pilot programs in </a:t>
            </a:r>
            <a:br>
              <a:rPr kumimoji="0" lang="en-US" sz="3300" b="1" i="0" u="none" strike="noStrike" kern="1200" cap="none" spc="0" normalizeH="0" baseline="0" noProof="0" dirty="0">
                <a:ln>
                  <a:noFill/>
                </a:ln>
                <a:solidFill>
                  <a:prstClr val="black"/>
                </a:solidFill>
                <a:effectLst/>
                <a:uLnTx/>
                <a:uFillTx/>
                <a:latin typeface="Calibri Light"/>
                <a:ea typeface="+mn-ea"/>
                <a:cs typeface="+mn-cs"/>
              </a:rPr>
            </a:br>
            <a:r>
              <a:rPr kumimoji="0" lang="en-US" sz="3300" b="1" i="0" u="none" strike="noStrike" kern="1200" cap="none" spc="0" normalizeH="0" baseline="0" noProof="0" dirty="0">
                <a:ln>
                  <a:noFill/>
                </a:ln>
                <a:solidFill>
                  <a:prstClr val="black"/>
                </a:solidFill>
                <a:effectLst/>
                <a:uLnTx/>
                <a:uFillTx/>
                <a:latin typeface="Calibri Light"/>
                <a:ea typeface="+mn-ea"/>
                <a:cs typeface="+mn-cs"/>
              </a:rPr>
              <a:t>10 counties across the state</a:t>
            </a:r>
          </a:p>
        </p:txBody>
      </p:sp>
      <p:sp>
        <p:nvSpPr>
          <p:cNvPr id="10" name="Rectangle 9">
            <a:extLst>
              <a:ext uri="{FF2B5EF4-FFF2-40B4-BE49-F238E27FC236}">
                <a16:creationId xmlns:a16="http://schemas.microsoft.com/office/drawing/2014/main" id="{CECA5D9B-6B8C-4957-82EE-296250B65B6C}"/>
              </a:ext>
            </a:extLst>
          </p:cNvPr>
          <p:cNvSpPr/>
          <p:nvPr userDrawn="1"/>
        </p:nvSpPr>
        <p:spPr>
          <a:xfrm>
            <a:off x="0" y="2404795"/>
            <a:ext cx="12192000" cy="1037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Implementation evaluation in eight counties</a:t>
            </a:r>
          </a:p>
        </p:txBody>
      </p:sp>
      <p:sp>
        <p:nvSpPr>
          <p:cNvPr id="11" name="Rectangle 10">
            <a:extLst>
              <a:ext uri="{FF2B5EF4-FFF2-40B4-BE49-F238E27FC236}">
                <a16:creationId xmlns:a16="http://schemas.microsoft.com/office/drawing/2014/main" id="{8BADF839-288F-44BE-845A-7837FF8B39EE}"/>
              </a:ext>
            </a:extLst>
          </p:cNvPr>
          <p:cNvSpPr/>
          <p:nvPr userDrawn="1"/>
        </p:nvSpPr>
        <p:spPr>
          <a:xfrm>
            <a:off x="0" y="3425646"/>
            <a:ext cx="12192000" cy="103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Program evaluation in nine counties</a:t>
            </a:r>
          </a:p>
        </p:txBody>
      </p:sp>
      <p:sp>
        <p:nvSpPr>
          <p:cNvPr id="12" name="Rectangle 11">
            <a:extLst>
              <a:ext uri="{FF2B5EF4-FFF2-40B4-BE49-F238E27FC236}">
                <a16:creationId xmlns:a16="http://schemas.microsoft.com/office/drawing/2014/main" id="{4848B9D1-6D86-4261-9B5C-F82B94EC673F}"/>
              </a:ext>
            </a:extLst>
          </p:cNvPr>
          <p:cNvSpPr/>
          <p:nvPr userDrawn="1"/>
        </p:nvSpPr>
        <p:spPr>
          <a:xfrm>
            <a:off x="0" y="4446497"/>
            <a:ext cx="12192000" cy="1037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System evaluation in 10 counites: “pre-” phase</a:t>
            </a:r>
          </a:p>
        </p:txBody>
      </p:sp>
      <p:sp>
        <p:nvSpPr>
          <p:cNvPr id="13" name="Rectangle 12">
            <a:extLst>
              <a:ext uri="{FF2B5EF4-FFF2-40B4-BE49-F238E27FC236}">
                <a16:creationId xmlns:a16="http://schemas.microsoft.com/office/drawing/2014/main" id="{6B3842CC-8EA8-42D8-A56E-0897EB8BBFA4}"/>
              </a:ext>
            </a:extLst>
          </p:cNvPr>
          <p:cNvSpPr/>
          <p:nvPr userDrawn="1"/>
        </p:nvSpPr>
        <p:spPr>
          <a:xfrm>
            <a:off x="0" y="5467350"/>
            <a:ext cx="12192000" cy="1037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a:ea typeface="+mn-ea"/>
                <a:cs typeface="+mn-cs"/>
              </a:rPr>
              <a:t>System evaluation in 10 counties: “post-” phase</a:t>
            </a:r>
          </a:p>
        </p:txBody>
      </p:sp>
      <p:sp>
        <p:nvSpPr>
          <p:cNvPr id="3" name="Oval 2">
            <a:extLst>
              <a:ext uri="{FF2B5EF4-FFF2-40B4-BE49-F238E27FC236}">
                <a16:creationId xmlns:a16="http://schemas.microsoft.com/office/drawing/2014/main" id="{66500E59-5B02-44E2-BEBB-4D73D83DC5B7}"/>
              </a:ext>
            </a:extLst>
          </p:cNvPr>
          <p:cNvSpPr/>
          <p:nvPr userDrawn="1"/>
        </p:nvSpPr>
        <p:spPr>
          <a:xfrm>
            <a:off x="285750" y="398758"/>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2013</a:t>
            </a:r>
          </a:p>
        </p:txBody>
      </p:sp>
      <p:sp>
        <p:nvSpPr>
          <p:cNvPr id="15" name="Oval 14">
            <a:extLst>
              <a:ext uri="{FF2B5EF4-FFF2-40B4-BE49-F238E27FC236}">
                <a16:creationId xmlns:a16="http://schemas.microsoft.com/office/drawing/2014/main" id="{DBF429C6-8C5E-4EF2-842C-AFE16DC594D8}"/>
              </a:ext>
            </a:extLst>
          </p:cNvPr>
          <p:cNvSpPr/>
          <p:nvPr userDrawn="1"/>
        </p:nvSpPr>
        <p:spPr>
          <a:xfrm>
            <a:off x="285750" y="1460982"/>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2014-2016</a:t>
            </a:r>
          </a:p>
        </p:txBody>
      </p:sp>
      <p:sp>
        <p:nvSpPr>
          <p:cNvPr id="16" name="Oval 15">
            <a:extLst>
              <a:ext uri="{FF2B5EF4-FFF2-40B4-BE49-F238E27FC236}">
                <a16:creationId xmlns:a16="http://schemas.microsoft.com/office/drawing/2014/main" id="{CC0378B1-C9CF-4F08-9152-A56D85C60E5E}"/>
              </a:ext>
            </a:extLst>
          </p:cNvPr>
          <p:cNvSpPr/>
          <p:nvPr userDrawn="1"/>
        </p:nvSpPr>
        <p:spPr>
          <a:xfrm>
            <a:off x="285750" y="2489946"/>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2015</a:t>
            </a:r>
          </a:p>
        </p:txBody>
      </p:sp>
      <p:sp>
        <p:nvSpPr>
          <p:cNvPr id="17" name="Oval 16">
            <a:extLst>
              <a:ext uri="{FF2B5EF4-FFF2-40B4-BE49-F238E27FC236}">
                <a16:creationId xmlns:a16="http://schemas.microsoft.com/office/drawing/2014/main" id="{0F4E1E3E-A3E1-44BE-8137-CF10F08B8B29}"/>
              </a:ext>
            </a:extLst>
          </p:cNvPr>
          <p:cNvSpPr/>
          <p:nvPr userDrawn="1"/>
        </p:nvSpPr>
        <p:spPr>
          <a:xfrm>
            <a:off x="285750" y="3494566"/>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2015-2017</a:t>
            </a:r>
          </a:p>
        </p:txBody>
      </p:sp>
      <p:sp>
        <p:nvSpPr>
          <p:cNvPr id="18" name="Oval 17">
            <a:extLst>
              <a:ext uri="{FF2B5EF4-FFF2-40B4-BE49-F238E27FC236}">
                <a16:creationId xmlns:a16="http://schemas.microsoft.com/office/drawing/2014/main" id="{05FB43B5-0C29-4584-AFCA-36BEC0EA0995}"/>
              </a:ext>
            </a:extLst>
          </p:cNvPr>
          <p:cNvSpPr/>
          <p:nvPr userDrawn="1"/>
        </p:nvSpPr>
        <p:spPr>
          <a:xfrm>
            <a:off x="285750" y="4531651"/>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2017</a:t>
            </a:r>
          </a:p>
        </p:txBody>
      </p:sp>
      <p:sp>
        <p:nvSpPr>
          <p:cNvPr id="19" name="Oval 18">
            <a:extLst>
              <a:ext uri="{FF2B5EF4-FFF2-40B4-BE49-F238E27FC236}">
                <a16:creationId xmlns:a16="http://schemas.microsoft.com/office/drawing/2014/main" id="{697A4FE3-CC28-4324-9E5C-50C83AF9884C}"/>
              </a:ext>
            </a:extLst>
          </p:cNvPr>
          <p:cNvSpPr/>
          <p:nvPr userDrawn="1"/>
        </p:nvSpPr>
        <p:spPr>
          <a:xfrm>
            <a:off x="285750" y="5568735"/>
            <a:ext cx="866775" cy="866775"/>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594E"/>
                </a:solidFill>
                <a:effectLst/>
                <a:uLnTx/>
                <a:uFillTx/>
                <a:latin typeface="Calibri"/>
                <a:ea typeface="+mn-ea"/>
                <a:cs typeface="+mn-cs"/>
              </a:rPr>
              <a:t>2019</a:t>
            </a:r>
          </a:p>
        </p:txBody>
      </p:sp>
    </p:spTree>
    <p:extLst>
      <p:ext uri="{BB962C8B-B14F-4D97-AF65-F5344CB8AC3E}">
        <p14:creationId xmlns:p14="http://schemas.microsoft.com/office/powerpoint/2010/main" val="270703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91986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DD28646-62D0-4665-B700-4CB1964C1BA1}"/>
              </a:ext>
            </a:extLst>
          </p:cNvPr>
          <p:cNvPicPr>
            <a:picLocks noChangeAspect="1"/>
          </p:cNvPicPr>
          <p:nvPr userDrawn="1"/>
        </p:nvPicPr>
        <p:blipFill rotWithShape="1">
          <a:blip r:embed="rId2"/>
          <a:srcRect l="404" r="1113"/>
          <a:stretch/>
        </p:blipFill>
        <p:spPr>
          <a:xfrm>
            <a:off x="0" y="67597"/>
            <a:ext cx="12192000" cy="6446519"/>
          </a:xfrm>
          <a:prstGeom prst="rect">
            <a:avLst/>
          </a:prstGeom>
        </p:spPr>
      </p:pic>
    </p:spTree>
    <p:extLst>
      <p:ext uri="{BB962C8B-B14F-4D97-AF65-F5344CB8AC3E}">
        <p14:creationId xmlns:p14="http://schemas.microsoft.com/office/powerpoint/2010/main" val="2110585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9" name="Title 1"/>
          <p:cNvSpPr txBox="1">
            <a:spLocks/>
          </p:cNvSpPr>
          <p:nvPr userDrawn="1"/>
        </p:nvSpPr>
        <p:spPr>
          <a:xfrm>
            <a:off x="4135120" y="1723824"/>
            <a:ext cx="7640320" cy="4595696"/>
          </a:xfrm>
          <a:prstGeom prst="rect">
            <a:avLst/>
          </a:prstGeom>
          <a:solidFill>
            <a:schemeClr val="accent2">
              <a:lumMod val="20000"/>
              <a:lumOff val="80000"/>
            </a:schemeClr>
          </a:solidFill>
        </p:spPr>
        <p:txBody>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78" name="Picture 77"/>
          <p:cNvPicPr>
            <a:picLocks noChangeAspect="1"/>
          </p:cNvPicPr>
          <p:nvPr userDrawn="1"/>
        </p:nvPicPr>
        <p:blipFill>
          <a:blip r:embed="rId2"/>
          <a:stretch>
            <a:fillRect/>
          </a:stretch>
        </p:blipFill>
        <p:spPr>
          <a:xfrm>
            <a:off x="413544" y="469760"/>
            <a:ext cx="11364911" cy="800212"/>
          </a:xfrm>
          <a:prstGeom prst="rect">
            <a:avLst/>
          </a:prstGeom>
        </p:spPr>
      </p:pic>
      <p:pic>
        <p:nvPicPr>
          <p:cNvPr id="79" name="Picture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 y="1127760"/>
            <a:ext cx="5557520" cy="5557520"/>
          </a:xfrm>
          <a:prstGeom prst="rect">
            <a:avLst/>
          </a:prstGeom>
        </p:spPr>
      </p:pic>
      <p:sp>
        <p:nvSpPr>
          <p:cNvPr id="4" name="Rectangle 3"/>
          <p:cNvSpPr/>
          <p:nvPr userDrawn="1"/>
        </p:nvSpPr>
        <p:spPr>
          <a:xfrm>
            <a:off x="4355690" y="1923421"/>
            <a:ext cx="7167716" cy="3970318"/>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Is Your Leadership Committed?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Do you have timely screening and assessment?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Do you have baseline data?</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Have you conducted a comprehensive process analysis?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Have you prioritized policy, practice, and funding?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E594E"/>
                </a:solidFill>
                <a:effectLst/>
                <a:uLnTx/>
                <a:uFillTx/>
                <a:latin typeface="Calibri"/>
                <a:ea typeface="+mn-ea"/>
                <a:cs typeface="+mn-cs"/>
              </a:rPr>
              <a:t>Do you track progress?</a:t>
            </a:r>
          </a:p>
        </p:txBody>
      </p:sp>
    </p:spTree>
    <p:extLst>
      <p:ext uri="{BB962C8B-B14F-4D97-AF65-F5344CB8AC3E}">
        <p14:creationId xmlns:p14="http://schemas.microsoft.com/office/powerpoint/2010/main" val="3255215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22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p:cNvSpPr txBox="1">
            <a:spLocks/>
          </p:cNvSpPr>
          <p:nvPr userDrawn="1"/>
        </p:nvSpPr>
        <p:spPr>
          <a:xfrm>
            <a:off x="295637" y="1422390"/>
            <a:ext cx="2518683" cy="4886960"/>
          </a:xfrm>
          <a:prstGeom prst="rect">
            <a:avLst/>
          </a:prstGeom>
          <a:solidFill>
            <a:schemeClr val="accent2">
              <a:lumMod val="20000"/>
              <a:lumOff val="80000"/>
            </a:schemeClr>
          </a:solidFill>
        </p:spPr>
        <p:txBody>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4" name="Title 1"/>
          <p:cNvSpPr txBox="1">
            <a:spLocks/>
          </p:cNvSpPr>
          <p:nvPr userDrawn="1"/>
        </p:nvSpPr>
        <p:spPr>
          <a:xfrm>
            <a:off x="3027680" y="1432560"/>
            <a:ext cx="8961120" cy="4886960"/>
          </a:xfrm>
          <a:prstGeom prst="rect">
            <a:avLst/>
          </a:prstGeom>
          <a:solidFill>
            <a:schemeClr val="accent2">
              <a:lumMod val="20000"/>
              <a:lumOff val="80000"/>
            </a:schemeClr>
          </a:solidFill>
        </p:spPr>
        <p:txBody>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5" name="Picture 4"/>
          <p:cNvPicPr>
            <a:picLocks noChangeAspect="1"/>
          </p:cNvPicPr>
          <p:nvPr userDrawn="1"/>
        </p:nvPicPr>
        <p:blipFill>
          <a:blip r:embed="rId2"/>
          <a:stretch>
            <a:fillRect/>
          </a:stretch>
        </p:blipFill>
        <p:spPr>
          <a:xfrm>
            <a:off x="413544" y="469760"/>
            <a:ext cx="11364911" cy="800212"/>
          </a:xfrm>
          <a:prstGeom prst="rect">
            <a:avLst/>
          </a:prstGeom>
        </p:spPr>
      </p:pic>
      <p:sp>
        <p:nvSpPr>
          <p:cNvPr id="6" name="Rectangle 5"/>
          <p:cNvSpPr/>
          <p:nvPr userDrawn="1"/>
        </p:nvSpPr>
        <p:spPr>
          <a:xfrm>
            <a:off x="3159761" y="1534775"/>
            <a:ext cx="8905908" cy="41857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594E"/>
                </a:solidFill>
                <a:effectLst/>
                <a:uLnTx/>
                <a:uFillTx/>
                <a:latin typeface="Calibri"/>
                <a:ea typeface="+mn-ea"/>
                <a:cs typeface="+mn-cs"/>
              </a:rPr>
              <a:t>Question One: Is Your Leadership Committed?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How did Stepping Up evolve in the community?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Is there an active diversion council or other multidisciplinary committee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What agencies are involved in the Stepping Up initiative? Who should be?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What are the goals &amp; objectives for Stepping Up?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Conduct Introductory Meeting with key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E594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594E"/>
                </a:solidFill>
                <a:effectLst/>
                <a:uLnTx/>
                <a:uFillTx/>
                <a:latin typeface="Calibri"/>
                <a:ea typeface="+mn-ea"/>
                <a:cs typeface="+mn-cs"/>
              </a:rPr>
              <a:t>Question Two: Do you have timely screening and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E594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594E"/>
                </a:solidFill>
                <a:effectLst/>
                <a:uLnTx/>
                <a:uFillTx/>
                <a:latin typeface="Calibri"/>
                <a:ea typeface="+mn-ea"/>
                <a:cs typeface="+mn-cs"/>
              </a:rPr>
              <a:t>Question Three: Do you have baseline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E594E"/>
                </a:solidFill>
                <a:effectLst/>
                <a:uLnTx/>
                <a:uFillTx/>
                <a:latin typeface="Calibri"/>
                <a:ea typeface="+mn-ea"/>
                <a:cs typeface="+mn-cs"/>
              </a:rPr>
              <a:t>Site Visit and Jail Tour (3-5 hours)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p:txBody>
      </p:sp>
      <p:sp>
        <p:nvSpPr>
          <p:cNvPr id="7" name="Rectangle 6"/>
          <p:cNvSpPr/>
          <p:nvPr userDrawn="1"/>
        </p:nvSpPr>
        <p:spPr>
          <a:xfrm>
            <a:off x="295637" y="1520614"/>
            <a:ext cx="244756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E594E"/>
                </a:solidFill>
                <a:effectLst/>
                <a:uLnTx/>
                <a:uFillTx/>
                <a:latin typeface="Calibri"/>
                <a:ea typeface="+mn-ea"/>
                <a:cs typeface="+mn-cs"/>
              </a:rPr>
              <a:t>Phase One</a:t>
            </a:r>
          </a:p>
        </p:txBody>
      </p:sp>
      <p:sp>
        <p:nvSpPr>
          <p:cNvPr id="8" name="Rectangle 7"/>
          <p:cNvSpPr/>
          <p:nvPr userDrawn="1"/>
        </p:nvSpPr>
        <p:spPr>
          <a:xfrm>
            <a:off x="7437120" y="4883082"/>
            <a:ext cx="4341335" cy="1323439"/>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Review existing data/data validation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Assess pre-/post-booking diversion activities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Collaboratively develop technical assistance plan</a:t>
            </a:r>
          </a:p>
        </p:txBody>
      </p:sp>
      <p:sp>
        <p:nvSpPr>
          <p:cNvPr id="9" name="Rectangle 8"/>
          <p:cNvSpPr/>
          <p:nvPr userDrawn="1"/>
        </p:nvSpPr>
        <p:spPr>
          <a:xfrm>
            <a:off x="3225802" y="4893242"/>
            <a:ext cx="4485638" cy="1323439"/>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Observe Diversion Council Meeting (when applicable)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Map Jail Process from Booking to Release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594E"/>
                </a:solidFill>
                <a:effectLst/>
                <a:uLnTx/>
                <a:uFillTx/>
                <a:latin typeface="Calibri"/>
                <a:ea typeface="+mn-ea"/>
                <a:cs typeface="+mn-cs"/>
              </a:rPr>
              <a:t>Review Current Screening and Assessment Tools</a:t>
            </a:r>
          </a:p>
        </p:txBody>
      </p:sp>
      <p:grpSp>
        <p:nvGrpSpPr>
          <p:cNvPr id="10" name="Group 9">
            <a:extLst>
              <a:ext uri="{FF2B5EF4-FFF2-40B4-BE49-F238E27FC236}">
                <a16:creationId xmlns:a16="http://schemas.microsoft.com/office/drawing/2014/main" id="{62FF0A7A-9351-48C3-8786-445C18027F46}"/>
              </a:ext>
            </a:extLst>
          </p:cNvPr>
          <p:cNvGrpSpPr/>
          <p:nvPr userDrawn="1"/>
        </p:nvGrpSpPr>
        <p:grpSpPr>
          <a:xfrm>
            <a:off x="605547" y="2289500"/>
            <a:ext cx="1680504" cy="1680504"/>
            <a:chOff x="708181" y="1644794"/>
            <a:chExt cx="1028700" cy="1028700"/>
          </a:xfrm>
        </p:grpSpPr>
        <p:sp>
          <p:nvSpPr>
            <p:cNvPr id="11" name="Oval 10">
              <a:extLst>
                <a:ext uri="{FF2B5EF4-FFF2-40B4-BE49-F238E27FC236}">
                  <a16:creationId xmlns:a16="http://schemas.microsoft.com/office/drawing/2014/main" id="{564CD58A-7C7B-430B-BBE9-CB4419C76AFA}"/>
                </a:ext>
              </a:extLst>
            </p:cNvPr>
            <p:cNvSpPr>
              <a:spLocks noChangeAspect="1"/>
            </p:cNvSpPr>
            <p:nvPr/>
          </p:nvSpPr>
          <p:spPr>
            <a:xfrm>
              <a:off x="708181" y="1644794"/>
              <a:ext cx="1028700" cy="1028700"/>
            </a:xfrm>
            <a:prstGeom prst="ellipse">
              <a:avLst/>
            </a:prstGeom>
            <a:solidFill>
              <a:sysClr val="window" lastClr="FFFFFF"/>
            </a:solidFill>
            <a:ln w="38100" cap="flat" cmpd="sng" algn="ctr">
              <a:solidFill>
                <a:srgbClr val="1058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Graphic 18" descr="Magnifying glass">
              <a:extLst>
                <a:ext uri="{FF2B5EF4-FFF2-40B4-BE49-F238E27FC236}">
                  <a16:creationId xmlns:a16="http://schemas.microsoft.com/office/drawing/2014/main" id="{8CAD1015-CD75-4BE3-BD1D-6B3E25F06071}"/>
                </a:ext>
              </a:extLst>
            </p:cNvPr>
            <p:cNvPicPr>
              <a:picLocks noChangeAspect="1"/>
            </p:cNvPicPr>
            <p:nvPr/>
          </p:nvPicPr>
          <p:blipFill>
            <a:blip>
              <a:extLst/>
            </a:blip>
            <a:stretch>
              <a:fillRect/>
            </a:stretch>
          </p:blipFill>
          <p:spPr>
            <a:xfrm>
              <a:off x="948211" y="1703438"/>
              <a:ext cx="548640" cy="548640"/>
            </a:xfrm>
            <a:prstGeom prst="rect">
              <a:avLst/>
            </a:prstGeom>
          </p:spPr>
        </p:pic>
        <p:sp>
          <p:nvSpPr>
            <p:cNvPr id="13" name="TextBox 12">
              <a:extLst>
                <a:ext uri="{FF2B5EF4-FFF2-40B4-BE49-F238E27FC236}">
                  <a16:creationId xmlns:a16="http://schemas.microsoft.com/office/drawing/2014/main" id="{0E9E3DC8-055E-45DC-8E3E-1FD1E9CBC21B}"/>
                </a:ext>
              </a:extLst>
            </p:cNvPr>
            <p:cNvSpPr txBox="1"/>
            <p:nvPr/>
          </p:nvSpPr>
          <p:spPr>
            <a:xfrm>
              <a:off x="809781" y="2253974"/>
              <a:ext cx="825500" cy="244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0584F"/>
                  </a:solidFill>
                  <a:effectLst/>
                  <a:uLnTx/>
                  <a:uFillTx/>
                  <a:latin typeface="Calibri Light"/>
                  <a:ea typeface="+mn-ea"/>
                  <a:cs typeface="+mn-cs"/>
                </a:rPr>
                <a:t>ASSESS</a:t>
              </a:r>
            </a:p>
          </p:txBody>
        </p:sp>
      </p:grpSp>
      <p:grpSp>
        <p:nvGrpSpPr>
          <p:cNvPr id="14" name="Group 13">
            <a:extLst>
              <a:ext uri="{FF2B5EF4-FFF2-40B4-BE49-F238E27FC236}">
                <a16:creationId xmlns:a16="http://schemas.microsoft.com/office/drawing/2014/main" id="{2FFAA4B2-4DE9-4E44-BD66-1DD28E6BD361}"/>
              </a:ext>
            </a:extLst>
          </p:cNvPr>
          <p:cNvGrpSpPr/>
          <p:nvPr userDrawn="1"/>
        </p:nvGrpSpPr>
        <p:grpSpPr>
          <a:xfrm>
            <a:off x="604671" y="4297569"/>
            <a:ext cx="1681380" cy="1703422"/>
            <a:chOff x="707645" y="2761049"/>
            <a:chExt cx="1029237" cy="1108075"/>
          </a:xfrm>
        </p:grpSpPr>
        <p:sp>
          <p:nvSpPr>
            <p:cNvPr id="15" name="Oval 14">
              <a:extLst>
                <a:ext uri="{FF2B5EF4-FFF2-40B4-BE49-F238E27FC236}">
                  <a16:creationId xmlns:a16="http://schemas.microsoft.com/office/drawing/2014/main" id="{E6825672-4DDD-430F-B7D0-50834E08FC75}"/>
                </a:ext>
              </a:extLst>
            </p:cNvPr>
            <p:cNvSpPr>
              <a:spLocks noChangeAspect="1"/>
            </p:cNvSpPr>
            <p:nvPr/>
          </p:nvSpPr>
          <p:spPr>
            <a:xfrm>
              <a:off x="708181" y="2775958"/>
              <a:ext cx="1028701" cy="1093166"/>
            </a:xfrm>
            <a:prstGeom prst="ellipse">
              <a:avLst/>
            </a:prstGeom>
            <a:solidFill>
              <a:sysClr val="window" lastClr="FFFFFF"/>
            </a:solidFill>
            <a:ln w="38100" cap="flat" cmpd="sng" algn="ctr">
              <a:solidFill>
                <a:srgbClr val="1058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CF98DF4-A78A-4FF2-8D17-D935FCE04D7B}"/>
                </a:ext>
              </a:extLst>
            </p:cNvPr>
            <p:cNvSpPr txBox="1"/>
            <p:nvPr/>
          </p:nvSpPr>
          <p:spPr>
            <a:xfrm>
              <a:off x="707645" y="3350477"/>
              <a:ext cx="1028701" cy="2402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0584F"/>
                  </a:solidFill>
                  <a:effectLst/>
                  <a:uLnTx/>
                  <a:uFillTx/>
                  <a:latin typeface="Calibri Light"/>
                  <a:ea typeface="+mn-ea"/>
                  <a:cs typeface="+mn-cs"/>
                </a:rPr>
                <a:t>OBSERVE</a:t>
              </a:r>
            </a:p>
          </p:txBody>
        </p:sp>
        <p:pic>
          <p:nvPicPr>
            <p:cNvPr id="17" name="Graphic 52" descr="Eye">
              <a:extLst>
                <a:ext uri="{FF2B5EF4-FFF2-40B4-BE49-F238E27FC236}">
                  <a16:creationId xmlns:a16="http://schemas.microsoft.com/office/drawing/2014/main" id="{C625BC09-89FB-4FA9-BFD9-06922CCEADA2}"/>
                </a:ext>
              </a:extLst>
            </p:cNvPr>
            <p:cNvPicPr>
              <a:picLocks noChangeAspect="1"/>
            </p:cNvPicPr>
            <p:nvPr/>
          </p:nvPicPr>
          <p:blipFill>
            <a:blip>
              <a:extLst/>
            </a:blip>
            <a:stretch>
              <a:fillRect/>
            </a:stretch>
          </p:blipFill>
          <p:spPr>
            <a:xfrm>
              <a:off x="856235" y="2761049"/>
              <a:ext cx="731519" cy="731521"/>
            </a:xfrm>
            <a:prstGeom prst="rect">
              <a:avLst/>
            </a:prstGeom>
          </p:spPr>
        </p:pic>
      </p:grpSp>
      <p:sp>
        <p:nvSpPr>
          <p:cNvPr id="18" name="Rectangle 17">
            <a:extLst>
              <a:ext uri="{FF2B5EF4-FFF2-40B4-BE49-F238E27FC236}">
                <a16:creationId xmlns:a16="http://schemas.microsoft.com/office/drawing/2014/main" id="{309F1985-89BE-4993-A22D-A3A8804ACE5B}"/>
              </a:ext>
            </a:extLst>
          </p:cNvPr>
          <p:cNvSpPr/>
          <p:nvPr userDrawn="1"/>
        </p:nvSpPr>
        <p:spPr>
          <a:xfrm>
            <a:off x="-8720" y="6298277"/>
            <a:ext cx="780553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https://stepuptogether.org/wp-content/uploads/2017/01/Reducing-the-Number-of-People-with-Mental-Illnesses-in-Jail_Six-Questions.pdf</a:t>
            </a:r>
          </a:p>
        </p:txBody>
      </p:sp>
    </p:spTree>
    <p:extLst>
      <p:ext uri="{BB962C8B-B14F-4D97-AF65-F5344CB8AC3E}">
        <p14:creationId xmlns:p14="http://schemas.microsoft.com/office/powerpoint/2010/main" val="153055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txBox="1">
            <a:spLocks/>
          </p:cNvSpPr>
          <p:nvPr userDrawn="1"/>
        </p:nvSpPr>
        <p:spPr>
          <a:xfrm>
            <a:off x="295637" y="1422390"/>
            <a:ext cx="2518683" cy="4886960"/>
          </a:xfrm>
          <a:prstGeom prst="rect">
            <a:avLst/>
          </a:prstGeom>
          <a:solidFill>
            <a:schemeClr val="accent6"/>
          </a:solidFill>
        </p:spPr>
        <p:txBody>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4" name="Title 1"/>
          <p:cNvSpPr txBox="1">
            <a:spLocks/>
          </p:cNvSpPr>
          <p:nvPr userDrawn="1"/>
        </p:nvSpPr>
        <p:spPr>
          <a:xfrm>
            <a:off x="3027680" y="1432560"/>
            <a:ext cx="8961120" cy="4886960"/>
          </a:xfrm>
          <a:prstGeom prst="rect">
            <a:avLst/>
          </a:prstGeom>
          <a:solidFill>
            <a:schemeClr val="accent6"/>
          </a:solidFill>
        </p:spPr>
        <p:txBody>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5" name="Picture 4"/>
          <p:cNvPicPr>
            <a:picLocks noChangeAspect="1"/>
          </p:cNvPicPr>
          <p:nvPr userDrawn="1"/>
        </p:nvPicPr>
        <p:blipFill>
          <a:blip r:embed="rId2"/>
          <a:stretch>
            <a:fillRect/>
          </a:stretch>
        </p:blipFill>
        <p:spPr>
          <a:xfrm>
            <a:off x="413544" y="469760"/>
            <a:ext cx="11364911" cy="800212"/>
          </a:xfrm>
          <a:prstGeom prst="rect">
            <a:avLst/>
          </a:prstGeom>
        </p:spPr>
      </p:pic>
      <p:sp>
        <p:nvSpPr>
          <p:cNvPr id="6" name="Rectangle 5"/>
          <p:cNvSpPr/>
          <p:nvPr userDrawn="1"/>
        </p:nvSpPr>
        <p:spPr>
          <a:xfrm>
            <a:off x="3159761" y="1534775"/>
            <a:ext cx="8905908" cy="21544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7102"/>
                </a:solidFill>
                <a:effectLst/>
                <a:uLnTx/>
                <a:uFillTx/>
                <a:latin typeface="Calibri"/>
                <a:ea typeface="+mn-ea"/>
                <a:cs typeface="+mn-cs"/>
              </a:rPr>
              <a:t>Question Four: Have you conducted comprehensive process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9D7102"/>
                </a:solidFill>
                <a:effectLst/>
                <a:uLnTx/>
                <a:uFillTx/>
                <a:latin typeface="Calibri"/>
                <a:ea typeface="+mn-ea"/>
                <a:cs typeface="+mn-cs"/>
              </a:rPr>
              <a:t>Data Collection and Presentation (5-10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9D7102"/>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9D7102"/>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9D7102"/>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9D7102"/>
              </a:solidFill>
              <a:effectLst/>
              <a:uLnTx/>
              <a:uFillTx/>
              <a:latin typeface="Calibri"/>
              <a:ea typeface="+mn-ea"/>
              <a:cs typeface="+mn-cs"/>
            </a:endParaRPr>
          </a:p>
        </p:txBody>
      </p:sp>
      <p:sp>
        <p:nvSpPr>
          <p:cNvPr id="7" name="Rectangle 6"/>
          <p:cNvSpPr/>
          <p:nvPr userDrawn="1"/>
        </p:nvSpPr>
        <p:spPr>
          <a:xfrm>
            <a:off x="295637" y="1520614"/>
            <a:ext cx="244756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D7102"/>
                </a:solidFill>
                <a:effectLst/>
                <a:uLnTx/>
                <a:uFillTx/>
                <a:latin typeface="Calibri"/>
                <a:ea typeface="+mn-ea"/>
                <a:cs typeface="+mn-cs"/>
              </a:rPr>
              <a:t>Phase Two</a:t>
            </a:r>
          </a:p>
        </p:txBody>
      </p:sp>
      <p:sp>
        <p:nvSpPr>
          <p:cNvPr id="8" name="Rectangle 7"/>
          <p:cNvSpPr/>
          <p:nvPr userDrawn="1"/>
        </p:nvSpPr>
        <p:spPr>
          <a:xfrm>
            <a:off x="3056093" y="5123978"/>
            <a:ext cx="3906519" cy="1077218"/>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Presentation of findings and next steps to stakeholders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Create context: compare data with other like counties and state</a:t>
            </a:r>
          </a:p>
        </p:txBody>
      </p:sp>
      <p:sp>
        <p:nvSpPr>
          <p:cNvPr id="9" name="Rectangle 8"/>
          <p:cNvSpPr/>
          <p:nvPr userDrawn="1"/>
        </p:nvSpPr>
        <p:spPr>
          <a:xfrm>
            <a:off x="6563360" y="2569331"/>
            <a:ext cx="5313680" cy="584775"/>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Develop prevalence and jail-based service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Assess current system efficacy</a:t>
            </a:r>
          </a:p>
        </p:txBody>
      </p:sp>
      <p:sp>
        <p:nvSpPr>
          <p:cNvPr id="10" name="Rectangle 9"/>
          <p:cNvSpPr/>
          <p:nvPr userDrawn="1"/>
        </p:nvSpPr>
        <p:spPr>
          <a:xfrm>
            <a:off x="6929120" y="5184094"/>
            <a:ext cx="4849335" cy="584775"/>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Identify short and long term goals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Identify strategies for sustainability</a:t>
            </a:r>
          </a:p>
        </p:txBody>
      </p:sp>
      <p:grpSp>
        <p:nvGrpSpPr>
          <p:cNvPr id="11" name="Group 10">
            <a:extLst>
              <a:ext uri="{FF2B5EF4-FFF2-40B4-BE49-F238E27FC236}">
                <a16:creationId xmlns:a16="http://schemas.microsoft.com/office/drawing/2014/main" id="{DA7B04CA-39BF-43B7-A1EA-840EC6EBE425}"/>
              </a:ext>
            </a:extLst>
          </p:cNvPr>
          <p:cNvGrpSpPr/>
          <p:nvPr userDrawn="1"/>
        </p:nvGrpSpPr>
        <p:grpSpPr>
          <a:xfrm>
            <a:off x="557670" y="2176115"/>
            <a:ext cx="1923496" cy="1879876"/>
            <a:chOff x="6217606" y="5871411"/>
            <a:chExt cx="842056" cy="822961"/>
          </a:xfrm>
        </p:grpSpPr>
        <p:sp>
          <p:nvSpPr>
            <p:cNvPr id="12" name="Oval 11">
              <a:extLst>
                <a:ext uri="{FF2B5EF4-FFF2-40B4-BE49-F238E27FC236}">
                  <a16:creationId xmlns:a16="http://schemas.microsoft.com/office/drawing/2014/main" id="{9E6F8961-69C2-4305-AC41-022D58B95803}"/>
                </a:ext>
              </a:extLst>
            </p:cNvPr>
            <p:cNvSpPr>
              <a:spLocks noChangeAspect="1"/>
            </p:cNvSpPr>
            <p:nvPr/>
          </p:nvSpPr>
          <p:spPr>
            <a:xfrm>
              <a:off x="6236702" y="5871411"/>
              <a:ext cx="822960" cy="822961"/>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A5A2B3F-9B84-4268-BDEC-EC44551F0AD9}"/>
                </a:ext>
              </a:extLst>
            </p:cNvPr>
            <p:cNvSpPr txBox="1"/>
            <p:nvPr/>
          </p:nvSpPr>
          <p:spPr>
            <a:xfrm>
              <a:off x="6217606" y="6394317"/>
              <a:ext cx="825500" cy="161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C741">
                      <a:lumMod val="50000"/>
                    </a:srgbClr>
                  </a:solidFill>
                  <a:effectLst/>
                  <a:uLnTx/>
                  <a:uFillTx/>
                  <a:latin typeface="Calibri Light"/>
                  <a:ea typeface="+mn-ea"/>
                  <a:cs typeface="+mn-cs"/>
                </a:rPr>
                <a:t>ASSIST</a:t>
              </a:r>
            </a:p>
          </p:txBody>
        </p:sp>
        <p:pic>
          <p:nvPicPr>
            <p:cNvPr id="14" name="Graphic 12" descr="Handshake">
              <a:extLst>
                <a:ext uri="{FF2B5EF4-FFF2-40B4-BE49-F238E27FC236}">
                  <a16:creationId xmlns:a16="http://schemas.microsoft.com/office/drawing/2014/main" id="{4184170F-8A4F-4271-919F-A0393C4FACE4}"/>
                </a:ext>
              </a:extLst>
            </p:cNvPr>
            <p:cNvPicPr>
              <a:picLocks noChangeAspect="1"/>
            </p:cNvPicPr>
            <p:nvPr/>
          </p:nvPicPr>
          <p:blipFill>
            <a:blip>
              <a:extLst/>
            </a:blip>
            <a:stretch>
              <a:fillRect/>
            </a:stretch>
          </p:blipFill>
          <p:spPr>
            <a:xfrm>
              <a:off x="6378906" y="5920662"/>
              <a:ext cx="548640" cy="548640"/>
            </a:xfrm>
            <a:prstGeom prst="rect">
              <a:avLst/>
            </a:prstGeom>
          </p:spPr>
        </p:pic>
      </p:grpSp>
      <p:grpSp>
        <p:nvGrpSpPr>
          <p:cNvPr id="15" name="Group 14">
            <a:extLst>
              <a:ext uri="{FF2B5EF4-FFF2-40B4-BE49-F238E27FC236}">
                <a16:creationId xmlns:a16="http://schemas.microsoft.com/office/drawing/2014/main" id="{A684EFAE-787B-4D24-A61B-10DBC79FEAF4}"/>
              </a:ext>
            </a:extLst>
          </p:cNvPr>
          <p:cNvGrpSpPr/>
          <p:nvPr userDrawn="1"/>
        </p:nvGrpSpPr>
        <p:grpSpPr>
          <a:xfrm>
            <a:off x="537410" y="4322440"/>
            <a:ext cx="1941625" cy="1879874"/>
            <a:chOff x="6209670" y="7823200"/>
            <a:chExt cx="849992" cy="822960"/>
          </a:xfrm>
        </p:grpSpPr>
        <p:sp>
          <p:nvSpPr>
            <p:cNvPr id="16" name="Oval 15">
              <a:extLst>
                <a:ext uri="{FF2B5EF4-FFF2-40B4-BE49-F238E27FC236}">
                  <a16:creationId xmlns:a16="http://schemas.microsoft.com/office/drawing/2014/main" id="{E4F99C75-63CB-4B27-8052-A7D2505D9EF1}"/>
                </a:ext>
              </a:extLst>
            </p:cNvPr>
            <p:cNvSpPr>
              <a:spLocks noChangeAspect="1"/>
            </p:cNvSpPr>
            <p:nvPr/>
          </p:nvSpPr>
          <p:spPr>
            <a:xfrm>
              <a:off x="6236702" y="7823200"/>
              <a:ext cx="822960" cy="822960"/>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CE047CA-99A6-403D-9DF8-F90526FD0CDD}"/>
                </a:ext>
              </a:extLst>
            </p:cNvPr>
            <p:cNvSpPr txBox="1"/>
            <p:nvPr/>
          </p:nvSpPr>
          <p:spPr>
            <a:xfrm>
              <a:off x="6209670" y="8355501"/>
              <a:ext cx="825500" cy="161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C741">
                      <a:lumMod val="50000"/>
                    </a:srgbClr>
                  </a:solidFill>
                  <a:effectLst/>
                  <a:uLnTx/>
                  <a:uFillTx/>
                  <a:latin typeface="Calibri Light"/>
                  <a:ea typeface="+mn-ea"/>
                  <a:cs typeface="+mn-cs"/>
                </a:rPr>
                <a:t>PLAN</a:t>
              </a:r>
            </a:p>
          </p:txBody>
        </p:sp>
        <p:pic>
          <p:nvPicPr>
            <p:cNvPr id="18" name="Graphic 23" descr="Signpost">
              <a:extLst>
                <a:ext uri="{FF2B5EF4-FFF2-40B4-BE49-F238E27FC236}">
                  <a16:creationId xmlns:a16="http://schemas.microsoft.com/office/drawing/2014/main" id="{9062231C-873F-4EB9-BDD7-263D3B8692C5}"/>
                </a:ext>
              </a:extLst>
            </p:cNvPr>
            <p:cNvPicPr>
              <a:picLocks noChangeAspect="1"/>
            </p:cNvPicPr>
            <p:nvPr/>
          </p:nvPicPr>
          <p:blipFill>
            <a:blip>
              <a:extLst/>
            </a:blip>
            <a:stretch>
              <a:fillRect/>
            </a:stretch>
          </p:blipFill>
          <p:spPr>
            <a:xfrm>
              <a:off x="6442441" y="7886634"/>
              <a:ext cx="423431" cy="423431"/>
            </a:xfrm>
            <a:prstGeom prst="rect">
              <a:avLst/>
            </a:prstGeom>
          </p:spPr>
        </p:pic>
      </p:grpSp>
      <p:sp>
        <p:nvSpPr>
          <p:cNvPr id="19" name="Rectangle 18">
            <a:extLst>
              <a:ext uri="{FF2B5EF4-FFF2-40B4-BE49-F238E27FC236}">
                <a16:creationId xmlns:a16="http://schemas.microsoft.com/office/drawing/2014/main" id="{309F1985-89BE-4993-A22D-A3A8804ACE5B}"/>
              </a:ext>
            </a:extLst>
          </p:cNvPr>
          <p:cNvSpPr/>
          <p:nvPr userDrawn="1"/>
        </p:nvSpPr>
        <p:spPr>
          <a:xfrm>
            <a:off x="-8720" y="6298277"/>
            <a:ext cx="780553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https://stepuptogether.org/wp-content/uploads/2017/01/Reducing-the-Number-of-People-with-Mental-Illnesses-in-Jail_Six-Questions.pdf</a:t>
            </a:r>
          </a:p>
        </p:txBody>
      </p:sp>
      <p:sp>
        <p:nvSpPr>
          <p:cNvPr id="20" name="Rectangle 19"/>
          <p:cNvSpPr/>
          <p:nvPr userDrawn="1"/>
        </p:nvSpPr>
        <p:spPr>
          <a:xfrm>
            <a:off x="3118677" y="2613791"/>
            <a:ext cx="3947603" cy="1077218"/>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Establish temporary data collection protocols within the jail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9D7102"/>
                </a:solidFill>
                <a:effectLst/>
                <a:uLnTx/>
                <a:uFillTx/>
                <a:latin typeface="Calibri"/>
                <a:ea typeface="+mn-ea"/>
                <a:cs typeface="+mn-cs"/>
              </a:rPr>
              <a:t>Conduct regular data collection calls with key stakeholders</a:t>
            </a:r>
          </a:p>
        </p:txBody>
      </p:sp>
      <p:sp>
        <p:nvSpPr>
          <p:cNvPr id="21" name="Rectangle 20"/>
          <p:cNvSpPr/>
          <p:nvPr userDrawn="1"/>
        </p:nvSpPr>
        <p:spPr>
          <a:xfrm>
            <a:off x="3118677" y="3811097"/>
            <a:ext cx="86131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7102"/>
                </a:solidFill>
                <a:effectLst/>
                <a:uLnTx/>
                <a:uFillTx/>
                <a:latin typeface="Calibri"/>
                <a:ea typeface="+mn-ea"/>
                <a:cs typeface="+mn-cs"/>
              </a:rPr>
              <a:t>Question Five: Have you Prioritized Policy, Practice and Funding?</a:t>
            </a:r>
          </a:p>
        </p:txBody>
      </p:sp>
      <p:sp>
        <p:nvSpPr>
          <p:cNvPr id="22" name="Rectangle 21"/>
          <p:cNvSpPr/>
          <p:nvPr userDrawn="1"/>
        </p:nvSpPr>
        <p:spPr>
          <a:xfrm>
            <a:off x="3063240" y="4392850"/>
            <a:ext cx="6096000" cy="73866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7102"/>
                </a:solidFill>
                <a:effectLst/>
                <a:uLnTx/>
                <a:uFillTx/>
                <a:latin typeface="Calibri"/>
                <a:ea typeface="+mn-ea"/>
                <a:cs typeface="+mn-cs"/>
              </a:rPr>
              <a:t>Question Six: Do you track progress?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9D7102"/>
                </a:solidFill>
                <a:effectLst/>
                <a:uLnTx/>
                <a:uFillTx/>
                <a:latin typeface="Calibri"/>
                <a:ea typeface="+mn-ea"/>
                <a:cs typeface="+mn-cs"/>
              </a:rPr>
              <a:t>Action Planning &amp; Data Integration (3-6 Months)</a:t>
            </a:r>
          </a:p>
        </p:txBody>
      </p:sp>
    </p:spTree>
    <p:extLst>
      <p:ext uri="{BB962C8B-B14F-4D97-AF65-F5344CB8AC3E}">
        <p14:creationId xmlns:p14="http://schemas.microsoft.com/office/powerpoint/2010/main" val="23583243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72ABF-7BF2-455C-9F46-0ECA88C1C017}"/>
              </a:ext>
            </a:extLst>
          </p:cNvPr>
          <p:cNvSpPr txBox="1"/>
          <p:nvPr userDrawn="1"/>
        </p:nvSpPr>
        <p:spPr>
          <a:xfrm>
            <a:off x="5640223" y="3003846"/>
            <a:ext cx="41959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multi-faceted problem calls for </a:t>
            </a:r>
          </a:p>
        </p:txBody>
      </p:sp>
    </p:spTree>
    <p:extLst>
      <p:ext uri="{BB962C8B-B14F-4D97-AF65-F5344CB8AC3E}">
        <p14:creationId xmlns:p14="http://schemas.microsoft.com/office/powerpoint/2010/main" val="3374880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rgbClr val="A7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8182457-CDB2-3E45-BA80-BC6347CBF620}"/>
              </a:ext>
            </a:extLst>
          </p:cNvPr>
          <p:cNvSpPr>
            <a:spLocks noGrp="1"/>
          </p:cNvSpPr>
          <p:nvPr>
            <p:ph type="title" hasCustomPrompt="1"/>
          </p:nvPr>
        </p:nvSpPr>
        <p:spPr>
          <a:xfrm>
            <a:off x="2743200" y="2514601"/>
            <a:ext cx="8977744" cy="1117042"/>
          </a:xfrm>
          <a:prstGeom prst="rect">
            <a:avLst/>
          </a:prstGeom>
        </p:spPr>
        <p:txBody>
          <a:bodyPr anchor="ctr"/>
          <a:lstStyle>
            <a:lvl1pPr algn="ctr">
              <a:defRPr sz="6000" b="1">
                <a:solidFill>
                  <a:schemeClr val="tx2"/>
                </a:solidFill>
                <a:latin typeface="+mj-lt"/>
              </a:defRPr>
            </a:lvl1pPr>
          </a:lstStyle>
          <a:p>
            <a:r>
              <a:rPr lang="en-US" dirty="0"/>
              <a:t>Section Title</a:t>
            </a:r>
          </a:p>
        </p:txBody>
      </p:sp>
      <p:sp>
        <p:nvSpPr>
          <p:cNvPr id="3" name="Text Placeholder 2">
            <a:extLst>
              <a:ext uri="{FF2B5EF4-FFF2-40B4-BE49-F238E27FC236}">
                <a16:creationId xmlns:a16="http://schemas.microsoft.com/office/drawing/2014/main" id="{9ABE4854-1541-EC41-A200-3301F6E2A14A}"/>
              </a:ext>
            </a:extLst>
          </p:cNvPr>
          <p:cNvSpPr>
            <a:spLocks noGrp="1"/>
          </p:cNvSpPr>
          <p:nvPr>
            <p:ph type="body" idx="1" hasCustomPrompt="1"/>
          </p:nvPr>
        </p:nvSpPr>
        <p:spPr>
          <a:xfrm>
            <a:off x="2743198" y="3631643"/>
            <a:ext cx="8977745" cy="695632"/>
          </a:xfrm>
          <a:prstGeom prst="rect">
            <a:avLst/>
          </a:prstGeom>
        </p:spPr>
        <p:txBody>
          <a:bodyPr anchor="ctr"/>
          <a:lstStyle>
            <a:lvl1pPr marL="0" indent="0" algn="ctr">
              <a:buNone/>
              <a:defRPr sz="4000" b="1">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5" name="Picture Placeholder 4">
            <a:extLst>
              <a:ext uri="{FF2B5EF4-FFF2-40B4-BE49-F238E27FC236}">
                <a16:creationId xmlns:a16="http://schemas.microsoft.com/office/drawing/2014/main" id="{B72C8C57-2718-5A44-94CF-7DE7CD285D35}"/>
              </a:ext>
            </a:extLst>
          </p:cNvPr>
          <p:cNvSpPr>
            <a:spLocks noGrp="1" noChangeAspect="1"/>
          </p:cNvSpPr>
          <p:nvPr>
            <p:ph type="pic" sz="quarter" idx="10"/>
          </p:nvPr>
        </p:nvSpPr>
        <p:spPr>
          <a:xfrm>
            <a:off x="457200" y="2286000"/>
            <a:ext cx="2286000" cy="2286000"/>
          </a:xfrm>
          <a:prstGeom prst="ellipse">
            <a:avLst/>
          </a:prstGeom>
          <a:solidFill>
            <a:schemeClr val="bg1"/>
          </a:solidFill>
          <a:ln w="38100">
            <a:solidFill>
              <a:schemeClr val="tx2"/>
            </a:solidFill>
          </a:ln>
        </p:spPr>
        <p:txBody>
          <a:bodyPr/>
          <a:lstStyle>
            <a:lvl1pPr marL="0" indent="0">
              <a:buNone/>
              <a:defRPr sz="1200"/>
            </a:lvl1pPr>
          </a:lstStyle>
          <a:p>
            <a:endParaRPr lang="en-US" dirty="0"/>
          </a:p>
        </p:txBody>
      </p:sp>
      <p:sp>
        <p:nvSpPr>
          <p:cNvPr id="40" name="Text Placeholder 39">
            <a:extLst>
              <a:ext uri="{FF2B5EF4-FFF2-40B4-BE49-F238E27FC236}">
                <a16:creationId xmlns:a16="http://schemas.microsoft.com/office/drawing/2014/main" id="{0D45CC0B-EAC6-444D-BD6C-C3BE68F4A269}"/>
              </a:ext>
            </a:extLst>
          </p:cNvPr>
          <p:cNvSpPr>
            <a:spLocks noGrp="1"/>
          </p:cNvSpPr>
          <p:nvPr>
            <p:ph type="body" sz="quarter" idx="11" hasCustomPrompt="1"/>
          </p:nvPr>
        </p:nvSpPr>
        <p:spPr>
          <a:xfrm>
            <a:off x="546100" y="4525226"/>
            <a:ext cx="10248900" cy="364274"/>
          </a:xfrm>
          <a:prstGeom prst="rect">
            <a:avLst/>
          </a:prstGeom>
        </p:spPr>
        <p:txBody>
          <a:bodyPr/>
          <a:lstStyle>
            <a:lvl1pPr marL="0" indent="0" algn="ctr">
              <a:buNone/>
              <a:defRPr sz="2000" i="0">
                <a:solidFill>
                  <a:schemeClr val="tx2"/>
                </a:solidFill>
                <a:latin typeface="+mj-lt"/>
              </a:defRPr>
            </a:lvl1pPr>
          </a:lstStyle>
          <a:p>
            <a:pPr lvl="0"/>
            <a:r>
              <a:rPr lang="en-US" dirty="0"/>
              <a:t>↑ Insert an icon/picture here whenever possible (delete this text box before finalizing)</a:t>
            </a:r>
          </a:p>
        </p:txBody>
      </p:sp>
    </p:spTree>
    <p:extLst>
      <p:ext uri="{BB962C8B-B14F-4D97-AF65-F5344CB8AC3E}">
        <p14:creationId xmlns:p14="http://schemas.microsoft.com/office/powerpoint/2010/main" val="2314997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Intercept 0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3012162-3142-F84A-9D40-936AEF091AAE}"/>
              </a:ext>
            </a:extLst>
          </p:cNvPr>
          <p:cNvGrpSpPr>
            <a:grpSpLocks noChangeAspect="1"/>
          </p:cNvGrpSpPr>
          <p:nvPr userDrawn="1"/>
        </p:nvGrpSpPr>
        <p:grpSpPr>
          <a:xfrm>
            <a:off x="457200" y="2286000"/>
            <a:ext cx="2286000" cy="2286000"/>
            <a:chOff x="665671" y="2230216"/>
            <a:chExt cx="2286000" cy="2286000"/>
          </a:xfrm>
        </p:grpSpPr>
        <p:sp>
          <p:nvSpPr>
            <p:cNvPr id="8" name="Oval 7">
              <a:extLst>
                <a:ext uri="{FF2B5EF4-FFF2-40B4-BE49-F238E27FC236}">
                  <a16:creationId xmlns:a16="http://schemas.microsoft.com/office/drawing/2014/main" id="{8A2372CD-0261-E049-9992-FE4BF7473241}"/>
                </a:ext>
              </a:extLst>
            </p:cNvPr>
            <p:cNvSpPr>
              <a:spLocks noChangeAspect="1"/>
            </p:cNvSpPr>
            <p:nvPr/>
          </p:nvSpPr>
          <p:spPr>
            <a:xfrm>
              <a:off x="665671" y="2230216"/>
              <a:ext cx="2286000" cy="2286000"/>
            </a:xfrm>
            <a:prstGeom prst="ellipse">
              <a:avLst/>
            </a:prstGeom>
            <a:solidFill>
              <a:srgbClr val="FFF5D1"/>
            </a:solidFill>
            <a:ln w="57150">
              <a:solidFill>
                <a:srgbClr val="FED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City">
              <a:extLst>
                <a:ext uri="{FF2B5EF4-FFF2-40B4-BE49-F238E27FC236}">
                  <a16:creationId xmlns:a16="http://schemas.microsoft.com/office/drawing/2014/main" id="{B4040ABF-EBA1-4B42-ABA7-0B195E6A09E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8883" y="2309854"/>
              <a:ext cx="2143702" cy="2143702"/>
            </a:xfrm>
            <a:prstGeom prst="rect">
              <a:avLst/>
            </a:prstGeom>
          </p:spPr>
        </p:pic>
        <p:sp>
          <p:nvSpPr>
            <p:cNvPr id="11" name="Rectangle 10">
              <a:extLst>
                <a:ext uri="{FF2B5EF4-FFF2-40B4-BE49-F238E27FC236}">
                  <a16:creationId xmlns:a16="http://schemas.microsoft.com/office/drawing/2014/main" id="{D8F76E2A-CEEB-1840-96A8-93013F9DB08F}"/>
                </a:ext>
              </a:extLst>
            </p:cNvPr>
            <p:cNvSpPr/>
            <p:nvPr/>
          </p:nvSpPr>
          <p:spPr>
            <a:xfrm>
              <a:off x="1513303" y="3416688"/>
              <a:ext cx="585576" cy="675665"/>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55383B8-9DE5-DA4B-8EB9-B622C456F808}"/>
                </a:ext>
              </a:extLst>
            </p:cNvPr>
            <p:cNvSpPr/>
            <p:nvPr/>
          </p:nvSpPr>
          <p:spPr>
            <a:xfrm>
              <a:off x="1159518" y="2524059"/>
              <a:ext cx="707382" cy="675665"/>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71A6045-5B44-C747-A0B8-13923FAB59EE}"/>
                </a:ext>
              </a:extLst>
            </p:cNvPr>
            <p:cNvSpPr/>
            <p:nvPr/>
          </p:nvSpPr>
          <p:spPr>
            <a:xfrm>
              <a:off x="1507670" y="3100251"/>
              <a:ext cx="527957" cy="431487"/>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Graphic 13" descr="House">
              <a:extLst>
                <a:ext uri="{FF2B5EF4-FFF2-40B4-BE49-F238E27FC236}">
                  <a16:creationId xmlns:a16="http://schemas.microsoft.com/office/drawing/2014/main" id="{70A8B664-D9C7-0948-B4E9-741EEF0319D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4320" y="3302387"/>
              <a:ext cx="782127" cy="869357"/>
            </a:xfrm>
            <a:prstGeom prst="rect">
              <a:avLst/>
            </a:prstGeom>
          </p:spPr>
        </p:pic>
        <p:pic>
          <p:nvPicPr>
            <p:cNvPr id="15" name="Graphic 14" descr="Handshake">
              <a:extLst>
                <a:ext uri="{FF2B5EF4-FFF2-40B4-BE49-F238E27FC236}">
                  <a16:creationId xmlns:a16="http://schemas.microsoft.com/office/drawing/2014/main" id="{C3B9AFF1-BDEA-6D40-ABD5-48446B763CB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0656" y="2278381"/>
              <a:ext cx="1312815" cy="1312815"/>
            </a:xfrm>
            <a:prstGeom prst="rect">
              <a:avLst/>
            </a:prstGeom>
          </p:spPr>
        </p:pic>
      </p:grpSp>
      <p:sp>
        <p:nvSpPr>
          <p:cNvPr id="4" name="TextBox 3">
            <a:extLst>
              <a:ext uri="{FF2B5EF4-FFF2-40B4-BE49-F238E27FC236}">
                <a16:creationId xmlns:a16="http://schemas.microsoft.com/office/drawing/2014/main" id="{4E1B3F22-D8BB-6441-9458-BEA9E1267B25}"/>
              </a:ext>
            </a:extLst>
          </p:cNvPr>
          <p:cNvSpPr txBox="1"/>
          <p:nvPr userDrawn="1"/>
        </p:nvSpPr>
        <p:spPr>
          <a:xfrm>
            <a:off x="2757464" y="2613392"/>
            <a:ext cx="8963480" cy="163121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DA6A"/>
                </a:solidFill>
                <a:effectLst>
                  <a:outerShdw blurRad="50800" dist="38100" dir="2700000" algn="tl" rotWithShape="0">
                    <a:prstClr val="black">
                      <a:alpha val="40000"/>
                    </a:prstClr>
                  </a:outerShdw>
                </a:effectLst>
                <a:uLnTx/>
                <a:uFillTx/>
                <a:latin typeface="Calibri Light"/>
                <a:ea typeface="+mn-ea"/>
                <a:cs typeface="+mn-cs"/>
              </a:rPr>
              <a:t>Intercept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Community Services</a:t>
            </a:r>
          </a:p>
        </p:txBody>
      </p:sp>
    </p:spTree>
    <p:extLst>
      <p:ext uri="{BB962C8B-B14F-4D97-AF65-F5344CB8AC3E}">
        <p14:creationId xmlns:p14="http://schemas.microsoft.com/office/powerpoint/2010/main" val="4195313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tercept 1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63731D17-32F9-C645-913B-E325E22B103B}"/>
              </a:ext>
            </a:extLst>
          </p:cNvPr>
          <p:cNvGrpSpPr>
            <a:grpSpLocks noChangeAspect="1"/>
          </p:cNvGrpSpPr>
          <p:nvPr userDrawn="1"/>
        </p:nvGrpSpPr>
        <p:grpSpPr>
          <a:xfrm>
            <a:off x="457200" y="2286000"/>
            <a:ext cx="2286000" cy="2286000"/>
            <a:chOff x="457200" y="2286000"/>
            <a:chExt cx="1371600" cy="1371600"/>
          </a:xfrm>
        </p:grpSpPr>
        <p:sp>
          <p:nvSpPr>
            <p:cNvPr id="29" name="Oval 28">
              <a:extLst>
                <a:ext uri="{FF2B5EF4-FFF2-40B4-BE49-F238E27FC236}">
                  <a16:creationId xmlns:a16="http://schemas.microsoft.com/office/drawing/2014/main" id="{EEAA115B-E997-644B-B149-89A8720A1566}"/>
                </a:ext>
              </a:extLst>
            </p:cNvPr>
            <p:cNvSpPr>
              <a:spLocks noChangeAspect="1"/>
            </p:cNvSpPr>
            <p:nvPr/>
          </p:nvSpPr>
          <p:spPr>
            <a:xfrm>
              <a:off x="457200" y="2286000"/>
              <a:ext cx="1371600" cy="1371600"/>
            </a:xfrm>
            <a:prstGeom prst="ellipse">
              <a:avLst/>
            </a:prstGeom>
            <a:solidFill>
              <a:srgbClr val="FFD393"/>
            </a:solidFill>
            <a:ln w="57150">
              <a:solidFill>
                <a:srgbClr val="F19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A975B0AD-97F5-B74D-AE5C-9F834FA283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38" b="96439" l="6197" r="92201">
                          <a14:foregroundMark x1="47650" y1="10399" x2="47650" y2="10399"/>
                          <a14:foregroundMark x1="42949" y1="6838" x2="55662" y2="7123"/>
                          <a14:foregroundMark x1="6410" y1="40028" x2="7692" y2="43447"/>
                          <a14:foregroundMark x1="92201" y1="39459" x2="91132" y2="44017"/>
                          <a14:foregroundMark x1="75214" y1="94302" x2="80449" y2="78063"/>
                          <a14:foregroundMark x1="15598" y1="95442" x2="19338" y2="95726"/>
                          <a14:foregroundMark x1="75748" y1="96296" x2="77244" y2="96439"/>
                        </a14:backgroundRemoval>
                      </a14:imgEffect>
                    </a14:imgLayer>
                  </a14:imgProps>
                </a:ext>
              </a:extLst>
            </a:blip>
            <a:stretch>
              <a:fillRect/>
            </a:stretch>
          </p:blipFill>
          <p:spPr>
            <a:xfrm>
              <a:off x="551465" y="2528570"/>
              <a:ext cx="1183070" cy="886461"/>
            </a:xfrm>
            <a:prstGeom prst="rect">
              <a:avLst/>
            </a:prstGeom>
          </p:spPr>
        </p:pic>
      </p:grpSp>
      <p:sp>
        <p:nvSpPr>
          <p:cNvPr id="8" name="TextBox 7">
            <a:extLst>
              <a:ext uri="{FF2B5EF4-FFF2-40B4-BE49-F238E27FC236}">
                <a16:creationId xmlns:a16="http://schemas.microsoft.com/office/drawing/2014/main" id="{D2A25881-F01E-6A44-9805-1F0D03A2909D}"/>
              </a:ext>
            </a:extLst>
          </p:cNvPr>
          <p:cNvSpPr txBox="1"/>
          <p:nvPr userDrawn="1"/>
        </p:nvSpPr>
        <p:spPr>
          <a:xfrm>
            <a:off x="2350901" y="2613392"/>
            <a:ext cx="9370043" cy="163121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19251"/>
                </a:solidFill>
                <a:effectLst>
                  <a:outerShdw blurRad="50800" dist="38100" dir="2700000" algn="tl" rotWithShape="0">
                    <a:prstClr val="black">
                      <a:alpha val="40000"/>
                    </a:prstClr>
                  </a:outerShdw>
                </a:effectLst>
                <a:uLnTx/>
                <a:uFillTx/>
                <a:latin typeface="Calibri Light"/>
                <a:ea typeface="+mn-ea"/>
                <a:cs typeface="+mn-cs"/>
              </a:rPr>
              <a:t>Intercept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Law Enforcement</a:t>
            </a:r>
          </a:p>
        </p:txBody>
      </p:sp>
    </p:spTree>
    <p:extLst>
      <p:ext uri="{BB962C8B-B14F-4D97-AF65-F5344CB8AC3E}">
        <p14:creationId xmlns:p14="http://schemas.microsoft.com/office/powerpoint/2010/main" val="3150508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ercept 2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02FDEA50-3247-764A-A228-F5B03B75E719}"/>
              </a:ext>
            </a:extLst>
          </p:cNvPr>
          <p:cNvGrpSpPr>
            <a:grpSpLocks noChangeAspect="1"/>
          </p:cNvGrpSpPr>
          <p:nvPr userDrawn="1"/>
        </p:nvGrpSpPr>
        <p:grpSpPr>
          <a:xfrm>
            <a:off x="457200" y="2286000"/>
            <a:ext cx="2286000" cy="2286000"/>
            <a:chOff x="721279" y="2438400"/>
            <a:chExt cx="2286000" cy="2286000"/>
          </a:xfrm>
        </p:grpSpPr>
        <p:sp>
          <p:nvSpPr>
            <p:cNvPr id="17" name="Oval 16">
              <a:extLst>
                <a:ext uri="{FF2B5EF4-FFF2-40B4-BE49-F238E27FC236}">
                  <a16:creationId xmlns:a16="http://schemas.microsoft.com/office/drawing/2014/main" id="{8A5B198E-ECD3-1A4F-962C-B25A17800274}"/>
                </a:ext>
              </a:extLst>
            </p:cNvPr>
            <p:cNvSpPr>
              <a:spLocks noChangeAspect="1"/>
            </p:cNvSpPr>
            <p:nvPr/>
          </p:nvSpPr>
          <p:spPr>
            <a:xfrm>
              <a:off x="721279" y="2438400"/>
              <a:ext cx="2286000" cy="2286000"/>
            </a:xfrm>
            <a:prstGeom prst="ellipse">
              <a:avLst/>
            </a:prstGeom>
            <a:solidFill>
              <a:srgbClr val="C3E8F3"/>
            </a:solidFill>
            <a:ln w="57150">
              <a:solidFill>
                <a:srgbClr val="80B5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Placeholder 6" descr="Handcuffs">
              <a:extLst>
                <a:ext uri="{FF2B5EF4-FFF2-40B4-BE49-F238E27FC236}">
                  <a16:creationId xmlns:a16="http://schemas.microsoft.com/office/drawing/2014/main" id="{24B262FD-DE47-A34D-A165-510E00057AE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a:fillRect/>
            </a:stretch>
          </p:blipFill>
          <p:spPr>
            <a:xfrm rot="19703529">
              <a:off x="1006674" y="2560187"/>
              <a:ext cx="1270760" cy="1270760"/>
            </a:xfrm>
            <a:prstGeom prst="rect">
              <a:avLst/>
            </a:prstGeom>
          </p:spPr>
        </p:pic>
        <p:pic>
          <p:nvPicPr>
            <p:cNvPr id="19" name="Graphic 18" descr="Gavel">
              <a:extLst>
                <a:ext uri="{FF2B5EF4-FFF2-40B4-BE49-F238E27FC236}">
                  <a16:creationId xmlns:a16="http://schemas.microsoft.com/office/drawing/2014/main" id="{93D45E22-6D67-1845-A69C-D56F900F9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93742" y="3337545"/>
              <a:ext cx="1100378" cy="1100378"/>
            </a:xfrm>
            <a:prstGeom prst="rect">
              <a:avLst/>
            </a:prstGeom>
          </p:spPr>
        </p:pic>
      </p:grpSp>
      <p:sp>
        <p:nvSpPr>
          <p:cNvPr id="9" name="TextBox 8">
            <a:extLst>
              <a:ext uri="{FF2B5EF4-FFF2-40B4-BE49-F238E27FC236}">
                <a16:creationId xmlns:a16="http://schemas.microsoft.com/office/drawing/2014/main" id="{AD83631E-F808-A54E-A540-D22EF3049F68}"/>
              </a:ext>
            </a:extLst>
          </p:cNvPr>
          <p:cNvSpPr txBox="1"/>
          <p:nvPr userDrawn="1"/>
        </p:nvSpPr>
        <p:spPr>
          <a:xfrm>
            <a:off x="2350901" y="2305616"/>
            <a:ext cx="9370043" cy="224676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0B5D4"/>
                </a:solidFill>
                <a:effectLst>
                  <a:outerShdw blurRad="50800" dist="38100" dir="2700000" algn="tl" rotWithShape="0">
                    <a:prstClr val="black">
                      <a:alpha val="40000"/>
                    </a:prstClr>
                  </a:outerShdw>
                </a:effectLst>
                <a:uLnTx/>
                <a:uFillTx/>
                <a:latin typeface="Calibri Light"/>
                <a:ea typeface="+mn-ea"/>
                <a:cs typeface="+mn-cs"/>
              </a:rPr>
              <a:t>Intercept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Initial Detention/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Initial Court Hearings</a:t>
            </a:r>
          </a:p>
        </p:txBody>
      </p:sp>
    </p:spTree>
    <p:extLst>
      <p:ext uri="{BB962C8B-B14F-4D97-AF65-F5344CB8AC3E}">
        <p14:creationId xmlns:p14="http://schemas.microsoft.com/office/powerpoint/2010/main" val="135151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3050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ercept 3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5B579FB8-7DD6-5248-B951-F362718FE5F7}"/>
              </a:ext>
            </a:extLst>
          </p:cNvPr>
          <p:cNvGrpSpPr>
            <a:grpSpLocks noChangeAspect="1"/>
          </p:cNvGrpSpPr>
          <p:nvPr userDrawn="1"/>
        </p:nvGrpSpPr>
        <p:grpSpPr>
          <a:xfrm>
            <a:off x="457200" y="2286000"/>
            <a:ext cx="2286000" cy="2286000"/>
            <a:chOff x="10658274" y="131736"/>
            <a:chExt cx="1371600" cy="1371600"/>
          </a:xfrm>
        </p:grpSpPr>
        <p:sp>
          <p:nvSpPr>
            <p:cNvPr id="21" name="Oval 20">
              <a:extLst>
                <a:ext uri="{FF2B5EF4-FFF2-40B4-BE49-F238E27FC236}">
                  <a16:creationId xmlns:a16="http://schemas.microsoft.com/office/drawing/2014/main" id="{E40439C5-8383-D548-B694-DC485B798D68}"/>
                </a:ext>
              </a:extLst>
            </p:cNvPr>
            <p:cNvSpPr>
              <a:spLocks noChangeAspect="1"/>
            </p:cNvSpPr>
            <p:nvPr/>
          </p:nvSpPr>
          <p:spPr>
            <a:xfrm>
              <a:off x="10658274" y="131736"/>
              <a:ext cx="1371600" cy="1371600"/>
            </a:xfrm>
            <a:prstGeom prst="ellipse">
              <a:avLst/>
            </a:prstGeom>
            <a:solidFill>
              <a:srgbClr val="E6CDD2"/>
            </a:solidFill>
            <a:ln w="57150">
              <a:solidFill>
                <a:srgbClr val="C78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Placeholder 7" descr="Jail">
              <a:extLst>
                <a:ext uri="{FF2B5EF4-FFF2-40B4-BE49-F238E27FC236}">
                  <a16:creationId xmlns:a16="http://schemas.microsoft.com/office/drawing/2014/main" id="{82DCDDA4-232E-7849-BFE0-171FA79FA39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a:fillRect/>
            </a:stretch>
          </p:blipFill>
          <p:spPr>
            <a:xfrm>
              <a:off x="11034108" y="201478"/>
              <a:ext cx="619933" cy="619933"/>
            </a:xfrm>
            <a:prstGeom prst="rect">
              <a:avLst/>
            </a:prstGeom>
          </p:spPr>
        </p:pic>
        <p:pic>
          <p:nvPicPr>
            <p:cNvPr id="23" name="Graphic 22" descr="Scales of Justice">
              <a:extLst>
                <a:ext uri="{FF2B5EF4-FFF2-40B4-BE49-F238E27FC236}">
                  <a16:creationId xmlns:a16="http://schemas.microsoft.com/office/drawing/2014/main" id="{91C41568-BADB-124F-9ACC-33CA3D58C7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43241" y="762184"/>
              <a:ext cx="601667" cy="601667"/>
            </a:xfrm>
            <a:prstGeom prst="rect">
              <a:avLst/>
            </a:prstGeom>
          </p:spPr>
        </p:pic>
      </p:grpSp>
      <p:sp>
        <p:nvSpPr>
          <p:cNvPr id="9" name="TextBox 8">
            <a:extLst>
              <a:ext uri="{FF2B5EF4-FFF2-40B4-BE49-F238E27FC236}">
                <a16:creationId xmlns:a16="http://schemas.microsoft.com/office/drawing/2014/main" id="{7B3D8659-836F-8D44-8BED-B93FA9225CD9}"/>
              </a:ext>
            </a:extLst>
          </p:cNvPr>
          <p:cNvSpPr txBox="1"/>
          <p:nvPr userDrawn="1"/>
        </p:nvSpPr>
        <p:spPr>
          <a:xfrm>
            <a:off x="2350901" y="2613392"/>
            <a:ext cx="9370043" cy="163121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78F9B"/>
                </a:solidFill>
                <a:effectLst>
                  <a:outerShdw blurRad="50800" dist="38100" dir="2700000" algn="tl" rotWithShape="0">
                    <a:prstClr val="black">
                      <a:alpha val="40000"/>
                    </a:prstClr>
                  </a:outerShdw>
                </a:effectLst>
                <a:uLnTx/>
                <a:uFillTx/>
                <a:latin typeface="Calibri Light"/>
                <a:ea typeface="+mn-ea"/>
                <a:cs typeface="+mn-cs"/>
              </a:rPr>
              <a:t>Intercept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Jails/Courts</a:t>
            </a:r>
          </a:p>
        </p:txBody>
      </p:sp>
    </p:spTree>
    <p:extLst>
      <p:ext uri="{BB962C8B-B14F-4D97-AF65-F5344CB8AC3E}">
        <p14:creationId xmlns:p14="http://schemas.microsoft.com/office/powerpoint/2010/main" val="792854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ercept 4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4E7E9DA3-B8D8-FA4B-A38A-C50D00485BA5}"/>
              </a:ext>
            </a:extLst>
          </p:cNvPr>
          <p:cNvGrpSpPr>
            <a:grpSpLocks noChangeAspect="1"/>
          </p:cNvGrpSpPr>
          <p:nvPr userDrawn="1"/>
        </p:nvGrpSpPr>
        <p:grpSpPr>
          <a:xfrm>
            <a:off x="457200" y="2286000"/>
            <a:ext cx="2286000" cy="2286000"/>
            <a:chOff x="537882" y="2508169"/>
            <a:chExt cx="1828800" cy="1828800"/>
          </a:xfrm>
        </p:grpSpPr>
        <p:sp>
          <p:nvSpPr>
            <p:cNvPr id="25" name="Oval 24">
              <a:extLst>
                <a:ext uri="{FF2B5EF4-FFF2-40B4-BE49-F238E27FC236}">
                  <a16:creationId xmlns:a16="http://schemas.microsoft.com/office/drawing/2014/main" id="{786E94E9-0465-3145-80C9-13144863FFE7}"/>
                </a:ext>
              </a:extLst>
            </p:cNvPr>
            <p:cNvSpPr/>
            <p:nvPr/>
          </p:nvSpPr>
          <p:spPr>
            <a:xfrm>
              <a:off x="537882" y="2508169"/>
              <a:ext cx="1828800" cy="1828800"/>
            </a:xfrm>
            <a:prstGeom prst="ellipse">
              <a:avLst/>
            </a:prstGeom>
            <a:solidFill>
              <a:srgbClr val="C8F6EA"/>
            </a:solidFill>
            <a:ln w="57150">
              <a:solidFill>
                <a:srgbClr val="76B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Graphic 25" descr="Jail">
              <a:extLst>
                <a:ext uri="{FF2B5EF4-FFF2-40B4-BE49-F238E27FC236}">
                  <a16:creationId xmlns:a16="http://schemas.microsoft.com/office/drawing/2014/main" id="{76672190-F9D7-4248-86C6-E85F5A4BBD0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48347" y="2909808"/>
              <a:ext cx="1071966" cy="1071966"/>
            </a:xfrm>
            <a:prstGeom prst="rect">
              <a:avLst/>
            </a:prstGeom>
          </p:spPr>
        </p:pic>
        <p:pic>
          <p:nvPicPr>
            <p:cNvPr id="27" name="Graphic 26" descr="Run">
              <a:extLst>
                <a:ext uri="{FF2B5EF4-FFF2-40B4-BE49-F238E27FC236}">
                  <a16:creationId xmlns:a16="http://schemas.microsoft.com/office/drawing/2014/main" id="{B2E9D881-BC03-6E46-9E1D-24F9831DF8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14773" y="2987298"/>
              <a:ext cx="914400" cy="914400"/>
            </a:xfrm>
            <a:prstGeom prst="rect">
              <a:avLst/>
            </a:prstGeom>
          </p:spPr>
        </p:pic>
      </p:grpSp>
      <p:sp>
        <p:nvSpPr>
          <p:cNvPr id="9" name="TextBox 8">
            <a:extLst>
              <a:ext uri="{FF2B5EF4-FFF2-40B4-BE49-F238E27FC236}">
                <a16:creationId xmlns:a16="http://schemas.microsoft.com/office/drawing/2014/main" id="{1921D5DC-7963-7841-A730-7113713BC5FC}"/>
              </a:ext>
            </a:extLst>
          </p:cNvPr>
          <p:cNvSpPr txBox="1"/>
          <p:nvPr userDrawn="1"/>
        </p:nvSpPr>
        <p:spPr>
          <a:xfrm>
            <a:off x="2350901" y="2613392"/>
            <a:ext cx="9370043" cy="163121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6BD9E"/>
                </a:solidFill>
                <a:effectLst>
                  <a:outerShdw blurRad="50800" dist="38100" dir="2700000" algn="tl" rotWithShape="0">
                    <a:prstClr val="black">
                      <a:alpha val="40000"/>
                    </a:prstClr>
                  </a:outerShdw>
                </a:effectLst>
                <a:uLnTx/>
                <a:uFillTx/>
                <a:latin typeface="Calibri Light"/>
                <a:ea typeface="+mn-ea"/>
                <a:cs typeface="+mn-cs"/>
              </a:rPr>
              <a:t>Intercept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mn-cs"/>
              </a:rPr>
              <a:t>Reentry</a:t>
            </a:r>
          </a:p>
        </p:txBody>
      </p:sp>
    </p:spTree>
    <p:extLst>
      <p:ext uri="{BB962C8B-B14F-4D97-AF65-F5344CB8AC3E}">
        <p14:creationId xmlns:p14="http://schemas.microsoft.com/office/powerpoint/2010/main" val="33081986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ercept 5 Sec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F330F0-AFFA-684D-B185-D6ADB482397F}"/>
              </a:ext>
            </a:extLst>
          </p:cNvPr>
          <p:cNvSpPr/>
          <p:nvPr userDrawn="1"/>
        </p:nvSpPr>
        <p:spPr>
          <a:xfrm>
            <a:off x="0" y="1600200"/>
            <a:ext cx="12192000" cy="3657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Group 30">
            <a:extLst>
              <a:ext uri="{FF2B5EF4-FFF2-40B4-BE49-F238E27FC236}">
                <a16:creationId xmlns:a16="http://schemas.microsoft.com/office/drawing/2014/main" id="{738490FC-0B94-FB47-888E-198728F3894B}"/>
              </a:ext>
            </a:extLst>
          </p:cNvPr>
          <p:cNvGrpSpPr>
            <a:grpSpLocks noChangeAspect="1"/>
          </p:cNvGrpSpPr>
          <p:nvPr userDrawn="1"/>
        </p:nvGrpSpPr>
        <p:grpSpPr>
          <a:xfrm>
            <a:off x="457200" y="2286000"/>
            <a:ext cx="2286000" cy="2286000"/>
            <a:chOff x="2675564" y="290082"/>
            <a:chExt cx="2286000" cy="2286000"/>
          </a:xfrm>
        </p:grpSpPr>
        <p:grpSp>
          <p:nvGrpSpPr>
            <p:cNvPr id="32" name="Group 31">
              <a:extLst>
                <a:ext uri="{FF2B5EF4-FFF2-40B4-BE49-F238E27FC236}">
                  <a16:creationId xmlns:a16="http://schemas.microsoft.com/office/drawing/2014/main" id="{52D935FB-BBF3-D545-86EC-2566DADA3009}"/>
                </a:ext>
              </a:extLst>
            </p:cNvPr>
            <p:cNvGrpSpPr/>
            <p:nvPr/>
          </p:nvGrpSpPr>
          <p:grpSpPr>
            <a:xfrm>
              <a:off x="2675564" y="290082"/>
              <a:ext cx="2286000" cy="2286000"/>
              <a:chOff x="8655071" y="362102"/>
              <a:chExt cx="2286000" cy="2286000"/>
            </a:xfrm>
          </p:grpSpPr>
          <p:sp>
            <p:nvSpPr>
              <p:cNvPr id="34" name="Oval 33">
                <a:extLst>
                  <a:ext uri="{FF2B5EF4-FFF2-40B4-BE49-F238E27FC236}">
                    <a16:creationId xmlns:a16="http://schemas.microsoft.com/office/drawing/2014/main" id="{17F1FCD8-8630-ED4A-9688-41C8ED811754}"/>
                  </a:ext>
                </a:extLst>
              </p:cNvPr>
              <p:cNvSpPr>
                <a:spLocks noChangeAspect="1"/>
              </p:cNvSpPr>
              <p:nvPr/>
            </p:nvSpPr>
            <p:spPr>
              <a:xfrm>
                <a:off x="8655071" y="362102"/>
                <a:ext cx="2286000" cy="2286000"/>
              </a:xfrm>
              <a:prstGeom prst="ellipse">
                <a:avLst/>
              </a:prstGeom>
              <a:solidFill>
                <a:srgbClr val="DFEFDC"/>
              </a:solidFill>
              <a:ln w="57150">
                <a:solidFill>
                  <a:srgbClr val="B4C3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483BF49A-2A0D-8043-B84B-D276740A71A1}"/>
                  </a:ext>
                </a:extLst>
              </p:cNvPr>
              <p:cNvSpPr/>
              <p:nvPr/>
            </p:nvSpPr>
            <p:spPr>
              <a:xfrm rot="21128038">
                <a:off x="9180004" y="805471"/>
                <a:ext cx="440865" cy="1011644"/>
              </a:xfrm>
              <a:prstGeom prst="rect">
                <a:avLst/>
              </a:prstGeom>
              <a:gradFill>
                <a:gsLst>
                  <a:gs pos="3000">
                    <a:srgbClr val="E0F0DC"/>
                  </a:gs>
                  <a:gs pos="35000">
                    <a:srgbClr val="C8C9CC"/>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6" name="Graphic 35" descr="Shoe">
                <a:extLst>
                  <a:ext uri="{FF2B5EF4-FFF2-40B4-BE49-F238E27FC236}">
                    <a16:creationId xmlns:a16="http://schemas.microsoft.com/office/drawing/2014/main" id="{1737D47F-C4C3-6E41-8211-E11194FC18B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26758"/>
              <a:stretch/>
            </p:blipFill>
            <p:spPr>
              <a:xfrm>
                <a:off x="9045836" y="1407874"/>
                <a:ext cx="1640190" cy="1201300"/>
              </a:xfrm>
              <a:prstGeom prst="rect">
                <a:avLst/>
              </a:prstGeom>
            </p:spPr>
          </p:pic>
          <p:sp>
            <p:nvSpPr>
              <p:cNvPr id="37" name="Rounded Rectangle 36">
                <a:extLst>
                  <a:ext uri="{FF2B5EF4-FFF2-40B4-BE49-F238E27FC236}">
                    <a16:creationId xmlns:a16="http://schemas.microsoft.com/office/drawing/2014/main" id="{B6CC5130-B00E-CA4B-8B70-D4A857A42FC8}"/>
                  </a:ext>
                </a:extLst>
              </p:cNvPr>
              <p:cNvSpPr/>
              <p:nvPr/>
            </p:nvSpPr>
            <p:spPr>
              <a:xfrm rot="21182319">
                <a:off x="9125017" y="1161110"/>
                <a:ext cx="526108" cy="200809"/>
              </a:xfrm>
              <a:prstGeom prst="roundRect">
                <a:avLst>
                  <a:gd name="adj" fmla="val 50000"/>
                </a:avLst>
              </a:prstGeom>
              <a:solidFill>
                <a:srgbClr val="F4D9AA"/>
              </a:solidFill>
              <a:ln>
                <a:solidFill>
                  <a:srgbClr val="E0F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a:extLst>
                  <a:ext uri="{FF2B5EF4-FFF2-40B4-BE49-F238E27FC236}">
                    <a16:creationId xmlns:a16="http://schemas.microsoft.com/office/drawing/2014/main" id="{7425DB9A-7C8B-FE40-82C0-B1C3AB63979E}"/>
                  </a:ext>
                </a:extLst>
              </p:cNvPr>
              <p:cNvSpPr/>
              <p:nvPr/>
            </p:nvSpPr>
            <p:spPr>
              <a:xfrm rot="21108549">
                <a:off x="9283035" y="1072830"/>
                <a:ext cx="209391" cy="342975"/>
              </a:xfrm>
              <a:prstGeom prst="roundRect">
                <a:avLst/>
              </a:prstGeom>
              <a:solidFill>
                <a:srgbClr val="F4D9AA"/>
              </a:solidFill>
              <a:ln>
                <a:solidFill>
                  <a:srgbClr val="E0F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Graphic 32" descr="Wi-Fi">
              <a:extLst>
                <a:ext uri="{FF2B5EF4-FFF2-40B4-BE49-F238E27FC236}">
                  <a16:creationId xmlns:a16="http://schemas.microsoft.com/office/drawing/2014/main" id="{AFCF0EA0-9E4A-174E-A81C-C0275200704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400000" flipH="1">
              <a:off x="3538564" y="559971"/>
              <a:ext cx="1092407" cy="1092407"/>
            </a:xfrm>
            <a:prstGeom prst="rect">
              <a:avLst/>
            </a:prstGeom>
          </p:spPr>
        </p:pic>
      </p:grpSp>
      <p:sp>
        <p:nvSpPr>
          <p:cNvPr id="13" name="TextBox 12">
            <a:extLst>
              <a:ext uri="{FF2B5EF4-FFF2-40B4-BE49-F238E27FC236}">
                <a16:creationId xmlns:a16="http://schemas.microsoft.com/office/drawing/2014/main" id="{906BF804-1970-9944-A875-3E924EE00FF9}"/>
              </a:ext>
            </a:extLst>
          </p:cNvPr>
          <p:cNvSpPr txBox="1"/>
          <p:nvPr userDrawn="1"/>
        </p:nvSpPr>
        <p:spPr>
          <a:xfrm>
            <a:off x="2350901" y="2613392"/>
            <a:ext cx="9370043" cy="163121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B4C3B3"/>
                </a:solidFill>
                <a:effectLst>
                  <a:outerShdw blurRad="50800" dist="38100" dir="2700000" algn="tl" rotWithShape="0">
                    <a:prstClr val="black">
                      <a:alpha val="40000"/>
                    </a:prstClr>
                  </a:outerShdw>
                </a:effectLst>
                <a:uLnTx/>
                <a:uFillTx/>
                <a:latin typeface="Calibri Light"/>
                <a:ea typeface="+mn-ea"/>
                <a:cs typeface="+mn-cs"/>
              </a:rPr>
              <a:t>Intercept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a:ea typeface="+mn-ea"/>
                <a:cs typeface="+mn-cs"/>
              </a:rPr>
              <a:t>Community Corrections</a:t>
            </a:r>
          </a:p>
        </p:txBody>
      </p:sp>
    </p:spTree>
    <p:extLst>
      <p:ext uri="{BB962C8B-B14F-4D97-AF65-F5344CB8AC3E}">
        <p14:creationId xmlns:p14="http://schemas.microsoft.com/office/powerpoint/2010/main" val="3681852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SIM">
    <p:spTree>
      <p:nvGrpSpPr>
        <p:cNvPr id="1" name=""/>
        <p:cNvGrpSpPr/>
        <p:nvPr/>
      </p:nvGrpSpPr>
      <p:grpSpPr>
        <a:xfrm>
          <a:off x="0" y="0"/>
          <a:ext cx="0" cy="0"/>
          <a:chOff x="0" y="0"/>
          <a:chExt cx="0" cy="0"/>
        </a:xfrm>
      </p:grpSpPr>
      <p:sp>
        <p:nvSpPr>
          <p:cNvPr id="2" name="Rectangle 1"/>
          <p:cNvSpPr/>
          <p:nvPr userDrawn="1"/>
        </p:nvSpPr>
        <p:spPr>
          <a:xfrm>
            <a:off x="10160292" y="1167987"/>
            <a:ext cx="2029968" cy="5331414"/>
          </a:xfrm>
          <a:prstGeom prst="rect">
            <a:avLst/>
          </a:prstGeom>
          <a:solidFill>
            <a:srgbClr val="DFE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Rectangle 2"/>
          <p:cNvSpPr/>
          <p:nvPr userDrawn="1"/>
        </p:nvSpPr>
        <p:spPr>
          <a:xfrm>
            <a:off x="1741" y="1167987"/>
            <a:ext cx="2029968" cy="5331414"/>
          </a:xfrm>
          <a:prstGeom prst="rect">
            <a:avLst/>
          </a:prstGeom>
          <a:solidFill>
            <a:srgbClr val="FF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Rectangle 3"/>
          <p:cNvSpPr/>
          <p:nvPr userDrawn="1"/>
        </p:nvSpPr>
        <p:spPr>
          <a:xfrm>
            <a:off x="2033452" y="1167987"/>
            <a:ext cx="2029968" cy="5331414"/>
          </a:xfrm>
          <a:prstGeom prst="rect">
            <a:avLst/>
          </a:prstGeom>
          <a:solidFill>
            <a:srgbClr val="FFD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Rectangle 4"/>
          <p:cNvSpPr/>
          <p:nvPr userDrawn="1"/>
        </p:nvSpPr>
        <p:spPr>
          <a:xfrm>
            <a:off x="4065162" y="1167987"/>
            <a:ext cx="2029968" cy="5331414"/>
          </a:xfrm>
          <a:prstGeom prst="rect">
            <a:avLst/>
          </a:prstGeom>
          <a:solidFill>
            <a:srgbClr val="C3E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Rectangle 5"/>
          <p:cNvSpPr/>
          <p:nvPr userDrawn="1"/>
        </p:nvSpPr>
        <p:spPr>
          <a:xfrm>
            <a:off x="6096872" y="1167987"/>
            <a:ext cx="2029968" cy="5331414"/>
          </a:xfrm>
          <a:prstGeom prst="rect">
            <a:avLst/>
          </a:prstGeom>
          <a:solidFill>
            <a:srgbClr val="E6C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 name="Rectangle 6"/>
          <p:cNvSpPr/>
          <p:nvPr userDrawn="1"/>
        </p:nvSpPr>
        <p:spPr>
          <a:xfrm>
            <a:off x="8128582" y="1167987"/>
            <a:ext cx="2029968" cy="5331414"/>
          </a:xfrm>
          <a:prstGeom prst="rect">
            <a:avLst/>
          </a:prstGeom>
          <a:solidFill>
            <a:srgbClr val="B9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p:cNvSpPr txBox="1"/>
          <p:nvPr userDrawn="1"/>
        </p:nvSpPr>
        <p:spPr>
          <a:xfrm>
            <a:off x="1" y="1167987"/>
            <a:ext cx="2030466" cy="61555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Community Services</a:t>
            </a:r>
          </a:p>
        </p:txBody>
      </p:sp>
      <p:sp>
        <p:nvSpPr>
          <p:cNvPr id="9" name="TextBox 8"/>
          <p:cNvSpPr txBox="1"/>
          <p:nvPr userDrawn="1"/>
        </p:nvSpPr>
        <p:spPr>
          <a:xfrm>
            <a:off x="2030466" y="1156501"/>
            <a:ext cx="2034696" cy="61555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Law Enforcement</a:t>
            </a:r>
          </a:p>
        </p:txBody>
      </p:sp>
      <p:sp>
        <p:nvSpPr>
          <p:cNvPr id="10" name="TextBox 9"/>
          <p:cNvSpPr txBox="1"/>
          <p:nvPr userDrawn="1"/>
        </p:nvSpPr>
        <p:spPr>
          <a:xfrm>
            <a:off x="4066904" y="1156501"/>
            <a:ext cx="2026983"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Initial Detention/ </a:t>
            </a:r>
            <a:br>
              <a:rPr kumimoji="0" lang="en-US" sz="1400" b="0" i="0" u="none" strike="noStrike" kern="1200" cap="none" spc="0" normalizeH="0" baseline="0" noProof="0" dirty="0">
                <a:ln>
                  <a:noFill/>
                </a:ln>
                <a:solidFill>
                  <a:prstClr val="black"/>
                </a:solidFill>
                <a:effectLst/>
                <a:uLnTx/>
                <a:uFillTx/>
                <a:latin typeface="Calibri Light"/>
                <a:ea typeface="+mn-ea"/>
                <a:cs typeface="+mn-cs"/>
              </a:rPr>
            </a:br>
            <a:r>
              <a:rPr kumimoji="0" lang="en-US" sz="1400" b="0" i="0" u="none" strike="noStrike" kern="1200" cap="none" spc="0" normalizeH="0" baseline="0" noProof="0" dirty="0">
                <a:ln>
                  <a:noFill/>
                </a:ln>
                <a:solidFill>
                  <a:prstClr val="black"/>
                </a:solidFill>
                <a:effectLst/>
                <a:uLnTx/>
                <a:uFillTx/>
                <a:latin typeface="Calibri Light"/>
                <a:ea typeface="+mn-ea"/>
                <a:cs typeface="+mn-cs"/>
              </a:rPr>
              <a:t>Initial Court Hearings</a:t>
            </a:r>
          </a:p>
        </p:txBody>
      </p:sp>
      <p:sp>
        <p:nvSpPr>
          <p:cNvPr id="11" name="TextBox 10"/>
          <p:cNvSpPr txBox="1"/>
          <p:nvPr userDrawn="1"/>
        </p:nvSpPr>
        <p:spPr>
          <a:xfrm>
            <a:off x="6096872" y="1156501"/>
            <a:ext cx="2031710" cy="63094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Jails/Courts</a:t>
            </a:r>
          </a:p>
        </p:txBody>
      </p:sp>
      <p:sp>
        <p:nvSpPr>
          <p:cNvPr id="12" name="TextBox 11"/>
          <p:cNvSpPr txBox="1"/>
          <p:nvPr userDrawn="1"/>
        </p:nvSpPr>
        <p:spPr>
          <a:xfrm>
            <a:off x="8126840" y="1156501"/>
            <a:ext cx="2031710" cy="61555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Reentry</a:t>
            </a:r>
          </a:p>
        </p:txBody>
      </p:sp>
      <p:sp>
        <p:nvSpPr>
          <p:cNvPr id="13" name="TextBox 12"/>
          <p:cNvSpPr txBox="1"/>
          <p:nvPr userDrawn="1"/>
        </p:nvSpPr>
        <p:spPr>
          <a:xfrm>
            <a:off x="10156808" y="1156501"/>
            <a:ext cx="2031710" cy="61555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Intercept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Community Corrections</a:t>
            </a:r>
          </a:p>
        </p:txBody>
      </p:sp>
      <p:sp>
        <p:nvSpPr>
          <p:cNvPr id="149" name="Title 1">
            <a:extLst>
              <a:ext uri="{FF2B5EF4-FFF2-40B4-BE49-F238E27FC236}">
                <a16:creationId xmlns:a16="http://schemas.microsoft.com/office/drawing/2014/main" id="{5DF57BF2-0B99-A140-9461-33F24110BF74}"/>
              </a:ext>
            </a:extLst>
          </p:cNvPr>
          <p:cNvSpPr>
            <a:spLocks noGrp="1"/>
          </p:cNvSpPr>
          <p:nvPr>
            <p:ph type="title" hasCustomPrompt="1"/>
          </p:nvPr>
        </p:nvSpPr>
        <p:spPr>
          <a:xfrm>
            <a:off x="0" y="358599"/>
            <a:ext cx="12192000" cy="763031"/>
          </a:xfrm>
          <a:prstGeom prst="rect">
            <a:avLst/>
          </a:prstGeom>
        </p:spPr>
        <p:txBody>
          <a:bodyPr anchor="ctr"/>
          <a:lstStyle>
            <a:lvl1pPr algn="ctr">
              <a:defRPr b="1" baseline="0">
                <a:latin typeface="+mj-lt"/>
              </a:defRPr>
            </a:lvl1pPr>
          </a:lstStyle>
          <a:p>
            <a:r>
              <a:rPr lang="en-US" dirty="0"/>
              <a:t>Slide Title</a:t>
            </a:r>
          </a:p>
        </p:txBody>
      </p:sp>
      <p:sp>
        <p:nvSpPr>
          <p:cNvPr id="15" name="Text Placeholder 14">
            <a:extLst>
              <a:ext uri="{FF2B5EF4-FFF2-40B4-BE49-F238E27FC236}">
                <a16:creationId xmlns:a16="http://schemas.microsoft.com/office/drawing/2014/main" id="{10827111-A16C-BF4C-B371-3A67D6867B54}"/>
              </a:ext>
            </a:extLst>
          </p:cNvPr>
          <p:cNvSpPr>
            <a:spLocks noGrp="1"/>
          </p:cNvSpPr>
          <p:nvPr>
            <p:ph type="body" sz="quarter" idx="10" hasCustomPrompt="1"/>
          </p:nvPr>
        </p:nvSpPr>
        <p:spPr>
          <a:xfrm>
            <a:off x="1360" y="1986372"/>
            <a:ext cx="2030413" cy="4511727"/>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0 content</a:t>
            </a:r>
          </a:p>
        </p:txBody>
      </p:sp>
      <p:sp>
        <p:nvSpPr>
          <p:cNvPr id="17" name="Text Placeholder 14">
            <a:extLst>
              <a:ext uri="{FF2B5EF4-FFF2-40B4-BE49-F238E27FC236}">
                <a16:creationId xmlns:a16="http://schemas.microsoft.com/office/drawing/2014/main" id="{4E4BB0F4-9B4D-174C-AA84-74CC7F805F9B}"/>
              </a:ext>
            </a:extLst>
          </p:cNvPr>
          <p:cNvSpPr>
            <a:spLocks noGrp="1"/>
          </p:cNvSpPr>
          <p:nvPr>
            <p:ph type="body" sz="quarter" idx="11" hasCustomPrompt="1"/>
          </p:nvPr>
        </p:nvSpPr>
        <p:spPr>
          <a:xfrm>
            <a:off x="2033133" y="1991726"/>
            <a:ext cx="2030413" cy="4501018"/>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1 content</a:t>
            </a:r>
          </a:p>
        </p:txBody>
      </p:sp>
      <p:sp>
        <p:nvSpPr>
          <p:cNvPr id="18" name="Text Placeholder 14">
            <a:extLst>
              <a:ext uri="{FF2B5EF4-FFF2-40B4-BE49-F238E27FC236}">
                <a16:creationId xmlns:a16="http://schemas.microsoft.com/office/drawing/2014/main" id="{FAF53AED-AE10-E948-B3EF-283C7F0B69E2}"/>
              </a:ext>
            </a:extLst>
          </p:cNvPr>
          <p:cNvSpPr>
            <a:spLocks noGrp="1"/>
          </p:cNvSpPr>
          <p:nvPr>
            <p:ph type="body" sz="quarter" idx="12" hasCustomPrompt="1"/>
          </p:nvPr>
        </p:nvSpPr>
        <p:spPr>
          <a:xfrm>
            <a:off x="4064906" y="1992852"/>
            <a:ext cx="2030413" cy="4498766"/>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2 content</a:t>
            </a:r>
          </a:p>
        </p:txBody>
      </p:sp>
      <p:sp>
        <p:nvSpPr>
          <p:cNvPr id="19" name="Text Placeholder 14">
            <a:extLst>
              <a:ext uri="{FF2B5EF4-FFF2-40B4-BE49-F238E27FC236}">
                <a16:creationId xmlns:a16="http://schemas.microsoft.com/office/drawing/2014/main" id="{21232C7F-FB7E-CA4F-A6FE-F515B0E78A97}"/>
              </a:ext>
            </a:extLst>
          </p:cNvPr>
          <p:cNvSpPr>
            <a:spLocks noGrp="1"/>
          </p:cNvSpPr>
          <p:nvPr>
            <p:ph type="body" sz="quarter" idx="13" hasCustomPrompt="1"/>
          </p:nvPr>
        </p:nvSpPr>
        <p:spPr>
          <a:xfrm>
            <a:off x="6096679" y="1991726"/>
            <a:ext cx="2030413" cy="4501018"/>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3 content</a:t>
            </a:r>
          </a:p>
        </p:txBody>
      </p:sp>
      <p:sp>
        <p:nvSpPr>
          <p:cNvPr id="20" name="Text Placeholder 14">
            <a:extLst>
              <a:ext uri="{FF2B5EF4-FFF2-40B4-BE49-F238E27FC236}">
                <a16:creationId xmlns:a16="http://schemas.microsoft.com/office/drawing/2014/main" id="{C8BC96EC-4763-284D-A932-8C313F58B76E}"/>
              </a:ext>
            </a:extLst>
          </p:cNvPr>
          <p:cNvSpPr>
            <a:spLocks noGrp="1"/>
          </p:cNvSpPr>
          <p:nvPr>
            <p:ph type="body" sz="quarter" idx="14" hasCustomPrompt="1"/>
          </p:nvPr>
        </p:nvSpPr>
        <p:spPr>
          <a:xfrm>
            <a:off x="8128452" y="1991726"/>
            <a:ext cx="2030413" cy="4501018"/>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4 content</a:t>
            </a:r>
          </a:p>
        </p:txBody>
      </p:sp>
      <p:sp>
        <p:nvSpPr>
          <p:cNvPr id="21" name="Text Placeholder 14">
            <a:extLst>
              <a:ext uri="{FF2B5EF4-FFF2-40B4-BE49-F238E27FC236}">
                <a16:creationId xmlns:a16="http://schemas.microsoft.com/office/drawing/2014/main" id="{9D5FB011-AEA2-E64D-BAF5-14ED435A1386}"/>
              </a:ext>
            </a:extLst>
          </p:cNvPr>
          <p:cNvSpPr>
            <a:spLocks noGrp="1"/>
          </p:cNvSpPr>
          <p:nvPr>
            <p:ph type="body" sz="quarter" idx="15" hasCustomPrompt="1"/>
          </p:nvPr>
        </p:nvSpPr>
        <p:spPr>
          <a:xfrm>
            <a:off x="10160225" y="1991726"/>
            <a:ext cx="2030413" cy="4501018"/>
          </a:xfrm>
          <a:prstGeom prst="rect">
            <a:avLst/>
          </a:prstGeom>
        </p:spPr>
        <p:txBody>
          <a:bodyPr anchor="ctr"/>
          <a:lstStyle>
            <a:lvl1pPr marL="0" indent="0" algn="ctr">
              <a:buNone/>
              <a:defRPr sz="2500">
                <a:latin typeface="Calibri" panose="020F0502020204030204" pitchFamily="34" charset="0"/>
                <a:cs typeface="Calibri" panose="020F0502020204030204" pitchFamily="34" charset="0"/>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Intercept 5 content</a:t>
            </a:r>
          </a:p>
        </p:txBody>
      </p:sp>
    </p:spTree>
    <p:extLst>
      <p:ext uri="{BB962C8B-B14F-4D97-AF65-F5344CB8AC3E}">
        <p14:creationId xmlns:p14="http://schemas.microsoft.com/office/powerpoint/2010/main" val="3180143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AC1D-84B0-B343-AA44-D95AB45BCA8B}"/>
              </a:ext>
            </a:extLst>
          </p:cNvPr>
          <p:cNvSpPr>
            <a:spLocks noGrp="1"/>
          </p:cNvSpPr>
          <p:nvPr>
            <p:ph type="title"/>
          </p:nvPr>
        </p:nvSpPr>
        <p:spPr>
          <a:xfrm>
            <a:off x="0" y="365126"/>
            <a:ext cx="12192000" cy="657340"/>
          </a:xfrm>
          <a:prstGeom prst="rect">
            <a:avLst/>
          </a:prstGeom>
        </p:spPr>
        <p:txBody>
          <a:bodyPr/>
          <a:lstStyle>
            <a:lvl1pPr algn="ctr">
              <a:defRPr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1C7EFE6F-5A9C-914A-A7C0-868709D90798}"/>
              </a:ext>
            </a:extLst>
          </p:cNvPr>
          <p:cNvSpPr>
            <a:spLocks noGrp="1"/>
          </p:cNvSpPr>
          <p:nvPr>
            <p:ph idx="1"/>
          </p:nvPr>
        </p:nvSpPr>
        <p:spPr>
          <a:xfrm>
            <a:off x="838200" y="1825625"/>
            <a:ext cx="10515600" cy="4351338"/>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7007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1F244-70F2-8C49-A210-817AAC8DC479}"/>
              </a:ext>
            </a:extLst>
          </p:cNvPr>
          <p:cNvSpPr>
            <a:spLocks noGrp="1"/>
          </p:cNvSpPr>
          <p:nvPr>
            <p:ph sz="half" idx="1"/>
          </p:nvPr>
        </p:nvSpPr>
        <p:spPr>
          <a:xfrm>
            <a:off x="223520" y="1413933"/>
            <a:ext cx="5760720" cy="4704622"/>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6045F0-4980-2940-A931-93FFFCE7711F}"/>
              </a:ext>
            </a:extLst>
          </p:cNvPr>
          <p:cNvSpPr>
            <a:spLocks noGrp="1"/>
          </p:cNvSpPr>
          <p:nvPr>
            <p:ph sz="half" idx="2"/>
          </p:nvPr>
        </p:nvSpPr>
        <p:spPr>
          <a:xfrm>
            <a:off x="6207760" y="1413933"/>
            <a:ext cx="5760720" cy="4704622"/>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95800FA3-051B-3C4B-A1C9-A27EB03C2159}"/>
              </a:ext>
            </a:extLst>
          </p:cNvPr>
          <p:cNvSpPr>
            <a:spLocks noGrp="1"/>
          </p:cNvSpPr>
          <p:nvPr>
            <p:ph type="title"/>
          </p:nvPr>
        </p:nvSpPr>
        <p:spPr>
          <a:xfrm>
            <a:off x="0" y="365126"/>
            <a:ext cx="12192000" cy="657340"/>
          </a:xfrm>
          <a:prstGeom prst="rect">
            <a:avLst/>
          </a:prstGeom>
        </p:spPr>
        <p:txBody>
          <a:bodyPr/>
          <a:lstStyle>
            <a:lvl1pPr algn="ctr">
              <a:defRPr b="1">
                <a:latin typeface="+mj-lt"/>
              </a:defRPr>
            </a:lvl1pPr>
          </a:lstStyle>
          <a:p>
            <a:r>
              <a:rPr lang="en-US" dirty="0"/>
              <a:t>Click to edit Master title style</a:t>
            </a:r>
          </a:p>
        </p:txBody>
      </p:sp>
    </p:spTree>
    <p:extLst>
      <p:ext uri="{BB962C8B-B14F-4D97-AF65-F5344CB8AC3E}">
        <p14:creationId xmlns:p14="http://schemas.microsoft.com/office/powerpoint/2010/main" val="4000184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F783-750B-FA4A-B093-D5DEFEC877C5}"/>
              </a:ext>
            </a:extLst>
          </p:cNvPr>
          <p:cNvSpPr>
            <a:spLocks noGrp="1"/>
          </p:cNvSpPr>
          <p:nvPr>
            <p:ph type="title"/>
          </p:nvPr>
        </p:nvSpPr>
        <p:spPr>
          <a:xfrm>
            <a:off x="0" y="363940"/>
            <a:ext cx="12192000" cy="739280"/>
          </a:xfrm>
          <a:prstGeom prst="rect">
            <a:avLst/>
          </a:prstGeom>
        </p:spPr>
        <p:txBody>
          <a:bodyPr/>
          <a:lstStyle>
            <a:lvl1pPr algn="ctr">
              <a:defRPr b="1">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D7F0E55F-DBB0-E54D-8660-0352E571F4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80FFEC9-3B73-B542-AC08-AF755659B384}"/>
              </a:ext>
            </a:extLst>
          </p:cNvPr>
          <p:cNvSpPr>
            <a:spLocks noGrp="1"/>
          </p:cNvSpPr>
          <p:nvPr>
            <p:ph sz="half" idx="2"/>
          </p:nvPr>
        </p:nvSpPr>
        <p:spPr>
          <a:xfrm>
            <a:off x="839788" y="2505075"/>
            <a:ext cx="5157787" cy="368458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76FB8B7-EA0A-B44E-A918-DD433170C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5CE96806-2952-574B-B226-E4B9A094B2C4}"/>
              </a:ext>
            </a:extLst>
          </p:cNvPr>
          <p:cNvSpPr>
            <a:spLocks noGrp="1"/>
          </p:cNvSpPr>
          <p:nvPr>
            <p:ph sz="quarter" idx="4"/>
          </p:nvPr>
        </p:nvSpPr>
        <p:spPr>
          <a:xfrm>
            <a:off x="6172200" y="2505075"/>
            <a:ext cx="5183188" cy="368458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83270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D402-B5C0-ED44-8C86-DFCF336BBC52}"/>
              </a:ext>
            </a:extLst>
          </p:cNvPr>
          <p:cNvSpPr>
            <a:spLocks noGrp="1"/>
          </p:cNvSpPr>
          <p:nvPr>
            <p:ph type="title"/>
          </p:nvPr>
        </p:nvSpPr>
        <p:spPr>
          <a:xfrm>
            <a:off x="838200" y="365125"/>
            <a:ext cx="10515600" cy="663575"/>
          </a:xfrm>
          <a:prstGeom prst="rect">
            <a:avLst/>
          </a:prstGeom>
        </p:spPr>
        <p:txBody>
          <a:bodyPr/>
          <a:lstStyle>
            <a:lvl1pPr algn="ctr">
              <a:defRPr b="1">
                <a:latin typeface="+mj-lt"/>
              </a:defRPr>
            </a:lvl1pPr>
          </a:lstStyle>
          <a:p>
            <a:r>
              <a:rPr lang="en-US" dirty="0"/>
              <a:t>Click to edit Master title style</a:t>
            </a:r>
          </a:p>
        </p:txBody>
      </p:sp>
    </p:spTree>
    <p:extLst>
      <p:ext uri="{BB962C8B-B14F-4D97-AF65-F5344CB8AC3E}">
        <p14:creationId xmlns:p14="http://schemas.microsoft.com/office/powerpoint/2010/main" val="6485389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F978491-B7CA-FA47-9072-FAD2FACDE954}"/>
              </a:ext>
            </a:extLst>
          </p:cNvPr>
          <p:cNvPicPr>
            <a:picLocks noChangeAspect="1"/>
          </p:cNvPicPr>
          <p:nvPr userDrawn="1"/>
        </p:nvPicPr>
        <p:blipFill rotWithShape="1">
          <a:blip r:embed="rId2"/>
          <a:srcRect t="16243" b="27929"/>
          <a:stretch/>
        </p:blipFill>
        <p:spPr>
          <a:xfrm>
            <a:off x="3211286" y="363406"/>
            <a:ext cx="5769428" cy="1615656"/>
          </a:xfrm>
          <a:prstGeom prst="rect">
            <a:avLst/>
          </a:prstGeom>
        </p:spPr>
      </p:pic>
    </p:spTree>
    <p:extLst>
      <p:ext uri="{BB962C8B-B14F-4D97-AF65-F5344CB8AC3E}">
        <p14:creationId xmlns:p14="http://schemas.microsoft.com/office/powerpoint/2010/main" val="3165198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CBHJ Color">
    <p:spTree>
      <p:nvGrpSpPr>
        <p:cNvPr id="1" name=""/>
        <p:cNvGrpSpPr/>
        <p:nvPr/>
      </p:nvGrpSpPr>
      <p:grpSpPr>
        <a:xfrm>
          <a:off x="0" y="0"/>
          <a:ext cx="0" cy="0"/>
          <a:chOff x="0" y="0"/>
          <a:chExt cx="0" cy="0"/>
        </a:xfrm>
      </p:grpSpPr>
      <p:pic>
        <p:nvPicPr>
          <p:cNvPr id="2" name="Picture 1" descr="MAC PPT Template 16.9.jpg">
            <a:extLst>
              <a:ext uri="{FF2B5EF4-FFF2-40B4-BE49-F238E27FC236}">
                <a16:creationId xmlns:a16="http://schemas.microsoft.com/office/drawing/2014/main" id="{A2A52301-9045-4345-A577-4EC27BC7B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021F3CCE-E7B5-B94B-9780-5B9F8D41F50D}"/>
              </a:ext>
            </a:extLst>
          </p:cNvPr>
          <p:cNvPicPr>
            <a:picLocks noChangeAspect="1"/>
          </p:cNvPicPr>
          <p:nvPr userDrawn="1"/>
        </p:nvPicPr>
        <p:blipFill>
          <a:blip r:embed="rId3"/>
          <a:stretch>
            <a:fillRect/>
          </a:stretch>
        </p:blipFill>
        <p:spPr>
          <a:xfrm>
            <a:off x="159657" y="4337957"/>
            <a:ext cx="12179300" cy="1676400"/>
          </a:xfrm>
          <a:prstGeom prst="rect">
            <a:avLst/>
          </a:prstGeom>
        </p:spPr>
      </p:pic>
    </p:spTree>
    <p:extLst>
      <p:ext uri="{BB962C8B-B14F-4D97-AF65-F5344CB8AC3E}">
        <p14:creationId xmlns:p14="http://schemas.microsoft.com/office/powerpoint/2010/main" val="304531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10.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7.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23.xml"/><Relationship Id="rId7" Type="http://schemas.openxmlformats.org/officeDocument/2006/relationships/theme" Target="../theme/theme8.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image" Target="../media/image4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4/16/2021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81826553"/>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9907929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B42E9A-A700-4E30-8664-08B9E475FB3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DD886C-ACB6-4E1E-BAC7-941C196824D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30" name="Picture 1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83" y="0"/>
            <a:ext cx="12192001"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646584" y="152400"/>
            <a:ext cx="33189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200" y="6194426"/>
            <a:ext cx="172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2098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Calibri" pitchFamily="34" charset="0"/>
        </a:defRPr>
      </a:lvl2pPr>
      <a:lvl3pPr algn="l" rtl="0" eaLnBrk="0" fontAlgn="base" hangingPunct="0">
        <a:spcBef>
          <a:spcPct val="0"/>
        </a:spcBef>
        <a:spcAft>
          <a:spcPct val="0"/>
        </a:spcAft>
        <a:defRPr sz="4000">
          <a:solidFill>
            <a:schemeClr val="bg1"/>
          </a:solidFill>
          <a:latin typeface="Calibri" pitchFamily="34" charset="0"/>
        </a:defRPr>
      </a:lvl3pPr>
      <a:lvl4pPr algn="l" rtl="0" eaLnBrk="0" fontAlgn="base" hangingPunct="0">
        <a:spcBef>
          <a:spcPct val="0"/>
        </a:spcBef>
        <a:spcAft>
          <a:spcPct val="0"/>
        </a:spcAft>
        <a:defRPr sz="4000">
          <a:solidFill>
            <a:schemeClr val="bg1"/>
          </a:solidFill>
          <a:latin typeface="Calibri" pitchFamily="34" charset="0"/>
        </a:defRPr>
      </a:lvl4pPr>
      <a:lvl5pPr algn="l" rtl="0" eaLnBrk="0" fontAlgn="base" hangingPunct="0">
        <a:spcBef>
          <a:spcPct val="0"/>
        </a:spcBef>
        <a:spcAft>
          <a:spcPct val="0"/>
        </a:spcAft>
        <a:defRPr sz="4000">
          <a:solidFill>
            <a:schemeClr val="bg1"/>
          </a:solidFill>
          <a:latin typeface="Calibri" pitchFamily="34" charset="0"/>
        </a:defRPr>
      </a:lvl5pPr>
      <a:lvl6pPr marL="457200" algn="l" rtl="0" fontAlgn="base">
        <a:spcBef>
          <a:spcPct val="0"/>
        </a:spcBef>
        <a:spcAft>
          <a:spcPct val="0"/>
        </a:spcAft>
        <a:defRPr sz="4000">
          <a:solidFill>
            <a:schemeClr val="bg1"/>
          </a:solidFill>
          <a:latin typeface="Calibri" pitchFamily="34" charset="0"/>
        </a:defRPr>
      </a:lvl6pPr>
      <a:lvl7pPr marL="914400" algn="l" rtl="0" fontAlgn="base">
        <a:spcBef>
          <a:spcPct val="0"/>
        </a:spcBef>
        <a:spcAft>
          <a:spcPct val="0"/>
        </a:spcAft>
        <a:defRPr sz="4000">
          <a:solidFill>
            <a:schemeClr val="bg1"/>
          </a:solidFill>
          <a:latin typeface="Calibri" pitchFamily="34" charset="0"/>
        </a:defRPr>
      </a:lvl7pPr>
      <a:lvl8pPr marL="1371600" algn="l" rtl="0" fontAlgn="base">
        <a:spcBef>
          <a:spcPct val="0"/>
        </a:spcBef>
        <a:spcAft>
          <a:spcPct val="0"/>
        </a:spcAft>
        <a:defRPr sz="4000">
          <a:solidFill>
            <a:schemeClr val="bg1"/>
          </a:solidFill>
          <a:latin typeface="Calibri" pitchFamily="34" charset="0"/>
        </a:defRPr>
      </a:lvl8pPr>
      <a:lvl9pPr marL="1828800" algn="l" rtl="0" fontAlgn="base">
        <a:spcBef>
          <a:spcPct val="0"/>
        </a:spcBef>
        <a:spcAft>
          <a:spcPct val="0"/>
        </a:spcAft>
        <a:defRPr sz="40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7234531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20AB8-CAD5-4845-BAF5-FAAC61851FE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4/16/2021</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A5E627-3EE5-46FA-BEC6-89E847C3AFB0}"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3984834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extLst/>
          </a:lstStyle>
          <a:p>
            <a:pPr defTabSz="1219170"/>
            <a:fld id="{E4606EA6-EFEA-4C30-9264-4F9291A5780D}" type="datetime1">
              <a:rPr lang="en-US" smtClean="0">
                <a:solidFill>
                  <a:srgbClr val="F3E59B"/>
                </a:solidFill>
              </a:rPr>
              <a:pPr defTabSz="1219170"/>
              <a:t>4/19/2021</a:t>
            </a:fld>
            <a:endParaRPr lang="en-US" dirty="0">
              <a:solidFill>
                <a:srgbClr val="F3E59B"/>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extLst/>
          </a:lstStyle>
          <a:p>
            <a:pPr defTabSz="1219170"/>
            <a:endParaRPr lang="en-US" dirty="0">
              <a:solidFill>
                <a:srgbClr val="F3E59B"/>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extLst/>
          </a:lstStyle>
          <a:p>
            <a:pPr defTabSz="1219170"/>
            <a:fld id="{8F82E0A0-C266-4798-8C8F-B9F91E9DA37E}" type="slidenum">
              <a:rPr lang="en-US" smtClean="0"/>
              <a:pPr defTabSz="1219170"/>
              <a:t>‹#›</a:t>
            </a:fld>
            <a:endParaRPr lang="en-US" dirty="0"/>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319549469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txStyles>
    <p:titleStyle>
      <a:lvl1pPr algn="l" rtl="0" eaLnBrk="1" latinLnBrk="0" hangingPunct="1">
        <a:spcBef>
          <a:spcPct val="0"/>
        </a:spcBef>
        <a:buNone/>
        <a:defRPr sz="5600" kern="1200">
          <a:solidFill>
            <a:schemeClr val="tx2"/>
          </a:solidFill>
          <a:latin typeface="+mj-lt"/>
          <a:ea typeface="+mj-ea"/>
          <a:cs typeface="+mj-cs"/>
        </a:defRPr>
      </a:lvl1pPr>
      <a:extLst/>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48AF6-8F9E-2A44-82BB-D44C78FE1016}"/>
              </a:ext>
            </a:extLst>
          </p:cNvPr>
          <p:cNvSpPr/>
          <p:nvPr userDrawn="1"/>
        </p:nvSpPr>
        <p:spPr>
          <a:xfrm>
            <a:off x="0" y="-3573"/>
            <a:ext cx="12192000"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4D5D2"/>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E9C5253-AA67-324C-BB9E-F9C5EFF89372}"/>
              </a:ext>
            </a:extLst>
          </p:cNvPr>
          <p:cNvSpPr/>
          <p:nvPr userDrawn="1"/>
        </p:nvSpPr>
        <p:spPr>
          <a:xfrm>
            <a:off x="4162426" y="11105"/>
            <a:ext cx="386714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E594E"/>
                </a:solidFill>
                <a:effectLst/>
                <a:uLnTx/>
                <a:uFillTx/>
                <a:latin typeface="Calibri Light"/>
                <a:ea typeface="+mn-ea"/>
                <a:cs typeface="+mn-cs"/>
              </a:rPr>
              <a:t>Center for Behavioral Health and Justice</a:t>
            </a:r>
          </a:p>
        </p:txBody>
      </p:sp>
      <p:sp>
        <p:nvSpPr>
          <p:cNvPr id="9" name="Rectangle 8">
            <a:extLst>
              <a:ext uri="{FF2B5EF4-FFF2-40B4-BE49-F238E27FC236}">
                <a16:creationId xmlns:a16="http://schemas.microsoft.com/office/drawing/2014/main" id="{54E35B3D-67E2-404B-965E-8F9414D0414D}"/>
              </a:ext>
            </a:extLst>
          </p:cNvPr>
          <p:cNvSpPr/>
          <p:nvPr userDrawn="1"/>
        </p:nvSpPr>
        <p:spPr>
          <a:xfrm>
            <a:off x="0" y="6492240"/>
            <a:ext cx="12192000" cy="36576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594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2318568-174D-244C-8ED9-7A07CB1F6677}"/>
              </a:ext>
            </a:extLst>
          </p:cNvPr>
          <p:cNvSpPr/>
          <p:nvPr userDrawn="1"/>
        </p:nvSpPr>
        <p:spPr>
          <a:xfrm>
            <a:off x="11642330" y="6477562"/>
            <a:ext cx="54967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A74E9A7-B2CC-44AA-B89D-04CE955139BC}" type="slidenum">
              <a:rPr kumimoji="0" lang="en-US" sz="1800" b="0" i="1" u="none" strike="noStrike" kern="1200" cap="none" spc="0" normalizeH="0" baseline="0" noProof="0" smtClean="0">
                <a:ln>
                  <a:noFill/>
                </a:ln>
                <a:solidFill>
                  <a:srgbClr val="0E594E"/>
                </a:solidFill>
                <a:effectLst/>
                <a:uLnTx/>
                <a:uFillTx/>
                <a:latin typeface="Calibri Light" panose="020F0302020204030204" pitchFamily="34" charset="0"/>
                <a:ea typeface="+mn-ea"/>
                <a:cs typeface="Calibri Light" panose="020F03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1" u="none" strike="noStrike" kern="1200" cap="none" spc="0" normalizeH="0" baseline="0" noProof="0" dirty="0">
              <a:ln>
                <a:noFill/>
              </a:ln>
              <a:solidFill>
                <a:srgbClr val="0E594E"/>
              </a:solidFill>
              <a:effectLst/>
              <a:uLnTx/>
              <a:uFillTx/>
              <a:latin typeface="Calibri Light" panose="020F0302020204030204" pitchFamily="34" charset="0"/>
              <a:ea typeface="+mn-ea"/>
              <a:cs typeface="Calibri Light" panose="020F0302020204030204" pitchFamily="34" charset="0"/>
            </a:endParaRPr>
          </a:p>
        </p:txBody>
      </p:sp>
      <p:sp>
        <p:nvSpPr>
          <p:cNvPr id="11" name="Rectangle 10">
            <a:extLst>
              <a:ext uri="{FF2B5EF4-FFF2-40B4-BE49-F238E27FC236}">
                <a16:creationId xmlns:a16="http://schemas.microsoft.com/office/drawing/2014/main" id="{C4F6B729-0F82-DF4C-83A1-77D72183FEA3}"/>
              </a:ext>
            </a:extLst>
          </p:cNvPr>
          <p:cNvSpPr/>
          <p:nvPr userDrawn="1"/>
        </p:nvSpPr>
        <p:spPr>
          <a:xfrm>
            <a:off x="3365891" y="6479370"/>
            <a:ext cx="546027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E594E"/>
                </a:solidFill>
                <a:effectLst/>
                <a:uLnTx/>
                <a:uFillTx/>
                <a:latin typeface="Calibri Light" panose="020F0302020204030204" pitchFamily="34" charset="0"/>
                <a:ea typeface="+mn-ea"/>
                <a:cs typeface="Calibri Light" panose="020F0302020204030204" pitchFamily="34" charset="0"/>
              </a:rPr>
              <a:t>Community Engaged Research Town Hall – April 20, 2021</a:t>
            </a:r>
          </a:p>
        </p:txBody>
      </p:sp>
    </p:spTree>
    <p:extLst>
      <p:ext uri="{BB962C8B-B14F-4D97-AF65-F5344CB8AC3E}">
        <p14:creationId xmlns:p14="http://schemas.microsoft.com/office/powerpoint/2010/main" val="34050845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767139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rot="10800000">
            <a:off x="-1" y="0"/>
            <a:ext cx="12191996" cy="734524"/>
          </a:xfrm>
          <a:prstGeom prst="rect">
            <a:avLst/>
          </a:prstGeom>
          <a:solidFill>
            <a:srgbClr val="548994"/>
          </a:solidFill>
          <a:ln w="9525">
            <a:solidFill>
              <a:srgbClr val="5F9CA9"/>
            </a:solidFill>
            <a:miter lim="800000"/>
            <a:headEnd/>
            <a:tailEnd/>
          </a:ln>
          <a:effectLst>
            <a:outerShdw blurRad="40000" dist="23000" dir="5400000" rotWithShape="0">
              <a:srgbClr val="000000">
                <a:alpha val="34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548994"/>
              </a:solidFill>
              <a:effectLst/>
              <a:uLnTx/>
              <a:uFillTx/>
              <a:latin typeface="Calibri" charset="0"/>
              <a:cs typeface="Arial" charset="0"/>
            </a:endParaRPr>
          </a:p>
        </p:txBody>
      </p:sp>
      <p:sp>
        <p:nvSpPr>
          <p:cNvPr id="1027" name="Title Placeholder 1"/>
          <p:cNvSpPr>
            <a:spLocks noGrp="1"/>
          </p:cNvSpPr>
          <p:nvPr>
            <p:ph type="title"/>
          </p:nvPr>
        </p:nvSpPr>
        <p:spPr bwMode="auto">
          <a:xfrm>
            <a:off x="609601" y="85481"/>
            <a:ext cx="1104224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09600" y="942109"/>
            <a:ext cx="10972800" cy="486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119383" y="6356351"/>
            <a:ext cx="1154047"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0FCCD4-7E8C-FE40-935A-7843F73FEF3E}" type="datetimeFigureOut">
              <a:rPr kumimoji="0" lang="en-US" sz="900" b="0" i="0" u="none" strike="noStrike" kern="1200" cap="none" spc="0" normalizeH="0" baseline="0" noProof="0" smtClean="0">
                <a:ln>
                  <a:noFill/>
                </a:ln>
                <a:solidFill>
                  <a:srgbClr val="000000">
                    <a:tint val="75000"/>
                  </a:srgbClr>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4/19/2021</a:t>
            </a:fld>
            <a:endParaRPr kumimoji="0" lang="en-US" sz="900" b="0" i="0" u="none" strike="noStrike" kern="1200" cap="none" spc="0" normalizeH="0" baseline="0" noProof="0" dirty="0">
              <a:ln>
                <a:noFill/>
              </a:ln>
              <a:solidFill>
                <a:srgbClr val="000000">
                  <a:tint val="75000"/>
                </a:srgbClr>
              </a:solidFill>
              <a:effectLst/>
              <a:uLnTx/>
              <a:uFillTx/>
              <a:latin typeface="Georgia" panose="02040502050405020303"/>
              <a:ea typeface="+mn-ea"/>
              <a:cs typeface="+mn-cs"/>
            </a:endParaRPr>
          </a:p>
        </p:txBody>
      </p:sp>
      <p:sp>
        <p:nvSpPr>
          <p:cNvPr id="5" name="Footer Placeholder 4"/>
          <p:cNvSpPr>
            <a:spLocks noGrp="1"/>
          </p:cNvSpPr>
          <p:nvPr>
            <p:ph type="ftr" sz="quarter" idx="3"/>
          </p:nvPr>
        </p:nvSpPr>
        <p:spPr>
          <a:xfrm>
            <a:off x="2190112" y="6356350"/>
            <a:ext cx="3226840" cy="40291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tint val="75000"/>
                </a:srgbClr>
              </a:solidFill>
              <a:effectLst/>
              <a:uLnTx/>
              <a:uFillTx/>
              <a:latin typeface="Georgia" panose="02040502050405020303"/>
              <a:ea typeface="+mn-ea"/>
              <a:cs typeface="+mn-cs"/>
            </a:endParaRPr>
          </a:p>
        </p:txBody>
      </p:sp>
      <p:sp>
        <p:nvSpPr>
          <p:cNvPr id="6" name="Slide Number Placeholder 5"/>
          <p:cNvSpPr>
            <a:spLocks noGrp="1"/>
          </p:cNvSpPr>
          <p:nvPr>
            <p:ph type="sldNum" sz="quarter" idx="4"/>
          </p:nvPr>
        </p:nvSpPr>
        <p:spPr>
          <a:xfrm>
            <a:off x="6080566" y="6356350"/>
            <a:ext cx="667603" cy="40291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ea typeface="+mn-ea"/>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1F1F0-C7FD-1849-B07F-D5C990A667BD}" type="slidenum">
              <a:rPr kumimoji="0" lang="en-US" sz="9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03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43344" y="6175366"/>
            <a:ext cx="1854488" cy="5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1615" y="5896464"/>
            <a:ext cx="1391173" cy="825273"/>
          </a:xfrm>
          <a:prstGeom prst="rect">
            <a:avLst/>
          </a:prstGeom>
        </p:spPr>
      </p:pic>
    </p:spTree>
    <p:extLst>
      <p:ext uri="{BB962C8B-B14F-4D97-AF65-F5344CB8AC3E}">
        <p14:creationId xmlns:p14="http://schemas.microsoft.com/office/powerpoint/2010/main" val="18476020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Lst>
  <p:txStyles>
    <p:titleStyle>
      <a:lvl1pPr algn="l" defTabSz="342900" rtl="0" eaLnBrk="1" fontAlgn="base" hangingPunct="1">
        <a:spcBef>
          <a:spcPct val="0"/>
        </a:spcBef>
        <a:spcAft>
          <a:spcPct val="0"/>
        </a:spcAft>
        <a:defRPr sz="3300" kern="1200">
          <a:solidFill>
            <a:schemeClr val="bg1"/>
          </a:solidFill>
          <a:latin typeface="+mj-lt"/>
          <a:ea typeface="+mj-ea"/>
          <a:cs typeface="+mj-cs"/>
        </a:defRPr>
      </a:lvl1pPr>
      <a:lvl2pPr algn="ctr" defTabSz="342900" rtl="0" eaLnBrk="1" fontAlgn="base" hangingPunct="1">
        <a:spcBef>
          <a:spcPct val="0"/>
        </a:spcBef>
        <a:spcAft>
          <a:spcPct val="0"/>
        </a:spcAft>
        <a:defRPr sz="3300">
          <a:solidFill>
            <a:schemeClr val="bg1"/>
          </a:solidFill>
          <a:latin typeface="Calibri" panose="020F0502020204030204" pitchFamily="34" charset="0"/>
        </a:defRPr>
      </a:lvl2pPr>
      <a:lvl3pPr algn="ctr" defTabSz="342900" rtl="0" eaLnBrk="1" fontAlgn="base" hangingPunct="1">
        <a:spcBef>
          <a:spcPct val="0"/>
        </a:spcBef>
        <a:spcAft>
          <a:spcPct val="0"/>
        </a:spcAft>
        <a:defRPr sz="3300">
          <a:solidFill>
            <a:schemeClr val="bg1"/>
          </a:solidFill>
          <a:latin typeface="Calibri" panose="020F0502020204030204" pitchFamily="34" charset="0"/>
        </a:defRPr>
      </a:lvl3pPr>
      <a:lvl4pPr algn="ctr" defTabSz="342900" rtl="0" eaLnBrk="1" fontAlgn="base" hangingPunct="1">
        <a:spcBef>
          <a:spcPct val="0"/>
        </a:spcBef>
        <a:spcAft>
          <a:spcPct val="0"/>
        </a:spcAft>
        <a:defRPr sz="3300">
          <a:solidFill>
            <a:schemeClr val="bg1"/>
          </a:solidFill>
          <a:latin typeface="Calibri" panose="020F0502020204030204" pitchFamily="34" charset="0"/>
        </a:defRPr>
      </a:lvl4pPr>
      <a:lvl5pPr algn="ctr" defTabSz="342900" rtl="0" eaLnBrk="1" fontAlgn="base" hangingPunct="1">
        <a:spcBef>
          <a:spcPct val="0"/>
        </a:spcBef>
        <a:spcAft>
          <a:spcPct val="0"/>
        </a:spcAft>
        <a:defRPr sz="3300">
          <a:solidFill>
            <a:schemeClr val="bg1"/>
          </a:solidFill>
          <a:latin typeface="Calibri" panose="020F0502020204030204" pitchFamily="34" charset="0"/>
        </a:defRPr>
      </a:lvl5pPr>
      <a:lvl6pPr marL="342900" algn="ctr" defTabSz="342900" rtl="0" eaLnBrk="1" fontAlgn="base" hangingPunct="1">
        <a:spcBef>
          <a:spcPct val="0"/>
        </a:spcBef>
        <a:spcAft>
          <a:spcPct val="0"/>
        </a:spcAft>
        <a:defRPr sz="3300">
          <a:solidFill>
            <a:schemeClr val="tx1"/>
          </a:solidFill>
          <a:latin typeface="Calibri" panose="020F0502020204030204" pitchFamily="34" charset="0"/>
        </a:defRPr>
      </a:lvl6pPr>
      <a:lvl7pPr marL="685800" algn="ctr" defTabSz="342900" rtl="0" eaLnBrk="1" fontAlgn="base" hangingPunct="1">
        <a:spcBef>
          <a:spcPct val="0"/>
        </a:spcBef>
        <a:spcAft>
          <a:spcPct val="0"/>
        </a:spcAft>
        <a:defRPr sz="3300">
          <a:solidFill>
            <a:schemeClr val="tx1"/>
          </a:solidFill>
          <a:latin typeface="Calibri" panose="020F0502020204030204" pitchFamily="34" charset="0"/>
        </a:defRPr>
      </a:lvl7pPr>
      <a:lvl8pPr marL="1028700" algn="ctr" defTabSz="342900" rtl="0" eaLnBrk="1" fontAlgn="base" hangingPunct="1">
        <a:spcBef>
          <a:spcPct val="0"/>
        </a:spcBef>
        <a:spcAft>
          <a:spcPct val="0"/>
        </a:spcAft>
        <a:defRPr sz="3300">
          <a:solidFill>
            <a:schemeClr val="tx1"/>
          </a:solidFill>
          <a:latin typeface="Calibri" panose="020F0502020204030204" pitchFamily="34" charset="0"/>
        </a:defRPr>
      </a:lvl8pPr>
      <a:lvl9pPr marL="1371600" algn="ctr" defTabSz="342900"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Verdana" charset="0"/>
          <a:ea typeface="Verdana" charset="0"/>
          <a:cs typeface="Verdana"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Verdana" charset="0"/>
          <a:ea typeface="Verdana" charset="0"/>
          <a:cs typeface="Verdana"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Verdana" charset="0"/>
          <a:ea typeface="Verdana" charset="0"/>
          <a:cs typeface="Verdana"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Verdana" charset="0"/>
          <a:ea typeface="Verdana" charset="0"/>
          <a:cs typeface="Verdana" charset="0"/>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Verdana" charset="0"/>
          <a:ea typeface="Verdana" charset="0"/>
          <a:cs typeface="Verdana"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2D7A27-FF61-4BF5-8094-1C3C97D0CA6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FA46DC-BE4C-46A5-AF1C-F334C39E6E0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913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ures.wayne.edu/" TargetMode="Externa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59.jpeg"/><Relationship Id="rId18" Type="http://schemas.openxmlformats.org/officeDocument/2006/relationships/image" Target="../media/image64.png"/><Relationship Id="rId26" Type="http://schemas.openxmlformats.org/officeDocument/2006/relationships/image" Target="../media/image72.tiff"/><Relationship Id="rId3" Type="http://schemas.openxmlformats.org/officeDocument/2006/relationships/image" Target="../media/image50.jpg"/><Relationship Id="rId21" Type="http://schemas.openxmlformats.org/officeDocument/2006/relationships/image" Target="../media/image67.tiff"/><Relationship Id="rId7" Type="http://schemas.openxmlformats.org/officeDocument/2006/relationships/image" Target="../media/image54.gif"/><Relationship Id="rId12" Type="http://schemas.openxmlformats.org/officeDocument/2006/relationships/image" Target="../media/image58.jpg"/><Relationship Id="rId17" Type="http://schemas.openxmlformats.org/officeDocument/2006/relationships/image" Target="../media/image63.jpg"/><Relationship Id="rId25" Type="http://schemas.openxmlformats.org/officeDocument/2006/relationships/image" Target="../media/image71.png"/><Relationship Id="rId2" Type="http://schemas.openxmlformats.org/officeDocument/2006/relationships/notesSlide" Target="../notesSlides/notesSlide3.xml"/><Relationship Id="rId16" Type="http://schemas.openxmlformats.org/officeDocument/2006/relationships/image" Target="../media/image62.jpg"/><Relationship Id="rId20" Type="http://schemas.openxmlformats.org/officeDocument/2006/relationships/image" Target="../media/image66.gif"/><Relationship Id="rId29" Type="http://schemas.openxmlformats.org/officeDocument/2006/relationships/image" Target="../media/image75.png"/><Relationship Id="rId1" Type="http://schemas.openxmlformats.org/officeDocument/2006/relationships/slideLayout" Target="../slideLayouts/slideLayout65.xml"/><Relationship Id="rId6" Type="http://schemas.openxmlformats.org/officeDocument/2006/relationships/image" Target="../media/image53.JPG"/><Relationship Id="rId11" Type="http://schemas.openxmlformats.org/officeDocument/2006/relationships/image" Target="../media/image49.png"/><Relationship Id="rId24" Type="http://schemas.openxmlformats.org/officeDocument/2006/relationships/image" Target="../media/image70.jpg"/><Relationship Id="rId5" Type="http://schemas.openxmlformats.org/officeDocument/2006/relationships/image" Target="../media/image52.png"/><Relationship Id="rId15" Type="http://schemas.openxmlformats.org/officeDocument/2006/relationships/image" Target="../media/image61.jpeg"/><Relationship Id="rId23" Type="http://schemas.openxmlformats.org/officeDocument/2006/relationships/image" Target="../media/image69.tiff"/><Relationship Id="rId28" Type="http://schemas.openxmlformats.org/officeDocument/2006/relationships/image" Target="../media/image74.png"/><Relationship Id="rId10" Type="http://schemas.openxmlformats.org/officeDocument/2006/relationships/image" Target="../media/image57.png"/><Relationship Id="rId19" Type="http://schemas.openxmlformats.org/officeDocument/2006/relationships/image" Target="../media/image65.jpg"/><Relationship Id="rId4" Type="http://schemas.openxmlformats.org/officeDocument/2006/relationships/image" Target="../media/image51.tiff"/><Relationship Id="rId9" Type="http://schemas.openxmlformats.org/officeDocument/2006/relationships/image" Target="../media/image56.tiff"/><Relationship Id="rId14" Type="http://schemas.openxmlformats.org/officeDocument/2006/relationships/image" Target="../media/image60.jpeg"/><Relationship Id="rId22" Type="http://schemas.openxmlformats.org/officeDocument/2006/relationships/image" Target="../media/image68.tiff"/><Relationship Id="rId27" Type="http://schemas.openxmlformats.org/officeDocument/2006/relationships/image" Target="../media/image73.tiff"/></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hyperlink" Target="KarmanosCancerHealthEquity.org"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9.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s://research.wayne.edu/cores-facilities/community-engaged" TargetMode="Externa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s://nursing.wayne.edu/faculty/ohr" TargetMode="External"/><Relationship Id="rId2" Type="http://schemas.openxmlformats.org/officeDocument/2006/relationships/hyperlink" Target="mailto:rickzimmerman@wayne.edu"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taylorstreetclinic.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8.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rdailey@med.wayne.edu" TargetMode="External"/><Relationship Id="rId2" Type="http://schemas.openxmlformats.org/officeDocument/2006/relationships/hyperlink" Target="mailto:pjordan@med.wayne.edu" TargetMode="External"/><Relationship Id="rId1" Type="http://schemas.openxmlformats.org/officeDocument/2006/relationships/slideLayout" Target="../slideLayouts/slideLayout31.xml"/><Relationship Id="rId6" Type="http://schemas.openxmlformats.org/officeDocument/2006/relationships/image" Target="../media/image43.tiff"/><Relationship Id="rId5" Type="http://schemas.openxmlformats.org/officeDocument/2006/relationships/hyperlink" Target="mailto:ekuhl@med.wayne.edu" TargetMode="External"/><Relationship Id="rId4" Type="http://schemas.openxmlformats.org/officeDocument/2006/relationships/hyperlink" Target="mailto:jason.carbone@wayne.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NULL"/><Relationship Id="rId18" Type="http://schemas.openxmlformats.org/officeDocument/2006/relationships/image" Target="../media/image127.png"/><Relationship Id="rId26" Type="http://schemas.openxmlformats.org/officeDocument/2006/relationships/image" Target="NULL"/><Relationship Id="rId39"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media/image135.png"/><Relationship Id="rId7" Type="http://schemas.openxmlformats.org/officeDocument/2006/relationships/image" Target="NULL"/><Relationship Id="rId12" Type="http://schemas.openxmlformats.org/officeDocument/2006/relationships/image" Target="../media/image124.png"/><Relationship Id="rId17" Type="http://schemas.openxmlformats.org/officeDocument/2006/relationships/image" Target="NULL"/><Relationship Id="rId25" Type="http://schemas.openxmlformats.org/officeDocument/2006/relationships/image" Target="../media/image130.png"/><Relationship Id="rId33" Type="http://schemas.openxmlformats.org/officeDocument/2006/relationships/image" Target="../media/image134.png"/><Relationship Id="rId38" Type="http://schemas.openxmlformats.org/officeDocument/2006/relationships/image" Target="../media/image137.png"/><Relationship Id="rId2" Type="http://schemas.openxmlformats.org/officeDocument/2006/relationships/image" Target="../media/image119.png"/><Relationship Id="rId16" Type="http://schemas.openxmlformats.org/officeDocument/2006/relationships/image" Target="../media/image126.png"/><Relationship Id="rId20" Type="http://schemas.openxmlformats.org/officeDocument/2006/relationships/image" Target="../media/image128.png"/><Relationship Id="rId29" Type="http://schemas.openxmlformats.org/officeDocument/2006/relationships/image" Target="../media/image132.png"/><Relationship Id="rId1" Type="http://schemas.openxmlformats.org/officeDocument/2006/relationships/slideLayout" Target="../slideLayouts/slideLayout82.xml"/><Relationship Id="rId6" Type="http://schemas.openxmlformats.org/officeDocument/2006/relationships/image" Target="../media/image121.png"/><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media/image136.png"/><Relationship Id="rId10" Type="http://schemas.openxmlformats.org/officeDocument/2006/relationships/image" Target="../media/image123.png"/><Relationship Id="rId19" Type="http://schemas.openxmlformats.org/officeDocument/2006/relationships/image" Target="NULL"/><Relationship Id="rId31" Type="http://schemas.openxmlformats.org/officeDocument/2006/relationships/image" Target="../media/image133.png"/><Relationship Id="rId4" Type="http://schemas.openxmlformats.org/officeDocument/2006/relationships/image" Target="../media/image120.png"/><Relationship Id="rId9" Type="http://schemas.openxmlformats.org/officeDocument/2006/relationships/image" Target="NULL"/><Relationship Id="rId14" Type="http://schemas.openxmlformats.org/officeDocument/2006/relationships/image" Target="../media/image125.png"/><Relationship Id="rId22" Type="http://schemas.openxmlformats.org/officeDocument/2006/relationships/image" Target="../media/image129.png"/><Relationship Id="rId27" Type="http://schemas.openxmlformats.org/officeDocument/2006/relationships/image" Target="../media/image131.png"/><Relationship Id="rId30" Type="http://schemas.openxmlformats.org/officeDocument/2006/relationships/image" Target="NULL"/><Relationship Id="rId35" Type="http://schemas.openxmlformats.org/officeDocument/2006/relationships/image" Target="NULL"/></Relationships>
</file>

<file path=ppt/slides/_rels/slide4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9.jp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3" Type="http://schemas.openxmlformats.org/officeDocument/2006/relationships/hyperlink" Target="mailto:natemccaughtry@wayne.edu" TargetMode="External"/><Relationship Id="rId2" Type="http://schemas.openxmlformats.org/officeDocument/2006/relationships/hyperlink" Target="https://education.wayne.edu/health-community-impact" TargetMode="External"/><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xml"/><Relationship Id="rId1" Type="http://schemas.openxmlformats.org/officeDocument/2006/relationships/slideLayout" Target="../slideLayouts/slideLayout121.xml"/><Relationship Id="rId5" Type="http://schemas.openxmlformats.org/officeDocument/2006/relationships/hyperlink" Target="https://ddi.wayne.edu/" TargetMode="External"/><Relationship Id="rId4" Type="http://schemas.openxmlformats.org/officeDocument/2006/relationships/hyperlink" Target="mailto:smilberger@wayne.ed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122.xml"/><Relationship Id="rId4" Type="http://schemas.openxmlformats.org/officeDocument/2006/relationships/image" Target="../media/image143.jpe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hyperlink" Target="http://www.mcuaaar.org/" TargetMode="External"/><Relationship Id="rId7" Type="http://schemas.openxmlformats.org/officeDocument/2006/relationships/image" Target="../media/image150.jpeg"/><Relationship Id="rId12" Type="http://schemas.openxmlformats.org/officeDocument/2006/relationships/image" Target="../media/image154.jpg"/><Relationship Id="rId2" Type="http://schemas.openxmlformats.org/officeDocument/2006/relationships/image" Target="../media/image147.png"/><Relationship Id="rId1" Type="http://schemas.openxmlformats.org/officeDocument/2006/relationships/slideLayout" Target="../slideLayouts/slideLayout133.xml"/><Relationship Id="rId6" Type="http://schemas.openxmlformats.org/officeDocument/2006/relationships/image" Target="../media/image149.png"/><Relationship Id="rId11" Type="http://schemas.openxmlformats.org/officeDocument/2006/relationships/image" Target="../media/image153.jpg"/><Relationship Id="rId5" Type="http://schemas.openxmlformats.org/officeDocument/2006/relationships/hyperlink" Target="mailto:teperry@wayne.edu" TargetMode="External"/><Relationship Id="rId10" Type="http://schemas.openxmlformats.org/officeDocument/2006/relationships/image" Target="../media/image152.png"/><Relationship Id="rId4" Type="http://schemas.openxmlformats.org/officeDocument/2006/relationships/image" Target="../media/image148.png"/><Relationship Id="rId9" Type="http://schemas.openxmlformats.org/officeDocument/2006/relationships/hyperlink" Target="mailto:vrorai@wayne.edu"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9.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1.png"/><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Community Engaged Research Activities/Partnerships Town Hall</a:t>
            </a:r>
            <a:endParaRPr lang="en-US" dirty="0"/>
          </a:p>
        </p:txBody>
      </p:sp>
      <p:sp>
        <p:nvSpPr>
          <p:cNvPr id="5" name="Subtitle 4"/>
          <p:cNvSpPr>
            <a:spLocks noGrp="1"/>
          </p:cNvSpPr>
          <p:nvPr>
            <p:ph type="subTitle" idx="1"/>
          </p:nvPr>
        </p:nvSpPr>
        <p:spPr>
          <a:xfrm>
            <a:off x="1507067" y="4705741"/>
            <a:ext cx="7766936" cy="1096899"/>
          </a:xfrm>
        </p:spPr>
        <p:txBody>
          <a:bodyPr>
            <a:normAutofit/>
          </a:bodyPr>
          <a:lstStyle/>
          <a:p>
            <a:pPr algn="ctr"/>
            <a:r>
              <a:rPr lang="en-US" sz="2000" b="1" dirty="0" smtClean="0"/>
              <a:t>April 20, 2021</a:t>
            </a:r>
          </a:p>
          <a:p>
            <a:pPr algn="ctr"/>
            <a:r>
              <a:rPr lang="en-US" sz="2000" b="1" dirty="0" smtClean="0"/>
              <a:t>11 a.m. – 1 p.m. </a:t>
            </a:r>
            <a:endParaRPr lang="en-US" sz="2000" b="1" dirty="0"/>
          </a:p>
        </p:txBody>
      </p:sp>
    </p:spTree>
    <p:extLst>
      <p:ext uri="{BB962C8B-B14F-4D97-AF65-F5344CB8AC3E}">
        <p14:creationId xmlns:p14="http://schemas.microsoft.com/office/powerpoint/2010/main" val="2468303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Community Research Projects, cont.</a:t>
            </a:r>
            <a:endParaRPr lang="en-US" dirty="0"/>
          </a:p>
        </p:txBody>
      </p:sp>
      <p:sp>
        <p:nvSpPr>
          <p:cNvPr id="3" name="Content Placeholder 2"/>
          <p:cNvSpPr>
            <a:spLocks noGrp="1"/>
          </p:cNvSpPr>
          <p:nvPr>
            <p:ph idx="1"/>
          </p:nvPr>
        </p:nvSpPr>
        <p:spPr/>
        <p:txBody>
          <a:bodyPr>
            <a:normAutofit/>
          </a:bodyPr>
          <a:lstStyle/>
          <a:p>
            <a:pPr lvl="0"/>
            <a:r>
              <a:rPr lang="en-US" b="1" dirty="0"/>
              <a:t>Various Training Workshops </a:t>
            </a:r>
            <a:endParaRPr lang="en-US" b="1" dirty="0" smtClean="0"/>
          </a:p>
          <a:p>
            <a:pPr lvl="1"/>
            <a:r>
              <a:rPr lang="en-US" dirty="0" smtClean="0"/>
              <a:t>Deliberative </a:t>
            </a:r>
            <a:r>
              <a:rPr lang="en-US" dirty="0"/>
              <a:t>Democracy, Boot Camp Translation, Citizen </a:t>
            </a:r>
            <a:r>
              <a:rPr lang="en-US" dirty="0" smtClean="0"/>
              <a:t>Scientist</a:t>
            </a:r>
            <a:endParaRPr lang="en-US" dirty="0"/>
          </a:p>
          <a:p>
            <a:pPr lvl="0"/>
            <a:r>
              <a:rPr lang="en-US" b="1" dirty="0"/>
              <a:t>PCORI Black Men’s Cancer Action Council </a:t>
            </a:r>
            <a:endParaRPr lang="en-US" b="1" dirty="0" smtClean="0"/>
          </a:p>
          <a:p>
            <a:pPr lvl="1"/>
            <a:r>
              <a:rPr lang="en-US" dirty="0" smtClean="0"/>
              <a:t>Work </a:t>
            </a:r>
            <a:r>
              <a:rPr lang="en-US" dirty="0"/>
              <a:t>group of cancer survivors and caregivers addressing concerns and teaching research </a:t>
            </a:r>
            <a:r>
              <a:rPr lang="en-US" dirty="0" smtClean="0"/>
              <a:t>techniques</a:t>
            </a:r>
            <a:endParaRPr lang="en-US" dirty="0"/>
          </a:p>
          <a:p>
            <a:pPr lvl="0"/>
            <a:r>
              <a:rPr lang="en-US" b="1" dirty="0"/>
              <a:t>Community Advisory Boards</a:t>
            </a:r>
          </a:p>
          <a:p>
            <a:pPr lvl="1"/>
            <a:r>
              <a:rPr lang="en-US" dirty="0"/>
              <a:t>Hypertension</a:t>
            </a:r>
          </a:p>
          <a:p>
            <a:pPr lvl="1"/>
            <a:r>
              <a:rPr lang="en-US" dirty="0"/>
              <a:t>Heart Failure</a:t>
            </a:r>
          </a:p>
          <a:p>
            <a:pPr lvl="1"/>
            <a:r>
              <a:rPr lang="en-US" dirty="0"/>
              <a:t>HIV Home Nursing</a:t>
            </a:r>
          </a:p>
          <a:p>
            <a:pPr lvl="1"/>
            <a:r>
              <a:rPr lang="en-US" dirty="0"/>
              <a:t>Diabetes</a:t>
            </a:r>
          </a:p>
          <a:p>
            <a:endParaRPr lang="en-US" dirty="0"/>
          </a:p>
        </p:txBody>
      </p:sp>
      <p:pic>
        <p:nvPicPr>
          <p:cNvPr id="4" name="Picture 3"/>
          <p:cNvPicPr/>
          <p:nvPr/>
        </p:nvPicPr>
        <p:blipFill>
          <a:blip r:embed="rId2"/>
          <a:stretch>
            <a:fillRect/>
          </a:stretch>
        </p:blipFill>
        <p:spPr>
          <a:xfrm>
            <a:off x="10147901" y="137512"/>
            <a:ext cx="1566305" cy="687354"/>
          </a:xfrm>
          <a:prstGeom prst="rect">
            <a:avLst/>
          </a:prstGeom>
        </p:spPr>
      </p:pic>
    </p:spTree>
    <p:extLst>
      <p:ext uri="{BB962C8B-B14F-4D97-AF65-F5344CB8AC3E}">
        <p14:creationId xmlns:p14="http://schemas.microsoft.com/office/powerpoint/2010/main" val="4216985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Collaborative Opportunities</a:t>
            </a:r>
            <a:endParaRPr lang="en-US" dirty="0"/>
          </a:p>
        </p:txBody>
      </p:sp>
      <p:sp>
        <p:nvSpPr>
          <p:cNvPr id="3" name="Content Placeholder 2"/>
          <p:cNvSpPr>
            <a:spLocks noGrp="1"/>
          </p:cNvSpPr>
          <p:nvPr>
            <p:ph idx="1"/>
          </p:nvPr>
        </p:nvSpPr>
        <p:spPr>
          <a:xfrm>
            <a:off x="2476500" y="2023333"/>
            <a:ext cx="7239000" cy="4351338"/>
          </a:xfrm>
        </p:spPr>
        <p:txBody>
          <a:bodyPr/>
          <a:lstStyle/>
          <a:p>
            <a:pPr marL="0" indent="0">
              <a:buNone/>
            </a:pPr>
            <a:r>
              <a:rPr lang="en-US" dirty="0" smtClean="0"/>
              <a:t>Contact members </a:t>
            </a:r>
            <a:r>
              <a:rPr lang="en-US" dirty="0"/>
              <a:t>of the leadership team </a:t>
            </a:r>
            <a:r>
              <a:rPr lang="en-US" dirty="0" smtClean="0"/>
              <a:t>to learn about collaborative opportunities with </a:t>
            </a:r>
            <a:r>
              <a:rPr lang="en-US" dirty="0" err="1" smtClean="0"/>
              <a:t>OCEnR</a:t>
            </a:r>
            <a:r>
              <a:rPr lang="en-US" dirty="0" smtClean="0"/>
              <a:t>. </a:t>
            </a:r>
            <a:endParaRPr lang="en-US" dirty="0"/>
          </a:p>
        </p:txBody>
      </p:sp>
      <p:pic>
        <p:nvPicPr>
          <p:cNvPr id="4" name="Picture 3"/>
          <p:cNvPicPr/>
          <p:nvPr/>
        </p:nvPicPr>
        <p:blipFill>
          <a:blip r:embed="rId2"/>
          <a:stretch>
            <a:fillRect/>
          </a:stretch>
        </p:blipFill>
        <p:spPr>
          <a:xfrm>
            <a:off x="10147901" y="230188"/>
            <a:ext cx="1566305" cy="687354"/>
          </a:xfrm>
          <a:prstGeom prst="rect">
            <a:avLst/>
          </a:prstGeom>
        </p:spPr>
      </p:pic>
    </p:spTree>
    <p:extLst>
      <p:ext uri="{BB962C8B-B14F-4D97-AF65-F5344CB8AC3E}">
        <p14:creationId xmlns:p14="http://schemas.microsoft.com/office/powerpoint/2010/main" val="406622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828801" y="2743201"/>
            <a:ext cx="9497484" cy="3663777"/>
          </a:xfrm>
        </p:spPr>
        <p:txBody>
          <a:bodyPr>
            <a:normAutofit fontScale="62500" lnSpcReduction="20000"/>
          </a:bodyPr>
          <a:lstStyle/>
          <a:p>
            <a:r>
              <a:rPr lang="en-US" dirty="0" smtClean="0">
                <a:solidFill>
                  <a:schemeClr val="accent6"/>
                </a:solidFill>
              </a:rPr>
              <a:t>Website</a:t>
            </a:r>
            <a:r>
              <a:rPr lang="en-US" dirty="0">
                <a:solidFill>
                  <a:schemeClr val="accent6"/>
                </a:solidFill>
              </a:rPr>
              <a:t>: </a:t>
            </a:r>
            <a:r>
              <a:rPr lang="en-US" dirty="0">
                <a:solidFill>
                  <a:schemeClr val="accent6"/>
                </a:solidFill>
                <a:hlinkClick r:id="rId2"/>
              </a:rPr>
              <a:t>https://cures.wayne.edu</a:t>
            </a:r>
            <a:r>
              <a:rPr lang="en-US" dirty="0" smtClean="0">
                <a:solidFill>
                  <a:schemeClr val="accent6"/>
                </a:solidFill>
                <a:hlinkClick r:id="rId2"/>
              </a:rPr>
              <a:t>/</a:t>
            </a:r>
            <a:endParaRPr lang="en-US" dirty="0" smtClean="0">
              <a:solidFill>
                <a:schemeClr val="accent6"/>
              </a:solidFill>
            </a:endParaRPr>
          </a:p>
          <a:p>
            <a:r>
              <a:rPr lang="en-US" dirty="0" smtClean="0">
                <a:solidFill>
                  <a:schemeClr val="accent6"/>
                </a:solidFill>
              </a:rPr>
              <a:t>Leaders: </a:t>
            </a:r>
          </a:p>
          <a:p>
            <a:r>
              <a:rPr lang="en-US" b="1" dirty="0" smtClean="0">
                <a:solidFill>
                  <a:schemeClr val="accent6"/>
                </a:solidFill>
              </a:rPr>
              <a:t>Melissa </a:t>
            </a:r>
            <a:r>
              <a:rPr lang="en-US" b="1" dirty="0" err="1" smtClean="0">
                <a:solidFill>
                  <a:schemeClr val="accent6"/>
                </a:solidFill>
              </a:rPr>
              <a:t>Runge</a:t>
            </a:r>
            <a:r>
              <a:rPr lang="en-US" b="1" dirty="0" smtClean="0">
                <a:solidFill>
                  <a:schemeClr val="accent6"/>
                </a:solidFill>
              </a:rPr>
              <a:t>-Morris</a:t>
            </a:r>
            <a:r>
              <a:rPr lang="en-US" dirty="0" smtClean="0">
                <a:solidFill>
                  <a:schemeClr val="accent6"/>
                </a:solidFill>
              </a:rPr>
              <a:t>,</a:t>
            </a:r>
            <a:r>
              <a:rPr lang="en-US" b="1" dirty="0" smtClean="0">
                <a:solidFill>
                  <a:schemeClr val="accent6"/>
                </a:solidFill>
              </a:rPr>
              <a:t> M.D.</a:t>
            </a:r>
            <a:r>
              <a:rPr lang="en-US" dirty="0" smtClean="0">
                <a:solidFill>
                  <a:schemeClr val="accent6"/>
                </a:solidFill>
              </a:rPr>
              <a:t>, Director – email: m.runge-morris@wayne.edu</a:t>
            </a:r>
          </a:p>
          <a:p>
            <a:r>
              <a:rPr lang="en-US" b="1" dirty="0" smtClean="0">
                <a:solidFill>
                  <a:schemeClr val="accent6"/>
                </a:solidFill>
              </a:rPr>
              <a:t>Christine Cole-Johnson, Ph.D., </a:t>
            </a:r>
            <a:r>
              <a:rPr lang="en-US" dirty="0" smtClean="0">
                <a:solidFill>
                  <a:schemeClr val="accent6"/>
                </a:solidFill>
              </a:rPr>
              <a:t>Deputy Director – email: cjohnso1@hfhs.org</a:t>
            </a:r>
          </a:p>
          <a:p>
            <a:r>
              <a:rPr lang="en-US" b="1" dirty="0" smtClean="0">
                <a:solidFill>
                  <a:schemeClr val="accent6"/>
                </a:solidFill>
              </a:rPr>
              <a:t>Carrie Leach, Ph.D., </a:t>
            </a:r>
            <a:r>
              <a:rPr lang="en-US" dirty="0" smtClean="0">
                <a:solidFill>
                  <a:schemeClr val="accent6"/>
                </a:solidFill>
              </a:rPr>
              <a:t>Community Outreach and Engagement Program Manager – email: carrieleach@wayne.edu</a:t>
            </a:r>
          </a:p>
          <a:p>
            <a:r>
              <a:rPr lang="en-US" b="1" dirty="0" smtClean="0">
                <a:solidFill>
                  <a:schemeClr val="accent6"/>
                </a:solidFill>
              </a:rPr>
              <a:t>Chris </a:t>
            </a:r>
            <a:r>
              <a:rPr lang="en-US" b="1" dirty="0" err="1" smtClean="0">
                <a:solidFill>
                  <a:schemeClr val="accent6"/>
                </a:solidFill>
              </a:rPr>
              <a:t>Trentacosta</a:t>
            </a:r>
            <a:r>
              <a:rPr lang="en-US" b="1" dirty="0" smtClean="0">
                <a:solidFill>
                  <a:schemeClr val="accent6"/>
                </a:solidFill>
              </a:rPr>
              <a:t>, Ph.D., </a:t>
            </a:r>
            <a:r>
              <a:rPr lang="en-US" dirty="0" smtClean="0">
                <a:solidFill>
                  <a:schemeClr val="accent6"/>
                </a:solidFill>
              </a:rPr>
              <a:t>Community Outreach and Engagement Co-Leader – email: chris.trentacost@wayne.edu</a:t>
            </a:r>
            <a:endParaRPr lang="en-US" dirty="0">
              <a:solidFill>
                <a:schemeClr val="accent6"/>
              </a:solidFill>
            </a:endParaRPr>
          </a:p>
        </p:txBody>
      </p:sp>
      <p:sp>
        <p:nvSpPr>
          <p:cNvPr id="7" name="Title 6"/>
          <p:cNvSpPr>
            <a:spLocks noGrp="1"/>
          </p:cNvSpPr>
          <p:nvPr>
            <p:ph type="title"/>
          </p:nvPr>
        </p:nvSpPr>
        <p:spPr/>
        <p:txBody>
          <a:bodyPr/>
          <a:lstStyle/>
          <a:p>
            <a:r>
              <a:rPr lang="en-US" dirty="0" smtClean="0"/>
              <a:t>CURES Contact Information</a:t>
            </a:r>
            <a:endParaRPr lang="en-US" dirty="0"/>
          </a:p>
        </p:txBody>
      </p:sp>
      <p:pic>
        <p:nvPicPr>
          <p:cNvPr id="4" name="Picture 3" descr="A close up of a logo&#10;&#10;Description automatically generated">
            <a:extLst>
              <a:ext uri="{FF2B5EF4-FFF2-40B4-BE49-F238E27FC236}">
                <a16:creationId xmlns:a16="http://schemas.microsoft.com/office/drawing/2014/main" id="{F7BC8CA3-8DA1-2C43-966D-643BABA3F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40" b="9523"/>
          <a:stretch/>
        </p:blipFill>
        <p:spPr>
          <a:xfrm>
            <a:off x="3619317" y="212088"/>
            <a:ext cx="4165440" cy="1235711"/>
          </a:xfrm>
          <a:prstGeom prst="rect">
            <a:avLst/>
          </a:prstGeom>
        </p:spPr>
      </p:pic>
    </p:spTree>
    <p:extLst>
      <p:ext uri="{BB962C8B-B14F-4D97-AF65-F5344CB8AC3E}">
        <p14:creationId xmlns:p14="http://schemas.microsoft.com/office/powerpoint/2010/main" val="49186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ody of water with a city in the background&#10;&#10;Description automatically generated">
            <a:extLst>
              <a:ext uri="{FF2B5EF4-FFF2-40B4-BE49-F238E27FC236}">
                <a16:creationId xmlns:a16="http://schemas.microsoft.com/office/drawing/2014/main" id="{6035C1F8-D71A-4F41-B516-5889F183C6EF}"/>
              </a:ext>
            </a:extLst>
          </p:cNvPr>
          <p:cNvPicPr>
            <a:picLocks noChangeAspect="1"/>
          </p:cNvPicPr>
          <p:nvPr/>
        </p:nvPicPr>
        <p:blipFill rotWithShape="1">
          <a:blip r:embed="rId3">
            <a:extLst>
              <a:ext uri="{28A0092B-C50C-407E-A947-70E740481C1C}">
                <a14:useLocalDpi xmlns:a14="http://schemas.microsoft.com/office/drawing/2010/main" val="0"/>
              </a:ext>
            </a:extLst>
          </a:blip>
          <a:srcRect b="14976"/>
          <a:stretch/>
        </p:blipFill>
        <p:spPr>
          <a:xfrm>
            <a:off x="959353" y="640813"/>
            <a:ext cx="4029417" cy="2263204"/>
          </a:xfrm>
          <a:prstGeom prst="rect">
            <a:avLst/>
          </a:prstGeom>
        </p:spPr>
      </p:pic>
      <p:sp>
        <p:nvSpPr>
          <p:cNvPr id="2" name="Rectangle 1"/>
          <p:cNvSpPr>
            <a:spLocks noChangeArrowheads="1"/>
          </p:cNvSpPr>
          <p:nvPr/>
        </p:nvSpPr>
        <p:spPr bwMode="auto">
          <a:xfrm>
            <a:off x="-101600" y="10823"/>
            <a:ext cx="12192000" cy="6858000"/>
          </a:xfrm>
          <a:prstGeom prst="rect">
            <a:avLst/>
          </a:prstGeom>
          <a:noFill/>
          <a:ln w="76200" cap="flat" cmpd="sng" algn="ctr">
            <a:noFill/>
            <a:prstDash val="solid"/>
            <a:miter lim="800000"/>
            <a:headEnd type="none" w="med" len="med"/>
            <a:tailEnd type="none" w="med" len="med"/>
          </a:ln>
          <a:effectLst/>
        </p:spPr>
        <p:txBody>
          <a:bodyPr vert="horz" wrap="none" lIns="121920" tIns="60960" rIns="121920" bIns="60960" anchor="ctr" compatLnSpc="1"/>
          <a:lstStyle/>
          <a:p>
            <a:pPr defTabSz="1219170"/>
            <a:endParaRPr lang="en-US" sz="2400">
              <a:solidFill>
                <a:srgbClr val="2A6B4B"/>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0908570D-0DA9-D84C-B38B-BD20C27AFD74}"/>
              </a:ext>
            </a:extLst>
          </p:cNvPr>
          <p:cNvCxnSpPr>
            <a:cxnSpLocks/>
          </p:cNvCxnSpPr>
          <p:nvPr/>
        </p:nvCxnSpPr>
        <p:spPr>
          <a:xfrm flipH="1">
            <a:off x="18863" y="640813"/>
            <a:ext cx="12192000" cy="0"/>
          </a:xfrm>
          <a:prstGeom prst="line">
            <a:avLst/>
          </a:prstGeom>
          <a:ln w="38100">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455D86E-094B-6B4E-B404-E03DF8B2565D}"/>
              </a:ext>
            </a:extLst>
          </p:cNvPr>
          <p:cNvCxnSpPr>
            <a:cxnSpLocks/>
          </p:cNvCxnSpPr>
          <p:nvPr/>
        </p:nvCxnSpPr>
        <p:spPr>
          <a:xfrm flipH="1">
            <a:off x="9431" y="2904018"/>
            <a:ext cx="12210863" cy="16983"/>
          </a:xfrm>
          <a:prstGeom prst="line">
            <a:avLst/>
          </a:prstGeom>
          <a:ln w="38100">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F7BC8CA3-8DA1-2C43-966D-643BABA3F8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40" b="9523"/>
          <a:stretch/>
        </p:blipFill>
        <p:spPr>
          <a:xfrm>
            <a:off x="5880603" y="989128"/>
            <a:ext cx="4799708" cy="1423872"/>
          </a:xfrm>
          <a:prstGeom prst="rect">
            <a:avLst/>
          </a:prstGeom>
        </p:spPr>
      </p:pic>
      <p:sp>
        <p:nvSpPr>
          <p:cNvPr id="31" name="TextBox 30">
            <a:extLst>
              <a:ext uri="{FF2B5EF4-FFF2-40B4-BE49-F238E27FC236}">
                <a16:creationId xmlns:a16="http://schemas.microsoft.com/office/drawing/2014/main" id="{9E033912-583A-CC4A-B84B-DA6C0D50DAA2}"/>
              </a:ext>
            </a:extLst>
          </p:cNvPr>
          <p:cNvSpPr txBox="1"/>
          <p:nvPr/>
        </p:nvSpPr>
        <p:spPr>
          <a:xfrm>
            <a:off x="655108" y="3716933"/>
            <a:ext cx="10881784" cy="1713033"/>
          </a:xfrm>
          <a:prstGeom prst="rect">
            <a:avLst/>
          </a:prstGeom>
          <a:noFill/>
        </p:spPr>
        <p:txBody>
          <a:bodyPr>
            <a:spAutoFit/>
          </a:bodyPr>
          <a:lstStyle/>
          <a:p>
            <a:pPr marL="615935" lvl="2"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NIEHS Environmental Health Science Core Center P30 ES020957</a:t>
            </a:r>
          </a:p>
          <a:p>
            <a:pPr marL="615935" lvl="2"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Led by Melissa Runge-Morris, MD &amp; Christine Cole-Johnson, PhD, MPH, HFHS</a:t>
            </a:r>
          </a:p>
          <a:p>
            <a:pPr marL="615935" lvl="2"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Exposure to chemical and non-chemical “stressors”</a:t>
            </a:r>
          </a:p>
          <a:p>
            <a:pPr marL="1373683" lvl="3" indent="-298443" defTabSz="1219170">
              <a:spcAft>
                <a:spcPts val="800"/>
              </a:spcAft>
              <a:buFont typeface="Courier New" panose="02070309020205020404" pitchFamily="49" charset="0"/>
              <a:buChar char="o"/>
              <a:defRPr/>
            </a:pPr>
            <a:r>
              <a:rPr lang="en-US" sz="2133" dirty="0">
                <a:solidFill>
                  <a:srgbClr val="04380A"/>
                </a:solidFill>
                <a:latin typeface="Arial" panose="020B0604020202020204" pitchFamily="34" charset="0"/>
                <a:cs typeface="Arial" panose="020B0604020202020204" pitchFamily="34" charset="0"/>
              </a:rPr>
              <a:t>Who is most vulnerable; life windows of heightened susceptibility</a:t>
            </a:r>
          </a:p>
        </p:txBody>
      </p:sp>
      <p:sp>
        <p:nvSpPr>
          <p:cNvPr id="32" name="TextBox 6">
            <a:extLst>
              <a:ext uri="{FF2B5EF4-FFF2-40B4-BE49-F238E27FC236}">
                <a16:creationId xmlns:a16="http://schemas.microsoft.com/office/drawing/2014/main" id="{F132F9E4-88BC-744A-B2FE-354757FEF91E}"/>
              </a:ext>
            </a:extLst>
          </p:cNvPr>
          <p:cNvSpPr txBox="1">
            <a:spLocks noChangeArrowheads="1"/>
          </p:cNvSpPr>
          <p:nvPr/>
        </p:nvSpPr>
        <p:spPr bwMode="auto">
          <a:xfrm>
            <a:off x="304801" y="3159284"/>
            <a:ext cx="12060399"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51435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457189" indent="-457189" defTabSz="1219170"/>
            <a:r>
              <a:rPr lang="en-US" altLang="en-US" sz="2933" dirty="0">
                <a:solidFill>
                  <a:srgbClr val="F3F2DC">
                    <a:lumMod val="10000"/>
                  </a:srgbClr>
                </a:solidFill>
                <a:latin typeface="Arial" panose="020B0604020202020204" pitchFamily="34" charset="0"/>
                <a:cs typeface="Arial" panose="020B0604020202020204" pitchFamily="34" charset="0"/>
              </a:rPr>
              <a:t>Impacts from living in an urban industrialized environment (Detroit)</a:t>
            </a:r>
          </a:p>
        </p:txBody>
      </p:sp>
      <p:sp>
        <p:nvSpPr>
          <p:cNvPr id="33" name="TextBox 8">
            <a:extLst>
              <a:ext uri="{FF2B5EF4-FFF2-40B4-BE49-F238E27FC236}">
                <a16:creationId xmlns:a16="http://schemas.microsoft.com/office/drawing/2014/main" id="{B01B2BD3-4B6F-2845-A9B5-5C5FE863F072}"/>
              </a:ext>
            </a:extLst>
          </p:cNvPr>
          <p:cNvSpPr txBox="1">
            <a:spLocks noChangeArrowheads="1"/>
          </p:cNvSpPr>
          <p:nvPr/>
        </p:nvSpPr>
        <p:spPr bwMode="auto">
          <a:xfrm>
            <a:off x="406401" y="5451079"/>
            <a:ext cx="10881783" cy="9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51435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846646" indent="-838179" defTabSz="1219170"/>
            <a:r>
              <a:rPr lang="en-US" altLang="en-US" sz="2933" dirty="0">
                <a:solidFill>
                  <a:srgbClr val="F3F2DC">
                    <a:lumMod val="10000"/>
                  </a:srgbClr>
                </a:solidFill>
                <a:latin typeface="Arial" panose="020B0604020202020204" pitchFamily="34" charset="0"/>
                <a:cs typeface="Arial" panose="020B0604020202020204" pitchFamily="34" charset="0"/>
              </a:rPr>
              <a:t>The goal is prevention through community awareness and public policy change</a:t>
            </a:r>
          </a:p>
        </p:txBody>
      </p:sp>
      <p:sp>
        <p:nvSpPr>
          <p:cNvPr id="34" name="Rectangle 3">
            <a:extLst>
              <a:ext uri="{FF2B5EF4-FFF2-40B4-BE49-F238E27FC236}">
                <a16:creationId xmlns:a16="http://schemas.microsoft.com/office/drawing/2014/main" id="{709241F0-CB93-AF48-BA27-B87793F4E05E}"/>
              </a:ext>
            </a:extLst>
          </p:cNvPr>
          <p:cNvSpPr txBox="1">
            <a:spLocks/>
          </p:cNvSpPr>
          <p:nvPr/>
        </p:nvSpPr>
        <p:spPr>
          <a:xfrm>
            <a:off x="6964784" y="2313798"/>
            <a:ext cx="3149600" cy="574517"/>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algn="ctr" defTabSz="1219170">
              <a:spcBef>
                <a:spcPts val="0"/>
              </a:spcBef>
            </a:pPr>
            <a:r>
              <a:rPr lang="en-US" sz="1867" dirty="0">
                <a:solidFill>
                  <a:srgbClr val="F3F2DC">
                    <a:lumMod val="10000"/>
                  </a:srgbClr>
                </a:solidFill>
                <a:latin typeface="Arial" panose="020B0604020202020204" pitchFamily="34" charset="0"/>
                <a:cs typeface="Arial" panose="020B0604020202020204" pitchFamily="34" charset="0"/>
              </a:rPr>
              <a:t>cures@wayne.edu</a:t>
            </a:r>
          </a:p>
          <a:p>
            <a:pPr algn="ctr" defTabSz="1219170">
              <a:spcBef>
                <a:spcPts val="0"/>
              </a:spcBef>
            </a:pPr>
            <a:endParaRPr lang="en-US" sz="1867" dirty="0">
              <a:solidFill>
                <a:srgbClr val="F3F2DC">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0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4117" y="750337"/>
            <a:ext cx="11161425" cy="697627"/>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defTabSz="1219170">
              <a:lnSpc>
                <a:spcPct val="80000"/>
              </a:lnSpc>
            </a:pPr>
            <a:r>
              <a:rPr lang="en-US" sz="4267" dirty="0">
                <a:solidFill>
                  <a:srgbClr val="F3F2DC">
                    <a:lumMod val="10000"/>
                  </a:srgbClr>
                </a:solidFill>
                <a:latin typeface="Arial" panose="020B0604020202020204" pitchFamily="34" charset="0"/>
                <a:cs typeface="Arial" panose="020B0604020202020204" pitchFamily="34" charset="0"/>
              </a:rPr>
              <a:t>Community-Driven Engagement &amp; Advocacy </a:t>
            </a:r>
          </a:p>
        </p:txBody>
      </p:sp>
      <p:sp>
        <p:nvSpPr>
          <p:cNvPr id="10" name="TextBox 9"/>
          <p:cNvSpPr txBox="1"/>
          <p:nvPr/>
        </p:nvSpPr>
        <p:spPr>
          <a:xfrm>
            <a:off x="3325629" y="2382254"/>
            <a:ext cx="7966912" cy="830997"/>
          </a:xfrm>
          <a:prstGeom prst="rect">
            <a:avLst/>
          </a:prstGeom>
          <a:noFill/>
        </p:spPr>
        <p:txBody>
          <a:bodyPr wrap="square" rtlCol="0">
            <a:spAutoFit/>
          </a:bodyPr>
          <a:lstStyle/>
          <a:p>
            <a:pPr marL="12700" defTabSz="1219170"/>
            <a:r>
              <a:rPr lang="en-US" sz="2400" dirty="0">
                <a:solidFill>
                  <a:srgbClr val="297237">
                    <a:lumMod val="50000"/>
                  </a:srgbClr>
                </a:solidFill>
                <a:latin typeface="Arial" panose="020B0604020202020204" pitchFamily="34" charset="0"/>
                <a:cs typeface="Arial" panose="020B0604020202020204" pitchFamily="34" charset="0"/>
              </a:rPr>
              <a:t>Enhance the environmental health knowledge and literacy of community stakeholders</a:t>
            </a:r>
          </a:p>
        </p:txBody>
      </p:sp>
      <p:pic>
        <p:nvPicPr>
          <p:cNvPr id="8" name="Picture 7">
            <a:extLst>
              <a:ext uri="{FF2B5EF4-FFF2-40B4-BE49-F238E27FC236}">
                <a16:creationId xmlns:a16="http://schemas.microsoft.com/office/drawing/2014/main" id="{64E50142-54C9-DA46-8983-8549859A45E9}"/>
              </a:ext>
            </a:extLst>
          </p:cNvPr>
          <p:cNvPicPr>
            <a:picLocks noChangeAspect="1"/>
          </p:cNvPicPr>
          <p:nvPr/>
        </p:nvPicPr>
        <p:blipFill rotWithShape="1">
          <a:blip r:embed="rId3">
            <a:extLst>
              <a:ext uri="{28A0092B-C50C-407E-A947-70E740481C1C}">
                <a14:useLocalDpi xmlns:a14="http://schemas.microsoft.com/office/drawing/2010/main" val="0"/>
              </a:ext>
            </a:extLst>
          </a:blip>
          <a:srcRect l="17312" t="7279" r="12887" b="36061"/>
          <a:stretch/>
        </p:blipFill>
        <p:spPr>
          <a:xfrm>
            <a:off x="1041173" y="2148607"/>
            <a:ext cx="2284655" cy="1329069"/>
          </a:xfrm>
          <a:prstGeom prst="rect">
            <a:avLst/>
          </a:prstGeom>
        </p:spPr>
      </p:pic>
      <p:pic>
        <p:nvPicPr>
          <p:cNvPr id="12" name="Picture 11">
            <a:extLst>
              <a:ext uri="{FF2B5EF4-FFF2-40B4-BE49-F238E27FC236}">
                <a16:creationId xmlns:a16="http://schemas.microsoft.com/office/drawing/2014/main" id="{1A2EFF37-6BFD-6B43-86DF-7815A8E09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68" y="3522331"/>
            <a:ext cx="2284261" cy="1329069"/>
          </a:xfrm>
          <a:prstGeom prst="rect">
            <a:avLst/>
          </a:prstGeom>
        </p:spPr>
      </p:pic>
      <p:pic>
        <p:nvPicPr>
          <p:cNvPr id="14" name="Picture 13">
            <a:extLst>
              <a:ext uri="{FF2B5EF4-FFF2-40B4-BE49-F238E27FC236}">
                <a16:creationId xmlns:a16="http://schemas.microsoft.com/office/drawing/2014/main" id="{B21B7282-C970-D64B-95F8-737137079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369" y="4879973"/>
            <a:ext cx="2292513" cy="1393827"/>
          </a:xfrm>
          <a:prstGeom prst="rect">
            <a:avLst/>
          </a:prstGeom>
        </p:spPr>
      </p:pic>
      <p:sp>
        <p:nvSpPr>
          <p:cNvPr id="17" name="TextBox 16">
            <a:extLst>
              <a:ext uri="{FF2B5EF4-FFF2-40B4-BE49-F238E27FC236}">
                <a16:creationId xmlns:a16="http://schemas.microsoft.com/office/drawing/2014/main" id="{287ADB15-6CC6-B240-BBA1-2CF0D18A2223}"/>
              </a:ext>
            </a:extLst>
          </p:cNvPr>
          <p:cNvSpPr txBox="1"/>
          <p:nvPr/>
        </p:nvSpPr>
        <p:spPr>
          <a:xfrm>
            <a:off x="3325629" y="3613973"/>
            <a:ext cx="8155171" cy="1200329"/>
          </a:xfrm>
          <a:prstGeom prst="rect">
            <a:avLst/>
          </a:prstGeom>
          <a:noFill/>
        </p:spPr>
        <p:txBody>
          <a:bodyPr wrap="square" rtlCol="0">
            <a:spAutoFit/>
          </a:bodyPr>
          <a:lstStyle/>
          <a:p>
            <a:pPr marL="12700" defTabSz="1219170"/>
            <a:r>
              <a:rPr lang="en-US" sz="2400" dirty="0">
                <a:solidFill>
                  <a:srgbClr val="297237">
                    <a:lumMod val="50000"/>
                  </a:srgbClr>
                </a:solidFill>
                <a:latin typeface="Arial" panose="020B0604020202020204" pitchFamily="34" charset="0"/>
                <a:cs typeface="Arial" panose="020B0604020202020204" pitchFamily="34" charset="0"/>
              </a:rPr>
              <a:t>Co-develop educational forums, with partners, highlighting</a:t>
            </a:r>
          </a:p>
          <a:p>
            <a:pPr marL="12700" defTabSz="1219170"/>
            <a:r>
              <a:rPr lang="en-US" sz="2400" dirty="0">
                <a:solidFill>
                  <a:srgbClr val="297237">
                    <a:lumMod val="50000"/>
                  </a:srgbClr>
                </a:solidFill>
                <a:latin typeface="Arial" panose="020B0604020202020204" pitchFamily="34" charset="0"/>
                <a:cs typeface="Arial" panose="020B0604020202020204" pitchFamily="34" charset="0"/>
              </a:rPr>
              <a:t>the main research themes of CURES investigators that intersect with the main interests of the community</a:t>
            </a:r>
          </a:p>
        </p:txBody>
      </p:sp>
      <p:sp>
        <p:nvSpPr>
          <p:cNvPr id="18" name="TextBox 17">
            <a:extLst>
              <a:ext uri="{FF2B5EF4-FFF2-40B4-BE49-F238E27FC236}">
                <a16:creationId xmlns:a16="http://schemas.microsoft.com/office/drawing/2014/main" id="{0AA06206-B241-C74A-BE39-76C3F617D9D7}"/>
              </a:ext>
            </a:extLst>
          </p:cNvPr>
          <p:cNvSpPr txBox="1"/>
          <p:nvPr/>
        </p:nvSpPr>
        <p:spPr>
          <a:xfrm>
            <a:off x="3325632" y="5145999"/>
            <a:ext cx="8155169" cy="830997"/>
          </a:xfrm>
          <a:prstGeom prst="rect">
            <a:avLst/>
          </a:prstGeom>
          <a:noFill/>
        </p:spPr>
        <p:txBody>
          <a:bodyPr wrap="square" rtlCol="0">
            <a:spAutoFit/>
          </a:bodyPr>
          <a:lstStyle/>
          <a:p>
            <a:pPr marL="12700" indent="-12700" defTabSz="1219170">
              <a:spcAft>
                <a:spcPts val="800"/>
              </a:spcAft>
            </a:pPr>
            <a:r>
              <a:rPr lang="en-US" sz="2400" dirty="0">
                <a:solidFill>
                  <a:srgbClr val="297237">
                    <a:lumMod val="50000"/>
                  </a:srgbClr>
                </a:solidFill>
                <a:latin typeface="Arial" panose="020B0604020202020204" pitchFamily="34" charset="0"/>
                <a:cs typeface="Arial" panose="020B0604020202020204" pitchFamily="34" charset="0"/>
              </a:rPr>
              <a:t>Build the capacity of community stakeholders to advocate against harm and influence decision making </a:t>
            </a:r>
          </a:p>
        </p:txBody>
      </p:sp>
      <p:pic>
        <p:nvPicPr>
          <p:cNvPr id="27" name="Picture 13">
            <a:extLst>
              <a:ext uri="{FF2B5EF4-FFF2-40B4-BE49-F238E27FC236}">
                <a16:creationId xmlns:a16="http://schemas.microsoft.com/office/drawing/2014/main" id="{DB0B38B1-43D6-6D4F-8695-5EA932B41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06" y="1498745"/>
            <a:ext cx="351020" cy="29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678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611812-6455-5641-A818-81CB0366C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68" t="16302" r="30054" b="49272"/>
          <a:stretch/>
        </p:blipFill>
        <p:spPr>
          <a:xfrm>
            <a:off x="3108173" y="4386094"/>
            <a:ext cx="1090587" cy="1088079"/>
          </a:xfrm>
          <a:prstGeom prst="ellipse">
            <a:avLst/>
          </a:prstGeom>
          <a:ln w="38100">
            <a:solidFill>
              <a:schemeClr val="bg2">
                <a:lumMod val="90000"/>
              </a:schemeClr>
            </a:solidFill>
          </a:ln>
        </p:spPr>
      </p:pic>
      <p:pic>
        <p:nvPicPr>
          <p:cNvPr id="19" name="Picture 18">
            <a:extLst>
              <a:ext uri="{FF2B5EF4-FFF2-40B4-BE49-F238E27FC236}">
                <a16:creationId xmlns:a16="http://schemas.microsoft.com/office/drawing/2014/main" id="{6B420CBE-AB8D-844E-A511-9FFF9FC44E2D}"/>
              </a:ext>
            </a:extLst>
          </p:cNvPr>
          <p:cNvPicPr>
            <a:picLocks noChangeAspect="1"/>
          </p:cNvPicPr>
          <p:nvPr/>
        </p:nvPicPr>
        <p:blipFill rotWithShape="1">
          <a:blip r:embed="rId4"/>
          <a:srcRect r="3322" b="687"/>
          <a:stretch/>
        </p:blipFill>
        <p:spPr>
          <a:xfrm>
            <a:off x="2038015" y="4390216"/>
            <a:ext cx="1110403" cy="1079832"/>
          </a:xfrm>
          <a:prstGeom prst="ellipse">
            <a:avLst/>
          </a:prstGeom>
          <a:ln w="38100">
            <a:solidFill>
              <a:schemeClr val="bg2">
                <a:lumMod val="90000"/>
              </a:schemeClr>
            </a:solidFill>
          </a:ln>
        </p:spPr>
      </p:pic>
      <p:pic>
        <p:nvPicPr>
          <p:cNvPr id="20" name="Picture 19">
            <a:extLst>
              <a:ext uri="{FF2B5EF4-FFF2-40B4-BE49-F238E27FC236}">
                <a16:creationId xmlns:a16="http://schemas.microsoft.com/office/drawing/2014/main" id="{F80E2CD2-86FC-A743-A5D1-A2C3012CB276}"/>
              </a:ext>
            </a:extLst>
          </p:cNvPr>
          <p:cNvPicPr>
            <a:picLocks noChangeAspect="1"/>
          </p:cNvPicPr>
          <p:nvPr/>
        </p:nvPicPr>
        <p:blipFill rotWithShape="1">
          <a:blip r:embed="rId5">
            <a:extLst>
              <a:ext uri="{28A0092B-C50C-407E-A947-70E740481C1C}">
                <a14:useLocalDpi xmlns:a14="http://schemas.microsoft.com/office/drawing/2010/main" val="0"/>
              </a:ext>
            </a:extLst>
          </a:blip>
          <a:srcRect t="1289" r="7488" b="2885"/>
          <a:stretch/>
        </p:blipFill>
        <p:spPr>
          <a:xfrm>
            <a:off x="9199427" y="4386093"/>
            <a:ext cx="1061683" cy="1032451"/>
          </a:xfrm>
          <a:prstGeom prst="ellipse">
            <a:avLst/>
          </a:prstGeom>
          <a:ln w="38100">
            <a:solidFill>
              <a:schemeClr val="bg2">
                <a:lumMod val="90000"/>
              </a:schemeClr>
            </a:solidFill>
          </a:ln>
        </p:spPr>
      </p:pic>
      <p:pic>
        <p:nvPicPr>
          <p:cNvPr id="21" name="Picture 20" descr="A person wearing a hat and smiling at the camera&#10;&#10;Description automatically generated">
            <a:extLst>
              <a:ext uri="{FF2B5EF4-FFF2-40B4-BE49-F238E27FC236}">
                <a16:creationId xmlns:a16="http://schemas.microsoft.com/office/drawing/2014/main" id="{ACEBFD51-C4A0-3A4C-B61F-2AED0FF58044}"/>
              </a:ext>
            </a:extLst>
          </p:cNvPr>
          <p:cNvPicPr>
            <a:picLocks noChangeAspect="1"/>
          </p:cNvPicPr>
          <p:nvPr/>
        </p:nvPicPr>
        <p:blipFill rotWithShape="1">
          <a:blip r:embed="rId6">
            <a:extLst>
              <a:ext uri="{28A0092B-C50C-407E-A947-70E740481C1C}">
                <a14:useLocalDpi xmlns:a14="http://schemas.microsoft.com/office/drawing/2010/main" val="0"/>
              </a:ext>
            </a:extLst>
          </a:blip>
          <a:srcRect b="28618"/>
          <a:stretch/>
        </p:blipFill>
        <p:spPr>
          <a:xfrm>
            <a:off x="8135997" y="4343401"/>
            <a:ext cx="1095025" cy="1092265"/>
          </a:xfrm>
          <a:prstGeom prst="ellipse">
            <a:avLst/>
          </a:prstGeom>
          <a:ln w="38100">
            <a:solidFill>
              <a:schemeClr val="bg2">
                <a:lumMod val="90000"/>
              </a:schemeClr>
            </a:solidFill>
          </a:ln>
        </p:spPr>
      </p:pic>
      <p:pic>
        <p:nvPicPr>
          <p:cNvPr id="22" name="Picture 21">
            <a:extLst>
              <a:ext uri="{FF2B5EF4-FFF2-40B4-BE49-F238E27FC236}">
                <a16:creationId xmlns:a16="http://schemas.microsoft.com/office/drawing/2014/main" id="{893CC2A4-16AE-A244-8A79-9F0E8D76AAF8}"/>
              </a:ext>
            </a:extLst>
          </p:cNvPr>
          <p:cNvPicPr>
            <a:picLocks noChangeAspect="1"/>
          </p:cNvPicPr>
          <p:nvPr/>
        </p:nvPicPr>
        <p:blipFill rotWithShape="1">
          <a:blip r:embed="rId7">
            <a:extLst>
              <a:ext uri="{28A0092B-C50C-407E-A947-70E740481C1C}">
                <a14:useLocalDpi xmlns:a14="http://schemas.microsoft.com/office/drawing/2010/main" val="0"/>
              </a:ext>
            </a:extLst>
          </a:blip>
          <a:srcRect l="55461" t="4208" b="28630"/>
          <a:stretch/>
        </p:blipFill>
        <p:spPr>
          <a:xfrm>
            <a:off x="6106579" y="4415613"/>
            <a:ext cx="1047693" cy="1029044"/>
          </a:xfrm>
          <a:prstGeom prst="ellipse">
            <a:avLst/>
          </a:prstGeom>
          <a:ln w="38100">
            <a:solidFill>
              <a:schemeClr val="tx2">
                <a:lumMod val="60000"/>
                <a:lumOff val="40000"/>
              </a:schemeClr>
            </a:solidFill>
          </a:ln>
        </p:spPr>
      </p:pic>
      <p:pic>
        <p:nvPicPr>
          <p:cNvPr id="23" name="Picture 22">
            <a:extLst>
              <a:ext uri="{FF2B5EF4-FFF2-40B4-BE49-F238E27FC236}">
                <a16:creationId xmlns:a16="http://schemas.microsoft.com/office/drawing/2014/main" id="{F6308E41-8211-084E-B694-0D383655030E}"/>
              </a:ext>
            </a:extLst>
          </p:cNvPr>
          <p:cNvPicPr>
            <a:picLocks noChangeAspect="1"/>
          </p:cNvPicPr>
          <p:nvPr/>
        </p:nvPicPr>
        <p:blipFill>
          <a:blip r:embed="rId8"/>
          <a:stretch>
            <a:fillRect/>
          </a:stretch>
        </p:blipFill>
        <p:spPr>
          <a:xfrm>
            <a:off x="4131735" y="4415612"/>
            <a:ext cx="1027208" cy="1027208"/>
          </a:xfrm>
          <a:prstGeom prst="ellipse">
            <a:avLst/>
          </a:prstGeom>
          <a:solidFill>
            <a:schemeClr val="accent2"/>
          </a:solidFill>
          <a:ln w="38100">
            <a:solidFill>
              <a:schemeClr val="tx2">
                <a:lumMod val="60000"/>
                <a:lumOff val="40000"/>
              </a:schemeClr>
            </a:solidFill>
          </a:ln>
        </p:spPr>
      </p:pic>
      <p:pic>
        <p:nvPicPr>
          <p:cNvPr id="24" name="Picture 23">
            <a:extLst>
              <a:ext uri="{FF2B5EF4-FFF2-40B4-BE49-F238E27FC236}">
                <a16:creationId xmlns:a16="http://schemas.microsoft.com/office/drawing/2014/main" id="{D860067E-1C9B-844E-A3FB-414F55A04E58}"/>
              </a:ext>
            </a:extLst>
          </p:cNvPr>
          <p:cNvPicPr>
            <a:picLocks noChangeAspect="1"/>
          </p:cNvPicPr>
          <p:nvPr/>
        </p:nvPicPr>
        <p:blipFill rotWithShape="1">
          <a:blip r:embed="rId9"/>
          <a:srcRect l="12370" t="1907" r="55902" b="52019"/>
          <a:stretch/>
        </p:blipFill>
        <p:spPr>
          <a:xfrm>
            <a:off x="5146396" y="4401296"/>
            <a:ext cx="1017792" cy="1024731"/>
          </a:xfrm>
          <a:prstGeom prst="ellipse">
            <a:avLst/>
          </a:prstGeom>
          <a:ln w="38100">
            <a:solidFill>
              <a:schemeClr val="tx2">
                <a:lumMod val="60000"/>
                <a:lumOff val="40000"/>
              </a:schemeClr>
            </a:solidFill>
          </a:ln>
        </p:spPr>
      </p:pic>
      <p:pic>
        <p:nvPicPr>
          <p:cNvPr id="25" name="Picture 24" descr="A close up of a person in a car&#10;&#10;Description automatically generated">
            <a:extLst>
              <a:ext uri="{FF2B5EF4-FFF2-40B4-BE49-F238E27FC236}">
                <a16:creationId xmlns:a16="http://schemas.microsoft.com/office/drawing/2014/main" id="{AAE49704-5CC6-9640-9033-1C98B7C7CF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7959" y="4430213"/>
            <a:ext cx="1061683" cy="1027208"/>
          </a:xfrm>
          <a:prstGeom prst="ellipse">
            <a:avLst/>
          </a:prstGeom>
          <a:ln w="38100">
            <a:solidFill>
              <a:schemeClr val="bg2">
                <a:lumMod val="90000"/>
              </a:schemeClr>
            </a:solidFill>
          </a:ln>
        </p:spPr>
      </p:pic>
      <p:sp>
        <p:nvSpPr>
          <p:cNvPr id="26" name="Title 1">
            <a:extLst>
              <a:ext uri="{FF2B5EF4-FFF2-40B4-BE49-F238E27FC236}">
                <a16:creationId xmlns:a16="http://schemas.microsoft.com/office/drawing/2014/main" id="{3C96F7A3-C9E6-A447-A81C-6AA6A3C6A4F9}"/>
              </a:ext>
            </a:extLst>
          </p:cNvPr>
          <p:cNvSpPr txBox="1">
            <a:spLocks/>
          </p:cNvSpPr>
          <p:nvPr/>
        </p:nvSpPr>
        <p:spPr>
          <a:xfrm>
            <a:off x="764117" y="750337"/>
            <a:ext cx="11161425" cy="697627"/>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defTabSz="1219170">
              <a:lnSpc>
                <a:spcPct val="80000"/>
              </a:lnSpc>
            </a:pPr>
            <a:r>
              <a:rPr lang="en-US" sz="4267" dirty="0">
                <a:solidFill>
                  <a:srgbClr val="F3F2DC">
                    <a:lumMod val="10000"/>
                  </a:srgbClr>
                </a:solidFill>
                <a:latin typeface="Arial" panose="020B0604020202020204" pitchFamily="34" charset="0"/>
                <a:cs typeface="Arial" panose="020B0604020202020204" pitchFamily="34" charset="0"/>
              </a:rPr>
              <a:t>Community-Driven Engagement &amp; Advocacy </a:t>
            </a:r>
          </a:p>
        </p:txBody>
      </p:sp>
      <p:pic>
        <p:nvPicPr>
          <p:cNvPr id="27" name="Picture 13">
            <a:extLst>
              <a:ext uri="{FF2B5EF4-FFF2-40B4-BE49-F238E27FC236}">
                <a16:creationId xmlns:a16="http://schemas.microsoft.com/office/drawing/2014/main" id="{E1775DE9-C783-AF4B-B5BD-82DEE33D2C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606" y="1498745"/>
            <a:ext cx="351020" cy="29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3999DD03-6D33-B047-A62D-82FBCF0037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0954" y="6076148"/>
            <a:ext cx="765357" cy="438081"/>
          </a:xfrm>
          <a:prstGeom prst="rect">
            <a:avLst/>
          </a:prstGeom>
        </p:spPr>
      </p:pic>
      <p:pic>
        <p:nvPicPr>
          <p:cNvPr id="30" name="Picture 29">
            <a:extLst>
              <a:ext uri="{FF2B5EF4-FFF2-40B4-BE49-F238E27FC236}">
                <a16:creationId xmlns:a16="http://schemas.microsoft.com/office/drawing/2014/main" id="{56D760CD-73EC-2F48-8453-08CB7F005F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99075" y="5996859"/>
            <a:ext cx="1315260" cy="313436"/>
          </a:xfrm>
          <a:prstGeom prst="rect">
            <a:avLst/>
          </a:prstGeom>
        </p:spPr>
      </p:pic>
      <p:pic>
        <p:nvPicPr>
          <p:cNvPr id="31" name="Picture 30">
            <a:extLst>
              <a:ext uri="{FF2B5EF4-FFF2-40B4-BE49-F238E27FC236}">
                <a16:creationId xmlns:a16="http://schemas.microsoft.com/office/drawing/2014/main" id="{CD3B2D7B-558B-BC43-93DB-AF0F4AE3FF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00401" y="5979227"/>
            <a:ext cx="896615" cy="247223"/>
          </a:xfrm>
          <a:prstGeom prst="rect">
            <a:avLst/>
          </a:prstGeom>
        </p:spPr>
      </p:pic>
      <p:pic>
        <p:nvPicPr>
          <p:cNvPr id="32" name="Picture 31">
            <a:extLst>
              <a:ext uri="{FF2B5EF4-FFF2-40B4-BE49-F238E27FC236}">
                <a16:creationId xmlns:a16="http://schemas.microsoft.com/office/drawing/2014/main" id="{8D630FFA-82A8-994C-BBD0-8B862D6BA3F3}"/>
              </a:ext>
            </a:extLst>
          </p:cNvPr>
          <p:cNvPicPr/>
          <p:nvPr/>
        </p:nvPicPr>
        <p:blipFill rotWithShape="1">
          <a:blip r:embed="rId15" cstate="print"/>
          <a:srcRect l="4436" t="6007" r="2750" b="8012"/>
          <a:stretch/>
        </p:blipFill>
        <p:spPr bwMode="auto">
          <a:xfrm>
            <a:off x="2238165" y="6021071"/>
            <a:ext cx="1173335" cy="314888"/>
          </a:xfrm>
          <a:prstGeom prst="rect">
            <a:avLst/>
          </a:prstGeom>
          <a:noFill/>
          <a:ln w="9525">
            <a:noFill/>
            <a:miter lim="800000"/>
            <a:headEnd/>
            <a:tailEnd/>
          </a:ln>
        </p:spPr>
      </p:pic>
      <p:pic>
        <p:nvPicPr>
          <p:cNvPr id="33" name="Picture 32">
            <a:extLst>
              <a:ext uri="{FF2B5EF4-FFF2-40B4-BE49-F238E27FC236}">
                <a16:creationId xmlns:a16="http://schemas.microsoft.com/office/drawing/2014/main" id="{F92F3487-0751-9040-8990-E10D1D705F3A}"/>
              </a:ext>
            </a:extLst>
          </p:cNvPr>
          <p:cNvPicPr>
            <a:picLocks noChangeAspect="1"/>
          </p:cNvPicPr>
          <p:nvPr/>
        </p:nvPicPr>
        <p:blipFill rotWithShape="1">
          <a:blip r:embed="rId16">
            <a:extLst>
              <a:ext uri="{28A0092B-C50C-407E-A947-70E740481C1C}">
                <a14:useLocalDpi xmlns:a14="http://schemas.microsoft.com/office/drawing/2010/main" val="0"/>
              </a:ext>
            </a:extLst>
          </a:blip>
          <a:srcRect l="14490" r="10246"/>
          <a:stretch/>
        </p:blipFill>
        <p:spPr>
          <a:xfrm>
            <a:off x="859020" y="5969000"/>
            <a:ext cx="453941" cy="603131"/>
          </a:xfrm>
          <a:prstGeom prst="rect">
            <a:avLst/>
          </a:prstGeom>
        </p:spPr>
      </p:pic>
      <p:pic>
        <p:nvPicPr>
          <p:cNvPr id="34" name="Picture 33">
            <a:extLst>
              <a:ext uri="{FF2B5EF4-FFF2-40B4-BE49-F238E27FC236}">
                <a16:creationId xmlns:a16="http://schemas.microsoft.com/office/drawing/2014/main" id="{F01E0042-633F-9041-A266-CC2B8753E4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76311" y="5992981"/>
            <a:ext cx="566731" cy="557729"/>
          </a:xfrm>
          <a:prstGeom prst="rect">
            <a:avLst/>
          </a:prstGeom>
        </p:spPr>
      </p:pic>
      <p:pic>
        <p:nvPicPr>
          <p:cNvPr id="35" name="Picture 34">
            <a:extLst>
              <a:ext uri="{FF2B5EF4-FFF2-40B4-BE49-F238E27FC236}">
                <a16:creationId xmlns:a16="http://schemas.microsoft.com/office/drawing/2014/main" id="{6CE317F2-980A-2E45-8DA8-4AA268CD08C1}"/>
              </a:ext>
            </a:extLst>
          </p:cNvPr>
          <p:cNvPicPr>
            <a:picLocks noChangeAspect="1"/>
          </p:cNvPicPr>
          <p:nvPr/>
        </p:nvPicPr>
        <p:blipFill rotWithShape="1">
          <a:blip r:embed="rId18">
            <a:extLst>
              <a:ext uri="{28A0092B-C50C-407E-A947-70E740481C1C}">
                <a14:useLocalDpi xmlns:a14="http://schemas.microsoft.com/office/drawing/2010/main" val="0"/>
              </a:ext>
            </a:extLst>
          </a:blip>
          <a:srcRect l="8511" r="9833" b="14426"/>
          <a:stretch/>
        </p:blipFill>
        <p:spPr>
          <a:xfrm>
            <a:off x="1943583" y="6241174"/>
            <a:ext cx="779340" cy="286689"/>
          </a:xfrm>
          <a:prstGeom prst="rect">
            <a:avLst/>
          </a:prstGeom>
        </p:spPr>
      </p:pic>
      <p:pic>
        <p:nvPicPr>
          <p:cNvPr id="36" name="Picture 35">
            <a:extLst>
              <a:ext uri="{FF2B5EF4-FFF2-40B4-BE49-F238E27FC236}">
                <a16:creationId xmlns:a16="http://schemas.microsoft.com/office/drawing/2014/main" id="{F2DB4FC5-7D95-5744-9B4B-BCCF3B04F0D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3488" y="6065169"/>
            <a:ext cx="618976" cy="462695"/>
          </a:xfrm>
          <a:prstGeom prst="rect">
            <a:avLst/>
          </a:prstGeom>
        </p:spPr>
      </p:pic>
      <p:pic>
        <p:nvPicPr>
          <p:cNvPr id="37" name="Picture 36">
            <a:extLst>
              <a:ext uri="{FF2B5EF4-FFF2-40B4-BE49-F238E27FC236}">
                <a16:creationId xmlns:a16="http://schemas.microsoft.com/office/drawing/2014/main" id="{B9356702-2BEC-ED4E-8012-BD7AB2873C9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15260" b="28957"/>
          <a:stretch/>
        </p:blipFill>
        <p:spPr>
          <a:xfrm>
            <a:off x="8995041" y="6102839"/>
            <a:ext cx="915912" cy="363733"/>
          </a:xfrm>
          <a:prstGeom prst="rect">
            <a:avLst/>
          </a:prstGeom>
        </p:spPr>
      </p:pic>
      <p:pic>
        <p:nvPicPr>
          <p:cNvPr id="38" name="Picture 37">
            <a:extLst>
              <a:ext uri="{FF2B5EF4-FFF2-40B4-BE49-F238E27FC236}">
                <a16:creationId xmlns:a16="http://schemas.microsoft.com/office/drawing/2014/main" id="{3FC8A111-117F-4440-8305-F7FDC8D602D6}"/>
              </a:ext>
            </a:extLst>
          </p:cNvPr>
          <p:cNvPicPr>
            <a:picLocks noChangeAspect="1"/>
          </p:cNvPicPr>
          <p:nvPr/>
        </p:nvPicPr>
        <p:blipFill>
          <a:blip r:embed="rId21"/>
          <a:stretch>
            <a:fillRect/>
          </a:stretch>
        </p:blipFill>
        <p:spPr>
          <a:xfrm>
            <a:off x="7625609" y="6089782"/>
            <a:ext cx="559251" cy="438081"/>
          </a:xfrm>
          <a:prstGeom prst="rect">
            <a:avLst/>
          </a:prstGeom>
        </p:spPr>
      </p:pic>
      <p:pic>
        <p:nvPicPr>
          <p:cNvPr id="39" name="Picture 38">
            <a:extLst>
              <a:ext uri="{FF2B5EF4-FFF2-40B4-BE49-F238E27FC236}">
                <a16:creationId xmlns:a16="http://schemas.microsoft.com/office/drawing/2014/main" id="{7705C1B5-AC5A-0148-A932-2EDE1F2196D5}"/>
              </a:ext>
            </a:extLst>
          </p:cNvPr>
          <p:cNvPicPr>
            <a:picLocks noChangeAspect="1"/>
          </p:cNvPicPr>
          <p:nvPr/>
        </p:nvPicPr>
        <p:blipFill>
          <a:blip r:embed="rId22"/>
          <a:stretch>
            <a:fillRect/>
          </a:stretch>
        </p:blipFill>
        <p:spPr>
          <a:xfrm>
            <a:off x="4887707" y="6033856"/>
            <a:ext cx="875419" cy="233445"/>
          </a:xfrm>
          <a:prstGeom prst="rect">
            <a:avLst/>
          </a:prstGeom>
        </p:spPr>
      </p:pic>
      <p:pic>
        <p:nvPicPr>
          <p:cNvPr id="40" name="Picture 39">
            <a:extLst>
              <a:ext uri="{FF2B5EF4-FFF2-40B4-BE49-F238E27FC236}">
                <a16:creationId xmlns:a16="http://schemas.microsoft.com/office/drawing/2014/main" id="{93CEDD02-2162-6A49-B1CE-9BB13C16CD19}"/>
              </a:ext>
            </a:extLst>
          </p:cNvPr>
          <p:cNvPicPr>
            <a:picLocks noChangeAspect="1"/>
          </p:cNvPicPr>
          <p:nvPr/>
        </p:nvPicPr>
        <p:blipFill>
          <a:blip r:embed="rId23"/>
          <a:stretch>
            <a:fillRect/>
          </a:stretch>
        </p:blipFill>
        <p:spPr>
          <a:xfrm>
            <a:off x="1370551" y="6037672"/>
            <a:ext cx="502303" cy="483368"/>
          </a:xfrm>
          <a:prstGeom prst="rect">
            <a:avLst/>
          </a:prstGeom>
        </p:spPr>
      </p:pic>
      <p:pic>
        <p:nvPicPr>
          <p:cNvPr id="41" name="Picture 40">
            <a:extLst>
              <a:ext uri="{FF2B5EF4-FFF2-40B4-BE49-F238E27FC236}">
                <a16:creationId xmlns:a16="http://schemas.microsoft.com/office/drawing/2014/main" id="{A78AFCAF-BDBF-FE45-B128-9A3FB745D29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02201" y="6051495"/>
            <a:ext cx="566732" cy="487388"/>
          </a:xfrm>
          <a:prstGeom prst="rect">
            <a:avLst/>
          </a:prstGeom>
        </p:spPr>
      </p:pic>
      <p:pic>
        <p:nvPicPr>
          <p:cNvPr id="42" name="Picture 41">
            <a:extLst>
              <a:ext uri="{FF2B5EF4-FFF2-40B4-BE49-F238E27FC236}">
                <a16:creationId xmlns:a16="http://schemas.microsoft.com/office/drawing/2014/main" id="{5119B17B-A1FD-3E46-A157-B7BEDFDC4B0E}"/>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1231" t="16342" r="11095" b="23414"/>
          <a:stretch/>
        </p:blipFill>
        <p:spPr>
          <a:xfrm>
            <a:off x="5698669" y="6069317"/>
            <a:ext cx="807100" cy="469567"/>
          </a:xfrm>
          <a:prstGeom prst="rect">
            <a:avLst/>
          </a:prstGeom>
        </p:spPr>
      </p:pic>
      <p:pic>
        <p:nvPicPr>
          <p:cNvPr id="43" name="Picture 42">
            <a:extLst>
              <a:ext uri="{FF2B5EF4-FFF2-40B4-BE49-F238E27FC236}">
                <a16:creationId xmlns:a16="http://schemas.microsoft.com/office/drawing/2014/main" id="{EECEFEEE-AD2A-CE40-B28E-EAB54D392177}"/>
              </a:ext>
            </a:extLst>
          </p:cNvPr>
          <p:cNvPicPr>
            <a:picLocks noChangeAspect="1"/>
          </p:cNvPicPr>
          <p:nvPr/>
        </p:nvPicPr>
        <p:blipFill>
          <a:blip r:embed="rId26"/>
          <a:stretch>
            <a:fillRect/>
          </a:stretch>
        </p:blipFill>
        <p:spPr>
          <a:xfrm>
            <a:off x="6748409" y="6260794"/>
            <a:ext cx="710668" cy="326108"/>
          </a:xfrm>
          <a:prstGeom prst="rect">
            <a:avLst/>
          </a:prstGeom>
        </p:spPr>
      </p:pic>
      <p:pic>
        <p:nvPicPr>
          <p:cNvPr id="44" name="Picture 43">
            <a:extLst>
              <a:ext uri="{FF2B5EF4-FFF2-40B4-BE49-F238E27FC236}">
                <a16:creationId xmlns:a16="http://schemas.microsoft.com/office/drawing/2014/main" id="{00B82B07-B793-C54F-B291-7151577F2395}"/>
              </a:ext>
            </a:extLst>
          </p:cNvPr>
          <p:cNvPicPr>
            <a:picLocks noChangeAspect="1"/>
          </p:cNvPicPr>
          <p:nvPr/>
        </p:nvPicPr>
        <p:blipFill>
          <a:blip r:embed="rId27"/>
          <a:stretch>
            <a:fillRect/>
          </a:stretch>
        </p:blipFill>
        <p:spPr>
          <a:xfrm>
            <a:off x="11351511" y="6036004"/>
            <a:ext cx="733847" cy="433952"/>
          </a:xfrm>
          <a:prstGeom prst="rect">
            <a:avLst/>
          </a:prstGeom>
        </p:spPr>
      </p:pic>
      <p:pic>
        <p:nvPicPr>
          <p:cNvPr id="45" name="Picture 44">
            <a:extLst>
              <a:ext uri="{FF2B5EF4-FFF2-40B4-BE49-F238E27FC236}">
                <a16:creationId xmlns:a16="http://schemas.microsoft.com/office/drawing/2014/main" id="{8E777538-C7FD-6B4D-9E2B-0B01630DF1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15332" b="9094"/>
          <a:stretch/>
        </p:blipFill>
        <p:spPr>
          <a:xfrm>
            <a:off x="4206853" y="6295190"/>
            <a:ext cx="1304008" cy="272932"/>
          </a:xfrm>
          <a:prstGeom prst="rect">
            <a:avLst/>
          </a:prstGeom>
        </p:spPr>
      </p:pic>
      <p:pic>
        <p:nvPicPr>
          <p:cNvPr id="46" name="Picture 45">
            <a:extLst>
              <a:ext uri="{FF2B5EF4-FFF2-40B4-BE49-F238E27FC236}">
                <a16:creationId xmlns:a16="http://schemas.microsoft.com/office/drawing/2014/main" id="{E4924BF9-9C7D-D043-BE18-335CA0205599}"/>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732" t="19576" r="4022" b="13929"/>
          <a:stretch/>
        </p:blipFill>
        <p:spPr>
          <a:xfrm>
            <a:off x="3060553" y="6346245"/>
            <a:ext cx="980328" cy="240657"/>
          </a:xfrm>
          <a:prstGeom prst="rect">
            <a:avLst/>
          </a:prstGeom>
        </p:spPr>
      </p:pic>
      <p:sp>
        <p:nvSpPr>
          <p:cNvPr id="47" name="TextBox 46">
            <a:extLst>
              <a:ext uri="{FF2B5EF4-FFF2-40B4-BE49-F238E27FC236}">
                <a16:creationId xmlns:a16="http://schemas.microsoft.com/office/drawing/2014/main" id="{4D7BDD76-694C-B64D-A15C-3B913D67A295}"/>
              </a:ext>
            </a:extLst>
          </p:cNvPr>
          <p:cNvSpPr txBox="1"/>
          <p:nvPr/>
        </p:nvSpPr>
        <p:spPr>
          <a:xfrm>
            <a:off x="876144" y="2120183"/>
            <a:ext cx="10576088" cy="2143857"/>
          </a:xfrm>
          <a:prstGeom prst="rect">
            <a:avLst/>
          </a:prstGeom>
          <a:noFill/>
        </p:spPr>
        <p:txBody>
          <a:bodyPr wrap="square">
            <a:spAutoFit/>
          </a:bodyPr>
          <a:lstStyle/>
          <a:p>
            <a:pPr marL="387341" lvl="1"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Best practices for communicating and disseminating science</a:t>
            </a:r>
          </a:p>
          <a:p>
            <a:pPr marL="387341" lvl="1"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Advocacy training for researchers, students, and residents  </a:t>
            </a:r>
          </a:p>
          <a:p>
            <a:pPr marL="387341" lvl="1"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Annual community-engaged research symposium w/ H. Thompson &amp; R. Daily</a:t>
            </a:r>
          </a:p>
          <a:p>
            <a:pPr marL="387341" lvl="1" indent="-228594" defTabSz="1219170">
              <a:spcAft>
                <a:spcPts val="800"/>
              </a:spcAft>
              <a:buFont typeface="Arial" panose="020B0604020202020204" pitchFamily="34" charset="0"/>
              <a:buChar char="•"/>
              <a:defRPr/>
            </a:pPr>
            <a:r>
              <a:rPr lang="en-US" sz="2133" dirty="0">
                <a:solidFill>
                  <a:srgbClr val="04380A"/>
                </a:solidFill>
                <a:latin typeface="Arial" panose="020B0604020202020204" pitchFamily="34" charset="0"/>
                <a:cs typeface="Arial" panose="020B0604020202020204" pitchFamily="34" charset="0"/>
              </a:rPr>
              <a:t>Pilot Project Grant RFA, call reflects community issues and research priority areas  </a:t>
            </a:r>
          </a:p>
          <a:p>
            <a:pPr marL="306910" lvl="1" indent="-148163" defTabSz="1219170">
              <a:spcAft>
                <a:spcPts val="800"/>
              </a:spcAft>
              <a:buFont typeface="Arial" panose="020B0604020202020204" pitchFamily="34" charset="0"/>
              <a:buChar char="•"/>
              <a:defRPr/>
            </a:pPr>
            <a:endParaRPr lang="en-US" sz="2133" dirty="0">
              <a:solidFill>
                <a:srgbClr val="0438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72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21502F7-AE3A-4943-AFA5-7C13D8BB5F07}"/>
              </a:ext>
            </a:extLst>
          </p:cNvPr>
          <p:cNvSpPr txBox="1">
            <a:spLocks/>
          </p:cNvSpPr>
          <p:nvPr/>
        </p:nvSpPr>
        <p:spPr>
          <a:xfrm>
            <a:off x="762000" y="640579"/>
            <a:ext cx="10617201" cy="697627"/>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defTabSz="1219170">
              <a:lnSpc>
                <a:spcPct val="80000"/>
              </a:lnSpc>
            </a:pPr>
            <a:r>
              <a:rPr lang="en-US" sz="5333" dirty="0">
                <a:solidFill>
                  <a:srgbClr val="F3F2DC">
                    <a:lumMod val="10000"/>
                  </a:srgbClr>
                </a:solidFill>
                <a:latin typeface="Arial" panose="020B0604020202020204" pitchFamily="34" charset="0"/>
                <a:cs typeface="Arial" panose="020B0604020202020204" pitchFamily="34" charset="0"/>
              </a:rPr>
              <a:t>Adapting Engagement</a:t>
            </a:r>
          </a:p>
        </p:txBody>
      </p:sp>
      <p:sp>
        <p:nvSpPr>
          <p:cNvPr id="9" name="TextBox 8">
            <a:extLst>
              <a:ext uri="{FF2B5EF4-FFF2-40B4-BE49-F238E27FC236}">
                <a16:creationId xmlns:a16="http://schemas.microsoft.com/office/drawing/2014/main" id="{FD96D04E-7F3A-884C-980D-C005785167DA}"/>
              </a:ext>
            </a:extLst>
          </p:cNvPr>
          <p:cNvSpPr txBox="1">
            <a:spLocks noChangeArrowheads="1"/>
          </p:cNvSpPr>
          <p:nvPr/>
        </p:nvSpPr>
        <p:spPr bwMode="auto">
          <a:xfrm>
            <a:off x="379680" y="2116661"/>
            <a:ext cx="2397905"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51435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80431" lvl="2" algn="ctr" defTabSz="1219170"/>
            <a:r>
              <a:rPr lang="en-US" altLang="en-US" sz="2933" dirty="0">
                <a:solidFill>
                  <a:srgbClr val="297237">
                    <a:lumMod val="50000"/>
                  </a:srgbClr>
                </a:solidFill>
                <a:latin typeface="Arial" panose="020B0604020202020204" pitchFamily="34" charset="0"/>
                <a:cs typeface="Arial" panose="020B0604020202020204" pitchFamily="34" charset="0"/>
              </a:rPr>
              <a:t>Telephone </a:t>
            </a:r>
          </a:p>
        </p:txBody>
      </p:sp>
      <p:sp>
        <p:nvSpPr>
          <p:cNvPr id="10" name="TextBox 9">
            <a:extLst>
              <a:ext uri="{FF2B5EF4-FFF2-40B4-BE49-F238E27FC236}">
                <a16:creationId xmlns:a16="http://schemas.microsoft.com/office/drawing/2014/main" id="{487A5C88-276A-8B41-99C9-1E01B5DF12B0}"/>
              </a:ext>
            </a:extLst>
          </p:cNvPr>
          <p:cNvSpPr txBox="1">
            <a:spLocks noChangeArrowheads="1"/>
          </p:cNvSpPr>
          <p:nvPr/>
        </p:nvSpPr>
        <p:spPr bwMode="auto">
          <a:xfrm>
            <a:off x="4485060" y="2100211"/>
            <a:ext cx="2397905"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51435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12700" lvl="2" algn="ctr" defTabSz="1219170"/>
            <a:r>
              <a:rPr lang="en-US" altLang="en-US" sz="2933" dirty="0">
                <a:solidFill>
                  <a:srgbClr val="297237">
                    <a:lumMod val="50000"/>
                  </a:srgbClr>
                </a:solidFill>
                <a:latin typeface="Arial" panose="020B0604020202020204" pitchFamily="34" charset="0"/>
                <a:cs typeface="Arial" panose="020B0604020202020204" pitchFamily="34" charset="0"/>
              </a:rPr>
              <a:t>Print media</a:t>
            </a:r>
          </a:p>
        </p:txBody>
      </p:sp>
      <p:sp>
        <p:nvSpPr>
          <p:cNvPr id="11" name="TextBox 10">
            <a:extLst>
              <a:ext uri="{FF2B5EF4-FFF2-40B4-BE49-F238E27FC236}">
                <a16:creationId xmlns:a16="http://schemas.microsoft.com/office/drawing/2014/main" id="{4F22F8EA-0B9E-F041-B0D0-6AA693B0681B}"/>
              </a:ext>
            </a:extLst>
          </p:cNvPr>
          <p:cNvSpPr txBox="1">
            <a:spLocks noChangeArrowheads="1"/>
          </p:cNvSpPr>
          <p:nvPr/>
        </p:nvSpPr>
        <p:spPr bwMode="auto">
          <a:xfrm>
            <a:off x="9169017" y="2095602"/>
            <a:ext cx="1727200"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pitchFamily="34" charset="77"/>
                <a:ea typeface="ＭＳ Ｐゴシック" panose="020B0600070205080204" pitchFamily="34" charset="-128"/>
              </a:defRPr>
            </a:lvl1pPr>
            <a:lvl2pPr marL="742950" indent="-285750">
              <a:defRPr>
                <a:solidFill>
                  <a:schemeClr val="tx1"/>
                </a:solidFill>
                <a:latin typeface="Tw Cen MT" panose="020B0602020104020603" pitchFamily="34" charset="77"/>
                <a:ea typeface="ＭＳ Ｐゴシック" panose="020B0600070205080204" pitchFamily="34" charset="-128"/>
              </a:defRPr>
            </a:lvl2pPr>
            <a:lvl3pPr marL="514350">
              <a:defRPr>
                <a:solidFill>
                  <a:schemeClr val="tx1"/>
                </a:solidFill>
                <a:latin typeface="Tw Cen MT" panose="020B0602020104020603" pitchFamily="34" charset="77"/>
                <a:ea typeface="ＭＳ Ｐゴシック" panose="020B0600070205080204" pitchFamily="34" charset="-128"/>
              </a:defRPr>
            </a:lvl3pPr>
            <a:lvl4pPr marL="1600200" indent="-228600">
              <a:defRPr>
                <a:solidFill>
                  <a:schemeClr val="tx1"/>
                </a:solidFill>
                <a:latin typeface="Tw Cen MT" panose="020B0602020104020603" pitchFamily="34" charset="77"/>
                <a:ea typeface="ＭＳ Ｐゴシック" panose="020B0600070205080204" pitchFamily="34" charset="-128"/>
              </a:defRPr>
            </a:lvl4pPr>
            <a:lvl5pPr marL="2057400" indent="-228600">
              <a:defRPr>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w Cen MT" panose="020B0602020104020603" pitchFamily="34" charset="77"/>
                <a:ea typeface="ＭＳ Ｐゴシック" panose="020B0600070205080204" pitchFamily="34" charset="-128"/>
              </a:defRPr>
            </a:lvl9pPr>
          </a:lstStyle>
          <a:p>
            <a:pPr marL="12700" lvl="2" algn="ctr" defTabSz="1219170"/>
            <a:r>
              <a:rPr lang="en-US" altLang="en-US" sz="2933" dirty="0">
                <a:solidFill>
                  <a:srgbClr val="297237">
                    <a:lumMod val="50000"/>
                  </a:srgbClr>
                </a:solidFill>
                <a:latin typeface="Arial" panose="020B0604020202020204" pitchFamily="34" charset="0"/>
                <a:cs typeface="Arial" panose="020B0604020202020204" pitchFamily="34" charset="0"/>
              </a:rPr>
              <a:t>PPE</a:t>
            </a:r>
          </a:p>
        </p:txBody>
      </p:sp>
      <p:pic>
        <p:nvPicPr>
          <p:cNvPr id="15" name="Picture 14" descr="Text&#10;&#10;Description automatically generated">
            <a:extLst>
              <a:ext uri="{FF2B5EF4-FFF2-40B4-BE49-F238E27FC236}">
                <a16:creationId xmlns:a16="http://schemas.microsoft.com/office/drawing/2014/main" id="{5D00D3AB-7B62-2C46-A9A3-361D18172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46" y="3469634"/>
            <a:ext cx="1957345" cy="18648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descr="A picture containing text, person, indoor, screenshot&#10;&#10;Description automatically generated">
            <a:extLst>
              <a:ext uri="{FF2B5EF4-FFF2-40B4-BE49-F238E27FC236}">
                <a16:creationId xmlns:a16="http://schemas.microsoft.com/office/drawing/2014/main" id="{29228B60-B25D-EF48-85CC-917324A55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055" y="3686288"/>
            <a:ext cx="2938800" cy="17126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a:extLst>
              <a:ext uri="{FF2B5EF4-FFF2-40B4-BE49-F238E27FC236}">
                <a16:creationId xmlns:a16="http://schemas.microsoft.com/office/drawing/2014/main" id="{5F4AB7A6-E394-304E-8B87-3B331FAC9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434" y="3529883"/>
            <a:ext cx="1988649" cy="2584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Diagram, text&#10;&#10;Description automatically generated">
            <a:extLst>
              <a:ext uri="{FF2B5EF4-FFF2-40B4-BE49-F238E27FC236}">
                <a16:creationId xmlns:a16="http://schemas.microsoft.com/office/drawing/2014/main" id="{646BA255-7709-EE43-A350-62AF0FB094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1" y="3429000"/>
            <a:ext cx="2058185" cy="26803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D05AADF9-EF2C-AF47-AB64-0218865973CD}"/>
              </a:ext>
            </a:extLst>
          </p:cNvPr>
          <p:cNvSpPr txBox="1"/>
          <p:nvPr/>
        </p:nvSpPr>
        <p:spPr>
          <a:xfrm>
            <a:off x="3712147" y="6320655"/>
            <a:ext cx="3810389" cy="338554"/>
          </a:xfrm>
          <a:prstGeom prst="rect">
            <a:avLst/>
          </a:prstGeom>
          <a:noFill/>
        </p:spPr>
        <p:txBody>
          <a:bodyPr wrap="square" rtlCol="0">
            <a:spAutoFit/>
          </a:bodyPr>
          <a:lstStyle/>
          <a:p>
            <a:pPr algn="ctr" defTabSz="1219170"/>
            <a:r>
              <a:rPr lang="en-US" sz="1600" i="1" dirty="0">
                <a:solidFill>
                  <a:srgbClr val="2A6B4B"/>
                </a:solidFill>
                <a:latin typeface="Arial" panose="020B0604020202020204" pitchFamily="34" charset="0"/>
                <a:cs typeface="Arial" panose="020B0604020202020204" pitchFamily="34" charset="0"/>
              </a:rPr>
              <a:t>“Can I make my own disinfectant?”</a:t>
            </a:r>
          </a:p>
        </p:txBody>
      </p:sp>
      <p:sp>
        <p:nvSpPr>
          <p:cNvPr id="22" name="TextBox 21">
            <a:extLst>
              <a:ext uri="{FF2B5EF4-FFF2-40B4-BE49-F238E27FC236}">
                <a16:creationId xmlns:a16="http://schemas.microsoft.com/office/drawing/2014/main" id="{30D6D5F7-AA7C-F540-810C-C01E768E6DDD}"/>
              </a:ext>
            </a:extLst>
          </p:cNvPr>
          <p:cNvSpPr txBox="1"/>
          <p:nvPr/>
        </p:nvSpPr>
        <p:spPr>
          <a:xfrm>
            <a:off x="558026" y="2613223"/>
            <a:ext cx="2099588" cy="584775"/>
          </a:xfrm>
          <a:prstGeom prst="rect">
            <a:avLst/>
          </a:prstGeom>
          <a:noFill/>
        </p:spPr>
        <p:txBody>
          <a:bodyPr wrap="square" rtlCol="0">
            <a:spAutoFit/>
          </a:bodyPr>
          <a:lstStyle/>
          <a:p>
            <a:pPr algn="ctr" defTabSz="1219170"/>
            <a:r>
              <a:rPr lang="en-US" sz="1600" dirty="0">
                <a:solidFill>
                  <a:srgbClr val="2A6B4B"/>
                </a:solidFill>
                <a:latin typeface="Arial" panose="020B0604020202020204" pitchFamily="34" charset="0"/>
                <a:cs typeface="Arial" panose="020B0604020202020204" pitchFamily="34" charset="0"/>
              </a:rPr>
              <a:t>Stress and coping presentations</a:t>
            </a:r>
          </a:p>
        </p:txBody>
      </p:sp>
      <p:sp>
        <p:nvSpPr>
          <p:cNvPr id="23" name="TextBox 22">
            <a:extLst>
              <a:ext uri="{FF2B5EF4-FFF2-40B4-BE49-F238E27FC236}">
                <a16:creationId xmlns:a16="http://schemas.microsoft.com/office/drawing/2014/main" id="{F35A25D2-F36A-EB4F-99D6-F4A261F02147}"/>
              </a:ext>
            </a:extLst>
          </p:cNvPr>
          <p:cNvSpPr txBox="1"/>
          <p:nvPr/>
        </p:nvSpPr>
        <p:spPr>
          <a:xfrm>
            <a:off x="3450603" y="2524641"/>
            <a:ext cx="4474197" cy="584775"/>
          </a:xfrm>
          <a:prstGeom prst="rect">
            <a:avLst/>
          </a:prstGeom>
          <a:noFill/>
        </p:spPr>
        <p:txBody>
          <a:bodyPr wrap="square" rtlCol="0">
            <a:spAutoFit/>
          </a:bodyPr>
          <a:lstStyle/>
          <a:p>
            <a:pPr algn="ctr" defTabSz="1219170"/>
            <a:r>
              <a:rPr lang="en-US" sz="1600" dirty="0">
                <a:solidFill>
                  <a:srgbClr val="2A6B4B"/>
                </a:solidFill>
                <a:latin typeface="Arial" panose="020B0604020202020204" pitchFamily="34" charset="0"/>
                <a:cs typeface="Arial" panose="020B0604020202020204" pitchFamily="34" charset="0"/>
              </a:rPr>
              <a:t>3,500+ mailed and hand delivered fact sheets: myth busting, lack of access to sanitizer</a:t>
            </a:r>
          </a:p>
        </p:txBody>
      </p:sp>
      <p:sp>
        <p:nvSpPr>
          <p:cNvPr id="24" name="TextBox 23">
            <a:extLst>
              <a:ext uri="{FF2B5EF4-FFF2-40B4-BE49-F238E27FC236}">
                <a16:creationId xmlns:a16="http://schemas.microsoft.com/office/drawing/2014/main" id="{E9EB42D6-250C-C84A-9ABC-F8D54C58194A}"/>
              </a:ext>
            </a:extLst>
          </p:cNvPr>
          <p:cNvSpPr txBox="1"/>
          <p:nvPr/>
        </p:nvSpPr>
        <p:spPr>
          <a:xfrm>
            <a:off x="8331200" y="2597011"/>
            <a:ext cx="3759200" cy="830997"/>
          </a:xfrm>
          <a:prstGeom prst="rect">
            <a:avLst/>
          </a:prstGeom>
          <a:noFill/>
        </p:spPr>
        <p:txBody>
          <a:bodyPr wrap="square" rtlCol="0">
            <a:spAutoFit/>
          </a:bodyPr>
          <a:lstStyle/>
          <a:p>
            <a:pPr algn="ctr" defTabSz="1219170"/>
            <a:r>
              <a:rPr lang="en-US" sz="1600" dirty="0">
                <a:solidFill>
                  <a:srgbClr val="2A6B4B"/>
                </a:solidFill>
                <a:latin typeface="Arial" panose="020B0604020202020204" pitchFamily="34" charset="0"/>
                <a:cs typeface="Arial" panose="020B0604020202020204" pitchFamily="34" charset="0"/>
              </a:rPr>
              <a:t>Lack of access to masks and sanitizer, 889 seniors provided with PPE and fact sheets </a:t>
            </a:r>
          </a:p>
        </p:txBody>
      </p:sp>
      <p:sp>
        <p:nvSpPr>
          <p:cNvPr id="25" name="TextBox 24">
            <a:extLst>
              <a:ext uri="{FF2B5EF4-FFF2-40B4-BE49-F238E27FC236}">
                <a16:creationId xmlns:a16="http://schemas.microsoft.com/office/drawing/2014/main" id="{EAE79C91-776B-FA49-B495-DF2D627CE008}"/>
              </a:ext>
            </a:extLst>
          </p:cNvPr>
          <p:cNvSpPr txBox="1"/>
          <p:nvPr/>
        </p:nvSpPr>
        <p:spPr>
          <a:xfrm>
            <a:off x="402616" y="5596752"/>
            <a:ext cx="2743200" cy="1077218"/>
          </a:xfrm>
          <a:prstGeom prst="rect">
            <a:avLst/>
          </a:prstGeom>
          <a:noFill/>
        </p:spPr>
        <p:txBody>
          <a:bodyPr wrap="square" rtlCol="0">
            <a:spAutoFit/>
          </a:bodyPr>
          <a:lstStyle/>
          <a:p>
            <a:pPr algn="ctr" defTabSz="1219170"/>
            <a:r>
              <a:rPr lang="en-US" sz="1600" i="1" dirty="0">
                <a:solidFill>
                  <a:srgbClr val="2A6B4B"/>
                </a:solidFill>
                <a:latin typeface="Arial" panose="020B0604020202020204" pitchFamily="34" charset="0"/>
                <a:cs typeface="Arial" panose="020B0604020202020204" pitchFamily="34" charset="0"/>
              </a:rPr>
              <a:t>“My son owns a funeral home and is so stressed from not being able to keep up with demand.”</a:t>
            </a:r>
          </a:p>
        </p:txBody>
      </p:sp>
      <p:sp>
        <p:nvSpPr>
          <p:cNvPr id="26" name="TextBox 25">
            <a:extLst>
              <a:ext uri="{FF2B5EF4-FFF2-40B4-BE49-F238E27FC236}">
                <a16:creationId xmlns:a16="http://schemas.microsoft.com/office/drawing/2014/main" id="{883E638F-709E-BB4A-8535-987E684EE49A}"/>
              </a:ext>
            </a:extLst>
          </p:cNvPr>
          <p:cNvSpPr txBox="1"/>
          <p:nvPr/>
        </p:nvSpPr>
        <p:spPr>
          <a:xfrm>
            <a:off x="8547066" y="6070602"/>
            <a:ext cx="3252487" cy="584775"/>
          </a:xfrm>
          <a:prstGeom prst="rect">
            <a:avLst/>
          </a:prstGeom>
          <a:noFill/>
        </p:spPr>
        <p:txBody>
          <a:bodyPr wrap="square" rtlCol="0">
            <a:spAutoFit/>
          </a:bodyPr>
          <a:lstStyle/>
          <a:p>
            <a:pPr algn="ctr" defTabSz="1219170"/>
            <a:r>
              <a:rPr lang="en-US" sz="1600" i="1" dirty="0">
                <a:solidFill>
                  <a:srgbClr val="2A6B4B"/>
                </a:solidFill>
                <a:latin typeface="Arial" panose="020B0604020202020204" pitchFamily="34" charset="0"/>
                <a:cs typeface="Arial" panose="020B0604020202020204" pitchFamily="34" charset="0"/>
              </a:rPr>
              <a:t>“I can’t even take my trash out without a mask.”</a:t>
            </a:r>
          </a:p>
        </p:txBody>
      </p:sp>
    </p:spTree>
    <p:extLst>
      <p:ext uri="{BB962C8B-B14F-4D97-AF65-F5344CB8AC3E}">
        <p14:creationId xmlns:p14="http://schemas.microsoft.com/office/powerpoint/2010/main" val="370806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EDDF585-18A8-4143-8B35-08A25501D7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69" r="11274"/>
          <a:stretch/>
        </p:blipFill>
        <p:spPr>
          <a:xfrm>
            <a:off x="6278896" y="1811728"/>
            <a:ext cx="3978597" cy="4769787"/>
          </a:xfrm>
          <a:prstGeom prst="rect">
            <a:avLst/>
          </a:prstGeom>
        </p:spPr>
      </p:pic>
      <p:pic>
        <p:nvPicPr>
          <p:cNvPr id="11" name="Picture 10">
            <a:extLst>
              <a:ext uri="{FF2B5EF4-FFF2-40B4-BE49-F238E27FC236}">
                <a16:creationId xmlns:a16="http://schemas.microsoft.com/office/drawing/2014/main" id="{2B47B479-06AC-5A4F-BA3F-BA683C2A0D52}"/>
              </a:ext>
            </a:extLst>
          </p:cNvPr>
          <p:cNvPicPr>
            <a:picLocks noChangeAspect="1"/>
          </p:cNvPicPr>
          <p:nvPr/>
        </p:nvPicPr>
        <p:blipFill>
          <a:blip r:embed="rId4"/>
          <a:stretch>
            <a:fillRect/>
          </a:stretch>
        </p:blipFill>
        <p:spPr>
          <a:xfrm>
            <a:off x="44282213" y="28301488"/>
            <a:ext cx="6608057" cy="85378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53A8B7FF-66EA-8F47-8B42-8844F0BCF6ED}"/>
              </a:ext>
            </a:extLst>
          </p:cNvPr>
          <p:cNvPicPr>
            <a:picLocks noChangeAspect="1"/>
          </p:cNvPicPr>
          <p:nvPr/>
        </p:nvPicPr>
        <p:blipFill>
          <a:blip r:embed="rId4"/>
          <a:stretch>
            <a:fillRect/>
          </a:stretch>
        </p:blipFill>
        <p:spPr>
          <a:xfrm>
            <a:off x="44485413" y="28504688"/>
            <a:ext cx="6608057" cy="85378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5D13E4CF-0F47-A94C-B31E-B6E885CF1B93}"/>
              </a:ext>
            </a:extLst>
          </p:cNvPr>
          <p:cNvPicPr>
            <a:picLocks noChangeAspect="1"/>
          </p:cNvPicPr>
          <p:nvPr/>
        </p:nvPicPr>
        <p:blipFill>
          <a:blip r:embed="rId4"/>
          <a:stretch>
            <a:fillRect/>
          </a:stretch>
        </p:blipFill>
        <p:spPr>
          <a:xfrm>
            <a:off x="43175455" y="29197267"/>
            <a:ext cx="8827871" cy="11405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08797F13-A0F6-F941-A839-BC4125C94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5817" y="28088109"/>
            <a:ext cx="6549471" cy="84850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Rectangle 3">
            <a:extLst>
              <a:ext uri="{FF2B5EF4-FFF2-40B4-BE49-F238E27FC236}">
                <a16:creationId xmlns:a16="http://schemas.microsoft.com/office/drawing/2014/main" id="{483794A3-34AE-7C4A-812D-B2C8DF71A25A}"/>
              </a:ext>
            </a:extLst>
          </p:cNvPr>
          <p:cNvSpPr txBox="1">
            <a:spLocks/>
          </p:cNvSpPr>
          <p:nvPr/>
        </p:nvSpPr>
        <p:spPr>
          <a:xfrm>
            <a:off x="268543" y="4544249"/>
            <a:ext cx="2796568" cy="787908"/>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algn="ctr" defTabSz="1219170">
              <a:lnSpc>
                <a:spcPct val="80000"/>
              </a:lnSpc>
            </a:pPr>
            <a:r>
              <a:rPr lang="en-US" sz="7200" b="1" dirty="0">
                <a:solidFill>
                  <a:srgbClr val="074A0E"/>
                </a:solidFill>
                <a:latin typeface="Arial" panose="020B0604020202020204" pitchFamily="34" charset="0"/>
                <a:cs typeface="Arial" panose="020B0604020202020204" pitchFamily="34" charset="0"/>
              </a:rPr>
              <a:t>1,723</a:t>
            </a:r>
            <a:r>
              <a:rPr lang="en-US" sz="2133" dirty="0">
                <a:solidFill>
                  <a:srgbClr val="2A6B4B"/>
                </a:solidFill>
                <a:latin typeface="Arial" panose="020B0604020202020204" pitchFamily="34" charset="0"/>
                <a:cs typeface="Arial" panose="020B0604020202020204" pitchFamily="34" charset="0"/>
              </a:rPr>
              <a:t> </a:t>
            </a:r>
          </a:p>
          <a:p>
            <a:pPr algn="ctr" defTabSz="1219170">
              <a:lnSpc>
                <a:spcPct val="80000"/>
              </a:lnSpc>
            </a:pPr>
            <a:r>
              <a:rPr lang="en-US" sz="2133" dirty="0">
                <a:solidFill>
                  <a:srgbClr val="2A6B4B"/>
                </a:solidFill>
                <a:latin typeface="Arial" panose="020B0604020202020204" pitchFamily="34" charset="0"/>
                <a:cs typeface="Arial" panose="020B0604020202020204" pitchFamily="34" charset="0"/>
              </a:rPr>
              <a:t>computers delivered to Detroit residents</a:t>
            </a:r>
          </a:p>
          <a:p>
            <a:pPr defTabSz="1219170">
              <a:lnSpc>
                <a:spcPct val="80000"/>
              </a:lnSpc>
            </a:pPr>
            <a:endParaRPr lang="en-US" sz="2133" dirty="0">
              <a:solidFill>
                <a:srgbClr val="93A299"/>
              </a:solidFill>
              <a:latin typeface="Arial" panose="020B0604020202020204" pitchFamily="34" charset="0"/>
              <a:cs typeface="Arial" panose="020B0604020202020204" pitchFamily="34" charset="0"/>
            </a:endParaRPr>
          </a:p>
        </p:txBody>
      </p:sp>
      <p:sp>
        <p:nvSpPr>
          <p:cNvPr id="14" name="Rectangle 3">
            <a:extLst>
              <a:ext uri="{FF2B5EF4-FFF2-40B4-BE49-F238E27FC236}">
                <a16:creationId xmlns:a16="http://schemas.microsoft.com/office/drawing/2014/main" id="{222FF5E6-F5FB-4743-82E4-FB3292D3DAE8}"/>
              </a:ext>
            </a:extLst>
          </p:cNvPr>
          <p:cNvSpPr txBox="1">
            <a:spLocks/>
          </p:cNvSpPr>
          <p:nvPr/>
        </p:nvSpPr>
        <p:spPr>
          <a:xfrm>
            <a:off x="406400" y="685801"/>
            <a:ext cx="10261600" cy="787908"/>
          </a:xfrm>
          <a:prstGeom prst="rect">
            <a:avLst/>
          </a:prstGeom>
        </p:spPr>
        <p:txBody>
          <a:bodyPr>
            <a:noAutofit/>
          </a:bodyPr>
          <a:lstStyle>
            <a:lvl1pPr algn="l" rtl="0" eaLnBrk="1" latinLnBrk="0" hangingPunct="1">
              <a:spcBef>
                <a:spcPct val="0"/>
              </a:spcBef>
              <a:buNone/>
              <a:defRPr sz="4200" kern="1200">
                <a:solidFill>
                  <a:schemeClr val="tx2"/>
                </a:solidFill>
                <a:latin typeface="+mj-lt"/>
                <a:ea typeface="+mj-ea"/>
                <a:cs typeface="+mj-cs"/>
              </a:defRPr>
            </a:lvl1pPr>
            <a:extLst/>
          </a:lstStyle>
          <a:p>
            <a:pPr defTabSz="1219170">
              <a:lnSpc>
                <a:spcPct val="80000"/>
              </a:lnSpc>
            </a:pPr>
            <a:r>
              <a:rPr lang="en-US" sz="5333" dirty="0">
                <a:solidFill>
                  <a:srgbClr val="F3F2DC">
                    <a:lumMod val="10000"/>
                  </a:srgbClr>
                </a:solidFill>
                <a:latin typeface="Arial" panose="020B0604020202020204" pitchFamily="34" charset="0"/>
                <a:cs typeface="Arial" panose="020B0604020202020204" pitchFamily="34" charset="0"/>
              </a:rPr>
              <a:t>Advocating for Digital Justice </a:t>
            </a:r>
          </a:p>
        </p:txBody>
      </p:sp>
      <p:pic>
        <p:nvPicPr>
          <p:cNvPr id="3" name="Picture 2">
            <a:extLst>
              <a:ext uri="{FF2B5EF4-FFF2-40B4-BE49-F238E27FC236}">
                <a16:creationId xmlns:a16="http://schemas.microsoft.com/office/drawing/2014/main" id="{2C5E6304-BCB2-264E-90AA-A484CD0E87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568" y="1826143"/>
            <a:ext cx="2354325" cy="2069972"/>
          </a:xfrm>
          <a:prstGeom prst="rect">
            <a:avLst/>
          </a:prstGeom>
        </p:spPr>
      </p:pic>
      <p:pic>
        <p:nvPicPr>
          <p:cNvPr id="8" name="Picture 7">
            <a:extLst>
              <a:ext uri="{FF2B5EF4-FFF2-40B4-BE49-F238E27FC236}">
                <a16:creationId xmlns:a16="http://schemas.microsoft.com/office/drawing/2014/main" id="{F652D805-EF08-8E4A-8CA7-C14A3D77B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4801" y="5104893"/>
            <a:ext cx="1547988" cy="1473708"/>
          </a:xfrm>
          <a:prstGeom prst="rect">
            <a:avLst/>
          </a:prstGeom>
        </p:spPr>
      </p:pic>
      <p:pic>
        <p:nvPicPr>
          <p:cNvPr id="10" name="Picture 9">
            <a:extLst>
              <a:ext uri="{FF2B5EF4-FFF2-40B4-BE49-F238E27FC236}">
                <a16:creationId xmlns:a16="http://schemas.microsoft.com/office/drawing/2014/main" id="{8ED87D38-E163-F14E-9B0B-D658D84E8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4801" y="3245733"/>
            <a:ext cx="1521009" cy="1605667"/>
          </a:xfrm>
          <a:prstGeom prst="rect">
            <a:avLst/>
          </a:prstGeom>
        </p:spPr>
      </p:pic>
      <p:pic>
        <p:nvPicPr>
          <p:cNvPr id="18" name="Picture 17">
            <a:extLst>
              <a:ext uri="{FF2B5EF4-FFF2-40B4-BE49-F238E27FC236}">
                <a16:creationId xmlns:a16="http://schemas.microsoft.com/office/drawing/2014/main" id="{6572BF16-FA1C-B542-B90E-3989073434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8450" y="1803400"/>
            <a:ext cx="1504597" cy="1276979"/>
          </a:xfrm>
          <a:prstGeom prst="rect">
            <a:avLst/>
          </a:prstGeom>
        </p:spPr>
      </p:pic>
      <p:pic>
        <p:nvPicPr>
          <p:cNvPr id="25" name="Picture 24">
            <a:extLst>
              <a:ext uri="{FF2B5EF4-FFF2-40B4-BE49-F238E27FC236}">
                <a16:creationId xmlns:a16="http://schemas.microsoft.com/office/drawing/2014/main" id="{F3E99282-F561-FC40-BB6C-697ACEF0C9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5200" y="1803400"/>
            <a:ext cx="3240800" cy="2092715"/>
          </a:xfrm>
          <a:prstGeom prst="rect">
            <a:avLst/>
          </a:prstGeom>
        </p:spPr>
      </p:pic>
      <p:pic>
        <p:nvPicPr>
          <p:cNvPr id="5" name="Picture 4">
            <a:extLst>
              <a:ext uri="{FF2B5EF4-FFF2-40B4-BE49-F238E27FC236}">
                <a16:creationId xmlns:a16="http://schemas.microsoft.com/office/drawing/2014/main" id="{3546A266-34A0-974B-AE65-67184B9C6F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48693" y="4066473"/>
            <a:ext cx="2668200" cy="2531369"/>
          </a:xfrm>
          <a:prstGeom prst="rect">
            <a:avLst/>
          </a:prstGeom>
        </p:spPr>
      </p:pic>
    </p:spTree>
    <p:extLst>
      <p:ext uri="{BB962C8B-B14F-4D97-AF65-F5344CB8AC3E}">
        <p14:creationId xmlns:p14="http://schemas.microsoft.com/office/powerpoint/2010/main" val="79685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bwMode="auto">
          <a:xfrm>
            <a:off x="1543050" y="1371600"/>
            <a:ext cx="9144000" cy="177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 </a:t>
            </a:r>
            <a:br>
              <a:rPr lang="en-US" altLang="en-US" smtClean="0"/>
            </a:br>
            <a:r>
              <a:rPr lang="en-US" altLang="en-US" smtClean="0"/>
              <a:t> </a:t>
            </a:r>
            <a:r>
              <a:rPr lang="en-US" altLang="en-US" b="1" i="1" smtClean="0"/>
              <a:t> </a:t>
            </a:r>
            <a:r>
              <a:rPr lang="en-US" altLang="en-US" sz="3200" b="1"/>
              <a:t>The Karmanos Cancer Institute </a:t>
            </a:r>
            <a:br>
              <a:rPr lang="en-US" altLang="en-US" sz="3200" b="1"/>
            </a:br>
            <a:r>
              <a:rPr lang="en-US" altLang="en-US" sz="3200" b="1"/>
              <a:t>Office of Cancer Health Equity &amp; </a:t>
            </a:r>
            <a:br>
              <a:rPr lang="en-US" altLang="en-US" sz="3200" b="1"/>
            </a:br>
            <a:r>
              <a:rPr lang="en-US" altLang="en-US" sz="3200" b="1"/>
              <a:t>Community Engagement</a:t>
            </a:r>
          </a:p>
        </p:txBody>
      </p:sp>
      <p:sp>
        <p:nvSpPr>
          <p:cNvPr id="3" name="Subtitle 2"/>
          <p:cNvSpPr>
            <a:spLocks noGrp="1"/>
          </p:cNvSpPr>
          <p:nvPr>
            <p:ph type="subTitle" idx="1"/>
          </p:nvPr>
        </p:nvSpPr>
        <p:spPr/>
        <p:txBody>
          <a:bodyPr/>
          <a:lstStyle/>
          <a:p>
            <a:pPr>
              <a:defRPr/>
            </a:pPr>
            <a:r>
              <a:rPr lang="en-US" sz="1800" b="1" dirty="0"/>
              <a:t>Karmanos Cancer Institute</a:t>
            </a:r>
          </a:p>
          <a:p>
            <a:pPr>
              <a:defRPr/>
            </a:pPr>
            <a:r>
              <a:rPr lang="en-US" sz="1800" b="1" dirty="0"/>
              <a:t>4100 John R – MM03CB</a:t>
            </a:r>
          </a:p>
          <a:p>
            <a:pPr>
              <a:defRPr/>
            </a:pPr>
            <a:r>
              <a:rPr lang="en-US" sz="1800" b="1" dirty="0"/>
              <a:t>Detroit, MI 48201</a:t>
            </a:r>
          </a:p>
          <a:p>
            <a:pPr>
              <a:defRPr/>
            </a:pPr>
            <a:r>
              <a:rPr lang="en-US" sz="1800" b="1" dirty="0" smtClean="0">
                <a:hlinkClick r:id="rId2" action="ppaction://hlinkfile"/>
              </a:rPr>
              <a:t>KarmanosCancerHealthEquity.org</a:t>
            </a:r>
            <a:endParaRPr lang="en-US" sz="1800" b="1" dirty="0" smtClean="0"/>
          </a:p>
          <a:p>
            <a:pPr>
              <a:defRPr/>
            </a:pPr>
            <a:endParaRPr lang="en-US" sz="1800" b="1" dirty="0"/>
          </a:p>
          <a:p>
            <a:pPr>
              <a:defRPr/>
            </a:pPr>
            <a:endParaRPr lang="en-US" sz="1800" b="1" dirty="0"/>
          </a:p>
          <a:p>
            <a:pPr>
              <a:defRPr/>
            </a:pPr>
            <a:endParaRPr lang="en-US" sz="1800" dirty="0"/>
          </a:p>
          <a:p>
            <a:pPr>
              <a:defRPr/>
            </a:pPr>
            <a:endParaRPr lang="en-US" dirty="0"/>
          </a:p>
        </p:txBody>
      </p:sp>
    </p:spTree>
    <p:extLst>
      <p:ext uri="{BB962C8B-B14F-4D97-AF65-F5344CB8AC3E}">
        <p14:creationId xmlns:p14="http://schemas.microsoft.com/office/powerpoint/2010/main" val="76908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p:cNvSpPr>
            <a:spLocks noGrp="1"/>
          </p:cNvSpPr>
          <p:nvPr>
            <p:ph type="body" sz="quarter" idx="13"/>
          </p:nvPr>
        </p:nvSpPr>
        <p:spPr>
          <a:xfrm>
            <a:off x="1676400" y="152400"/>
            <a:ext cx="7315200" cy="742950"/>
          </a:xfrm>
        </p:spPr>
        <p:txBody>
          <a:bodyPr/>
          <a:lstStyle/>
          <a:p>
            <a:r>
              <a:rPr lang="en-US" altLang="en-US" sz="3200"/>
              <a:t>Office of Cancer Health Equity &amp; Community Engagement (OCHECE)</a:t>
            </a:r>
          </a:p>
        </p:txBody>
      </p:sp>
      <p:pic>
        <p:nvPicPr>
          <p:cNvPr id="7171" name="Picture 5"/>
          <p:cNvPicPr>
            <a:picLocks noChangeAspect="1" noChangeArrowheads="1"/>
          </p:cNvPicPr>
          <p:nvPr/>
        </p:nvPicPr>
        <p:blipFill>
          <a:blip r:embed="rId2">
            <a:extLst>
              <a:ext uri="{28A0092B-C50C-407E-A947-70E740481C1C}">
                <a14:useLocalDpi xmlns:a14="http://schemas.microsoft.com/office/drawing/2010/main" val="0"/>
              </a:ext>
            </a:extLst>
          </a:blip>
          <a:srcRect l="23039" t="-751" r="11186" b="751"/>
          <a:stretch>
            <a:fillRect/>
          </a:stretch>
        </p:blipFill>
        <p:spPr bwMode="auto">
          <a:xfrm>
            <a:off x="4425950" y="1685926"/>
            <a:ext cx="1493838"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p:cNvSpPr txBox="1">
            <a:spLocks noChangeArrowheads="1"/>
          </p:cNvSpPr>
          <p:nvPr/>
        </p:nvSpPr>
        <p:spPr bwMode="auto">
          <a:xfrm>
            <a:off x="4518026" y="3276601"/>
            <a:ext cx="1419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Knoll Larkin,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Director, OCHECE</a:t>
            </a: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4165600"/>
            <a:ext cx="39433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Hayley S. Thompson, P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964" y="1698626"/>
            <a:ext cx="1474787"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Voncile Brown-Mil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1730376"/>
            <a:ext cx="14462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Shoma Pal, MPH, M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0613" y="1743076"/>
            <a:ext cx="145256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1593851" y="3276600"/>
            <a:ext cx="27654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Hayley S. Thompson,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Associate Center Director,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Community Outreach &amp; Engagement,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Karmanos Cancer Institute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Faculty Supervisor, OCHECE</a:t>
            </a:r>
          </a:p>
        </p:txBody>
      </p:sp>
      <p:sp>
        <p:nvSpPr>
          <p:cNvPr id="14" name="TextBox 1"/>
          <p:cNvSpPr txBox="1">
            <a:spLocks noChangeArrowheads="1"/>
          </p:cNvSpPr>
          <p:nvPr/>
        </p:nvSpPr>
        <p:spPr bwMode="auto">
          <a:xfrm>
            <a:off x="8285164" y="3381375"/>
            <a:ext cx="22701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Shoma Pal, MPH, MBA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Manager, Strategic Planning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Development, OCHECE</a:t>
            </a:r>
          </a:p>
        </p:txBody>
      </p:sp>
      <p:sp>
        <p:nvSpPr>
          <p:cNvPr id="15" name="TextBox 1"/>
          <p:cNvSpPr txBox="1">
            <a:spLocks noChangeArrowheads="1"/>
          </p:cNvSpPr>
          <p:nvPr/>
        </p:nvSpPr>
        <p:spPr bwMode="auto">
          <a:xfrm>
            <a:off x="6386513" y="3276600"/>
            <a:ext cx="16811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Voncile Brown-Miller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Manager, Community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prstClr val="black"/>
                </a:solidFill>
                <a:effectLst/>
                <a:uLnTx/>
                <a:uFillTx/>
                <a:latin typeface="Calibri"/>
                <a:ea typeface="+mn-ea"/>
                <a:cs typeface="+mn-cs"/>
              </a:rPr>
              <a:t>Engagement, OCHECE</a:t>
            </a:r>
          </a:p>
        </p:txBody>
      </p:sp>
      <p:sp>
        <p:nvSpPr>
          <p:cNvPr id="2" name="TextBox 1"/>
          <p:cNvSpPr txBox="1"/>
          <p:nvPr/>
        </p:nvSpPr>
        <p:spPr>
          <a:xfrm>
            <a:off x="7848601" y="6488114"/>
            <a:ext cx="1514475" cy="36988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OCHECE Team</a:t>
            </a:r>
          </a:p>
        </p:txBody>
      </p:sp>
      <p:sp>
        <p:nvSpPr>
          <p:cNvPr id="17" name="TextBox 5"/>
          <p:cNvSpPr txBox="1">
            <a:spLocks noChangeArrowheads="1"/>
          </p:cNvSpPr>
          <p:nvPr/>
        </p:nvSpPr>
        <p:spPr bwMode="auto">
          <a:xfrm>
            <a:off x="1905000" y="5046664"/>
            <a:ext cx="41227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20000"/>
              </a:spcBef>
              <a:spcAft>
                <a:spcPct val="0"/>
              </a:spcAft>
              <a:buClr>
                <a:srgbClr val="4F81BD"/>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OCHECE received the 2020 Michigan Cancer Consortium Spirit of Collaboration Award</a:t>
            </a: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1212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3" name="Content Placeholder 2"/>
          <p:cNvSpPr>
            <a:spLocks noGrp="1"/>
          </p:cNvSpPr>
          <p:nvPr>
            <p:ph idx="1"/>
          </p:nvPr>
        </p:nvSpPr>
        <p:spPr>
          <a:xfrm>
            <a:off x="677334" y="1303638"/>
            <a:ext cx="8596668" cy="4967415"/>
          </a:xfrm>
        </p:spPr>
        <p:txBody>
          <a:bodyPr>
            <a:normAutofit fontScale="92500" lnSpcReduction="10000"/>
          </a:bodyPr>
          <a:lstStyle/>
          <a:p>
            <a:r>
              <a:rPr lang="en-US" dirty="0" smtClean="0"/>
              <a:t>Welcome </a:t>
            </a:r>
            <a:r>
              <a:rPr lang="en-US" dirty="0"/>
              <a:t>– Tim </a:t>
            </a:r>
            <a:r>
              <a:rPr lang="en-US" dirty="0" err="1"/>
              <a:t>Stemmler</a:t>
            </a:r>
            <a:r>
              <a:rPr lang="en-US" dirty="0"/>
              <a:t>, Ph.D., Associate Vice President for </a:t>
            </a:r>
            <a:r>
              <a:rPr lang="en-US" dirty="0" smtClean="0"/>
              <a:t>Research</a:t>
            </a:r>
          </a:p>
          <a:p>
            <a:r>
              <a:rPr lang="en-US" dirty="0" smtClean="0"/>
              <a:t>Order of Presentations: </a:t>
            </a:r>
          </a:p>
          <a:p>
            <a:pPr lvl="1"/>
            <a:r>
              <a:rPr lang="en-US" dirty="0"/>
              <a:t>Office of Community Engaged Research (</a:t>
            </a:r>
            <a:r>
              <a:rPr lang="en-US" dirty="0" err="1"/>
              <a:t>OCEnR</a:t>
            </a:r>
            <a:r>
              <a:rPr lang="en-US" dirty="0"/>
              <a:t>) – </a:t>
            </a:r>
            <a:r>
              <a:rPr lang="en-US" dirty="0" err="1"/>
              <a:t>Parada</a:t>
            </a:r>
            <a:r>
              <a:rPr lang="en-US" dirty="0"/>
              <a:t> Jordan and Rhonda Dailey</a:t>
            </a:r>
          </a:p>
          <a:p>
            <a:pPr lvl="1"/>
            <a:r>
              <a:rPr lang="en-US" dirty="0"/>
              <a:t>CURES Community Engagement Core (CEC) – Carrie Leach and Christopher </a:t>
            </a:r>
            <a:r>
              <a:rPr lang="en-US" dirty="0" err="1"/>
              <a:t>Trentacosta</a:t>
            </a:r>
            <a:endParaRPr lang="en-US" dirty="0"/>
          </a:p>
          <a:p>
            <a:pPr lvl="1"/>
            <a:r>
              <a:rPr lang="en-US" dirty="0"/>
              <a:t>Community Outreach and Engagement and the Office of Cancer Health Equity and Community Engagement (OCHECE) – Hayley Thompson</a:t>
            </a:r>
          </a:p>
          <a:p>
            <a:pPr lvl="1"/>
            <a:r>
              <a:rPr lang="en-US" dirty="0"/>
              <a:t>College of Nursing Office of Health Research – Rick Zimmerman</a:t>
            </a:r>
          </a:p>
          <a:p>
            <a:pPr lvl="1"/>
            <a:r>
              <a:rPr lang="en-US" dirty="0"/>
              <a:t>Center for Behavioral Health and Justice – Brad Ray</a:t>
            </a:r>
          </a:p>
          <a:p>
            <a:pPr lvl="1"/>
            <a:r>
              <a:rPr lang="en-US" dirty="0"/>
              <a:t>Center for Health and Community Impact – Nate </a:t>
            </a:r>
            <a:r>
              <a:rPr lang="en-US" dirty="0" err="1"/>
              <a:t>McCaughtry</a:t>
            </a:r>
            <a:endParaRPr lang="en-US" dirty="0"/>
          </a:p>
          <a:p>
            <a:pPr lvl="1"/>
            <a:r>
              <a:rPr lang="en-US" dirty="0"/>
              <a:t>Developmental Disabilities Institute – Sharon </a:t>
            </a:r>
            <a:r>
              <a:rPr lang="en-US" dirty="0" err="1"/>
              <a:t>Milberger</a:t>
            </a:r>
            <a:endParaRPr lang="en-US" dirty="0"/>
          </a:p>
          <a:p>
            <a:pPr lvl="1"/>
            <a:r>
              <a:rPr lang="en-US" dirty="0"/>
              <a:t>The Healthier Urban Families Program (WSU’s program within the Michigan Center for Urban African American Aging Research Community Core) – Merrill Palmer Skillman Institute – Tam Perry and Vanessa </a:t>
            </a:r>
            <a:r>
              <a:rPr lang="en-US" dirty="0" err="1"/>
              <a:t>Rorai</a:t>
            </a:r>
            <a:endParaRPr lang="en-US" dirty="0"/>
          </a:p>
          <a:p>
            <a:pPr lvl="1"/>
            <a:r>
              <a:rPr lang="en-US" dirty="0"/>
              <a:t>The University-Parent Partnership @ Merrill Palmer Skillman Institute – Lucy </a:t>
            </a:r>
            <a:r>
              <a:rPr lang="en-US" dirty="0" err="1" smtClean="0"/>
              <a:t>McGoran</a:t>
            </a:r>
            <a:endParaRPr lang="en-US" dirty="0" smtClean="0"/>
          </a:p>
          <a:p>
            <a:r>
              <a:rPr lang="en-US" dirty="0" smtClean="0"/>
              <a:t>Breakout Rooms</a:t>
            </a:r>
            <a:endParaRPr lang="en-US" dirty="0"/>
          </a:p>
          <a:p>
            <a:endParaRPr lang="en-US" dirty="0"/>
          </a:p>
        </p:txBody>
      </p:sp>
    </p:spTree>
    <p:extLst>
      <p:ext uri="{BB962C8B-B14F-4D97-AF65-F5344CB8AC3E}">
        <p14:creationId xmlns:p14="http://schemas.microsoft.com/office/powerpoint/2010/main" val="410433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p:cNvSpPr>
            <a:spLocks noGrp="1"/>
          </p:cNvSpPr>
          <p:nvPr>
            <p:ph idx="1"/>
          </p:nvPr>
        </p:nvSpPr>
        <p:spPr>
          <a:xfrm>
            <a:off x="1981200" y="1600201"/>
            <a:ext cx="4572000" cy="4525963"/>
          </a:xfrm>
        </p:spPr>
        <p:txBody>
          <a:bodyPr/>
          <a:lstStyle/>
          <a:p>
            <a:r>
              <a:rPr lang="en-US" altLang="en-US" sz="2400"/>
              <a:t>46 counties, 6.7M residents</a:t>
            </a:r>
          </a:p>
          <a:p>
            <a:r>
              <a:rPr lang="en-US" altLang="en-US" sz="2400"/>
              <a:t>Home to 95% of patients treated at one of our 16 KCI sites</a:t>
            </a:r>
          </a:p>
          <a:p>
            <a:r>
              <a:rPr lang="en-US" altLang="en-US" sz="2400"/>
              <a:t>Four regions</a:t>
            </a:r>
          </a:p>
          <a:p>
            <a:r>
              <a:rPr lang="en-US" altLang="en-US" sz="2400"/>
              <a:t>Key characteristics</a:t>
            </a:r>
          </a:p>
          <a:p>
            <a:pPr lvl="1"/>
            <a:r>
              <a:rPr lang="en-US" altLang="en-US" sz="1600">
                <a:solidFill>
                  <a:schemeClr val="tx1"/>
                </a:solidFill>
              </a:rPr>
              <a:t>Largest city: Detroit, ~80% African American, 38% below poverty level</a:t>
            </a:r>
          </a:p>
          <a:p>
            <a:pPr lvl="1"/>
            <a:r>
              <a:rPr lang="en-US" altLang="en-US" sz="1600">
                <a:solidFill>
                  <a:schemeClr val="tx1"/>
                </a:solidFill>
              </a:rPr>
              <a:t>~400,000 Arab Americans in Southeast region</a:t>
            </a:r>
          </a:p>
          <a:p>
            <a:pPr lvl="1"/>
            <a:r>
              <a:rPr lang="en-US" altLang="en-US" sz="1600">
                <a:solidFill>
                  <a:schemeClr val="tx1"/>
                </a:solidFill>
              </a:rPr>
              <a:t>~725,000 rural residents</a:t>
            </a:r>
          </a:p>
          <a:p>
            <a:pPr lvl="1"/>
            <a:r>
              <a:rPr lang="en-US" altLang="en-US" sz="1600">
                <a:solidFill>
                  <a:schemeClr val="tx1"/>
                </a:solidFill>
              </a:rPr>
              <a:t>4% LGBT (lesbian, gay, bisexual, transgender), MI among states with highest proportion of African American LGBT individuals</a:t>
            </a:r>
          </a:p>
          <a:p>
            <a:endParaRPr lang="en-US" altLang="en-US" sz="2400"/>
          </a:p>
        </p:txBody>
      </p:sp>
      <p:pic>
        <p:nvPicPr>
          <p:cNvPr id="8195" name="Picture 5"/>
          <p:cNvPicPr>
            <a:picLocks noChangeAspect="1" noChangeArrowheads="1"/>
          </p:cNvPicPr>
          <p:nvPr/>
        </p:nvPicPr>
        <p:blipFill>
          <a:blip r:embed="rId2">
            <a:extLst>
              <a:ext uri="{28A0092B-C50C-407E-A947-70E740481C1C}">
                <a14:useLocalDpi xmlns:a14="http://schemas.microsoft.com/office/drawing/2010/main" val="0"/>
              </a:ext>
            </a:extLst>
          </a:blip>
          <a:srcRect l="7018" t="3996" r="5264" b="3612"/>
          <a:stretch>
            <a:fillRect/>
          </a:stretch>
        </p:blipFill>
        <p:spPr bwMode="auto">
          <a:xfrm>
            <a:off x="7181850" y="4343400"/>
            <a:ext cx="2819400" cy="23510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89" y="1524000"/>
            <a:ext cx="2981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txBox="1">
            <a:spLocks/>
          </p:cNvSpPr>
          <p:nvPr/>
        </p:nvSpPr>
        <p:spPr>
          <a:xfrm>
            <a:off x="1676400" y="38100"/>
            <a:ext cx="5867400" cy="9906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white"/>
                </a:solidFill>
                <a:effectLst/>
                <a:uLnTx/>
                <a:uFillTx/>
                <a:latin typeface="Calibri"/>
                <a:ea typeface="+mn-ea"/>
                <a:cs typeface="+mn-cs"/>
              </a:rPr>
              <a:t>Karmanos Cancer Institute (KCI) catchment area</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srgbClr val="0065A3"/>
              </a:solidFill>
              <a:effectLst/>
              <a:uLnTx/>
              <a:uFillTx/>
              <a:latin typeface="Calibri"/>
              <a:ea typeface="+mn-ea"/>
              <a:cs typeface="+mn-cs"/>
            </a:endParaRPr>
          </a:p>
        </p:txBody>
      </p:sp>
    </p:spTree>
    <p:extLst>
      <p:ext uri="{BB962C8B-B14F-4D97-AF65-F5344CB8AC3E}">
        <p14:creationId xmlns:p14="http://schemas.microsoft.com/office/powerpoint/2010/main" val="2313272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06739" y="1862138"/>
            <a:ext cx="6353175" cy="654050"/>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Monitor cancer burden, disparities, and needs throughout the KCI catchment area</a:t>
            </a:r>
          </a:p>
        </p:txBody>
      </p:sp>
      <p:sp>
        <p:nvSpPr>
          <p:cNvPr id="9" name="Oval 8"/>
          <p:cNvSpPr>
            <a:spLocks noChangeAspect="1"/>
          </p:cNvSpPr>
          <p:nvPr/>
        </p:nvSpPr>
        <p:spPr>
          <a:xfrm>
            <a:off x="2784475" y="1865313"/>
            <a:ext cx="654050" cy="654050"/>
          </a:xfrm>
          <a:prstGeom prst="ellipse">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791211" y="1790105"/>
            <a:ext cx="639224" cy="83099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6600">
                  <a:solidFill>
                    <a:srgbClr val="4F81BD">
                      <a:lumMod val="50000"/>
                    </a:srgbClr>
                  </a:solidFill>
                  <a:prstDash val="solid"/>
                </a:ln>
                <a:solidFill>
                  <a:srgbClr val="FFFFFF"/>
                </a:solidFill>
                <a:effectLst>
                  <a:outerShdw blurRad="50800" dist="38100" dir="2700000" algn="tl" rotWithShape="0">
                    <a:prstClr val="black">
                      <a:alpha val="40000"/>
                    </a:prstClr>
                  </a:outerShdw>
                </a:effectLst>
                <a:uLnTx/>
                <a:uFillTx/>
                <a:latin typeface="Calibri"/>
                <a:ea typeface="+mn-ea"/>
                <a:cs typeface="+mn-cs"/>
              </a:rPr>
              <a:t>1</a:t>
            </a:r>
          </a:p>
        </p:txBody>
      </p:sp>
      <p:sp>
        <p:nvSpPr>
          <p:cNvPr id="11" name="Rectangle 10"/>
          <p:cNvSpPr/>
          <p:nvPr/>
        </p:nvSpPr>
        <p:spPr>
          <a:xfrm>
            <a:off x="3106739" y="2682875"/>
            <a:ext cx="6353175" cy="661988"/>
          </a:xfrm>
          <a:prstGeom prst="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Facilitate community stakeholder engagement in all phases of cancer research and control efforts</a:t>
            </a:r>
          </a:p>
        </p:txBody>
      </p:sp>
      <p:sp>
        <p:nvSpPr>
          <p:cNvPr id="12" name="Oval 11"/>
          <p:cNvSpPr>
            <a:spLocks noChangeAspect="1"/>
          </p:cNvSpPr>
          <p:nvPr/>
        </p:nvSpPr>
        <p:spPr>
          <a:xfrm>
            <a:off x="2784475" y="2690813"/>
            <a:ext cx="654050" cy="654050"/>
          </a:xfrm>
          <a:prstGeom prst="ellipse">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106739" y="3525838"/>
            <a:ext cx="6353175" cy="842962"/>
          </a:xfrm>
          <a:prstGeom prst="rect">
            <a:avLst/>
          </a:prstGeom>
          <a:solidFill>
            <a:srgbClr val="0065A3"/>
          </a:solidFill>
        </p:spPr>
        <p:style>
          <a:lnRef idx="3">
            <a:schemeClr val="lt1"/>
          </a:lnRef>
          <a:fillRef idx="1">
            <a:schemeClr val="accent2"/>
          </a:fillRef>
          <a:effectRef idx="1">
            <a:schemeClr val="accent2"/>
          </a:effectRef>
          <a:fontRef idx="minor">
            <a:schemeClr val="lt1"/>
          </a:fontRef>
        </p:style>
        <p:txBody>
          <a:bodyPr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Link community outreach and engagement efforts to the development and implementation of research across basic, clinical, and population sciences</a:t>
            </a:r>
          </a:p>
        </p:txBody>
      </p:sp>
      <p:sp>
        <p:nvSpPr>
          <p:cNvPr id="15" name="Oval 14"/>
          <p:cNvSpPr>
            <a:spLocks noChangeAspect="1"/>
          </p:cNvSpPr>
          <p:nvPr/>
        </p:nvSpPr>
        <p:spPr>
          <a:xfrm>
            <a:off x="2784475" y="3621088"/>
            <a:ext cx="654050" cy="654050"/>
          </a:xfrm>
          <a:prstGeom prst="ellipse">
            <a:avLst/>
          </a:prstGeom>
          <a:solidFill>
            <a:srgbClr val="0065A3"/>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789366" y="3513577"/>
            <a:ext cx="639224" cy="83099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6600">
                  <a:solidFill>
                    <a:srgbClr val="4F81BD">
                      <a:lumMod val="50000"/>
                    </a:srgbClr>
                  </a:solidFill>
                  <a:prstDash val="solid"/>
                </a:ln>
                <a:solidFill>
                  <a:srgbClr val="FFFFFF"/>
                </a:solidFill>
                <a:effectLst>
                  <a:outerShdw blurRad="50800" dist="38100" dir="2700000" algn="tl" rotWithShape="0">
                    <a:prstClr val="black">
                      <a:alpha val="40000"/>
                    </a:prstClr>
                  </a:outerShdw>
                </a:effectLst>
                <a:uLnTx/>
                <a:uFillTx/>
                <a:latin typeface="Calibri"/>
                <a:ea typeface="+mn-ea"/>
                <a:cs typeface="+mn-cs"/>
              </a:rPr>
              <a:t>3</a:t>
            </a:r>
          </a:p>
        </p:txBody>
      </p:sp>
      <p:sp>
        <p:nvSpPr>
          <p:cNvPr id="18" name="Rectangle 17"/>
          <p:cNvSpPr/>
          <p:nvPr/>
        </p:nvSpPr>
        <p:spPr>
          <a:xfrm>
            <a:off x="2787567" y="2576369"/>
            <a:ext cx="639224" cy="83099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6600">
                  <a:solidFill>
                    <a:srgbClr val="4F81BD">
                      <a:lumMod val="50000"/>
                    </a:srgbClr>
                  </a:solidFill>
                  <a:prstDash val="solid"/>
                </a:ln>
                <a:solidFill>
                  <a:srgbClr val="FFFFFF"/>
                </a:solidFill>
                <a:effectLst>
                  <a:outerShdw blurRad="50800" dist="38100" dir="2700000" algn="tl" rotWithShape="0">
                    <a:prstClr val="black">
                      <a:alpha val="40000"/>
                    </a:prstClr>
                  </a:outerShdw>
                </a:effectLst>
                <a:uLnTx/>
                <a:uFillTx/>
                <a:latin typeface="Calibri"/>
                <a:ea typeface="+mn-ea"/>
                <a:cs typeface="+mn-cs"/>
              </a:rPr>
              <a:t>2</a:t>
            </a:r>
          </a:p>
        </p:txBody>
      </p:sp>
      <p:sp>
        <p:nvSpPr>
          <p:cNvPr id="13" name="Rectangle 12"/>
          <p:cNvSpPr/>
          <p:nvPr/>
        </p:nvSpPr>
        <p:spPr>
          <a:xfrm>
            <a:off x="3106739" y="4521201"/>
            <a:ext cx="6353175" cy="657225"/>
          </a:xfrm>
          <a:prstGeom prst="rect">
            <a:avLst/>
          </a:prstGeom>
          <a:solidFill>
            <a:schemeClr val="tx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Promote and implement strategies and policies to reduce cancer burden in the KCI catchment area</a:t>
            </a:r>
          </a:p>
        </p:txBody>
      </p:sp>
      <p:sp>
        <p:nvSpPr>
          <p:cNvPr id="16" name="Oval 15"/>
          <p:cNvSpPr>
            <a:spLocks noChangeAspect="1"/>
          </p:cNvSpPr>
          <p:nvPr/>
        </p:nvSpPr>
        <p:spPr>
          <a:xfrm>
            <a:off x="2784475" y="4525963"/>
            <a:ext cx="654050" cy="652462"/>
          </a:xfrm>
          <a:prstGeom prst="ellipse">
            <a:avLst/>
          </a:prstGeom>
          <a:solidFill>
            <a:schemeClr val="tx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789366" y="4436735"/>
            <a:ext cx="639224" cy="830997"/>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6600">
                  <a:solidFill>
                    <a:srgbClr val="4F81BD">
                      <a:lumMod val="50000"/>
                    </a:srgbClr>
                  </a:solidFill>
                  <a:prstDash val="solid"/>
                </a:ln>
                <a:solidFill>
                  <a:srgbClr val="FFFFFF"/>
                </a:solidFill>
                <a:effectLst>
                  <a:outerShdw blurRad="50800" dist="38100" dir="2700000" algn="tl" rotWithShape="0">
                    <a:prstClr val="black">
                      <a:alpha val="40000"/>
                    </a:prstClr>
                  </a:outerShdw>
                </a:effectLst>
                <a:uLnTx/>
                <a:uFillTx/>
                <a:latin typeface="Calibri"/>
                <a:ea typeface="+mn-ea"/>
                <a:cs typeface="+mn-cs"/>
              </a:rPr>
              <a:t>4</a:t>
            </a:r>
          </a:p>
        </p:txBody>
      </p:sp>
      <p:pic>
        <p:nvPicPr>
          <p:cNvPr id="4" name="Audio 3">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09200" y="54419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2"/>
          <p:cNvSpPr txBox="1">
            <a:spLocks/>
          </p:cNvSpPr>
          <p:nvPr/>
        </p:nvSpPr>
        <p:spPr>
          <a:xfrm>
            <a:off x="1752600" y="165100"/>
            <a:ext cx="5867400" cy="9906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65A3"/>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white"/>
                </a:solidFill>
                <a:effectLst/>
                <a:uLnTx/>
                <a:uFillTx/>
                <a:latin typeface="Calibri"/>
                <a:ea typeface="+mn-ea"/>
                <a:cs typeface="+mn-cs"/>
              </a:rPr>
              <a:t>Aims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srgbClr val="0065A3"/>
              </a:solidFill>
              <a:effectLst/>
              <a:uLnTx/>
              <a:uFillTx/>
              <a:latin typeface="Calibri"/>
              <a:ea typeface="+mn-ea"/>
              <a:cs typeface="+mn-cs"/>
            </a:endParaRPr>
          </a:p>
        </p:txBody>
      </p:sp>
    </p:spTree>
    <p:extLst>
      <p:ext uri="{BB962C8B-B14F-4D97-AF65-F5344CB8AC3E}">
        <p14:creationId xmlns:p14="http://schemas.microsoft.com/office/powerpoint/2010/main" val="2506088751"/>
      </p:ext>
    </p:extLst>
  </p:cSld>
  <p:clrMapOvr>
    <a:masterClrMapping/>
  </p:clrMapOvr>
  <p:transition spd="slow" advTm="3098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1692275" y="4738689"/>
            <a:ext cx="8839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285750" marR="0" lvl="0" indent="-285750" algn="l" defTabSz="914400" rtl="0" eaLnBrk="0" fontAlgn="base" latinLnBrk="0" hangingPunct="0">
              <a:lnSpc>
                <a:spcPct val="100000"/>
              </a:lnSpc>
              <a:spcBef>
                <a:spcPct val="20000"/>
              </a:spcBef>
              <a:spcAft>
                <a:spcPct val="0"/>
              </a:spcAft>
              <a:buClr>
                <a:srgbClr val="4F81BD"/>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Currently &gt;100 members across 9 CACs</a:t>
            </a:r>
          </a:p>
          <a:p>
            <a:pPr marL="285750" marR="0" lvl="0" indent="-285750" algn="l" defTabSz="914400" rtl="0" eaLnBrk="0" fontAlgn="base" latinLnBrk="0" hangingPunct="0">
              <a:lnSpc>
                <a:spcPct val="100000"/>
              </a:lnSpc>
              <a:spcBef>
                <a:spcPct val="20000"/>
              </a:spcBef>
              <a:spcAft>
                <a:spcPct val="0"/>
              </a:spcAft>
              <a:buClr>
                <a:srgbClr val="4F81BD"/>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CACs received the 2018 Michigan Cancer Consortium Spirit of                                                           Collaboration Award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67" name="TextBox 9"/>
          <p:cNvSpPr txBox="1">
            <a:spLocks noChangeArrowheads="1"/>
          </p:cNvSpPr>
          <p:nvPr/>
        </p:nvSpPr>
        <p:spPr bwMode="auto">
          <a:xfrm flipH="1">
            <a:off x="1706564" y="5700713"/>
            <a:ext cx="61483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14313">
              <a:spcBef>
                <a:spcPct val="20000"/>
              </a:spcBef>
              <a:buFont typeface="Arial" panose="020B0604020202020204" pitchFamily="34" charset="0"/>
              <a:buChar char="•"/>
              <a:tabLst>
                <a:tab pos="214313" algn="l"/>
              </a:tabLst>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tabLst>
                <a:tab pos="214313" algn="l"/>
              </a:tabLst>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tabLst>
                <a:tab pos="214313" algn="l"/>
              </a:tabLst>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tabLst>
                <a:tab pos="214313" algn="l"/>
              </a:tabLst>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tabLst>
                <a:tab pos="214313" algn="l"/>
              </a:tabLst>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14313" algn="l"/>
              </a:tabLst>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14313" algn="l"/>
              </a:tabLst>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14313" algn="l"/>
              </a:tabLst>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14313" algn="l"/>
              </a:tabLst>
              <a:defRPr sz="2000">
                <a:solidFill>
                  <a:srgbClr val="404040"/>
                </a:solidFill>
                <a:latin typeface="Calibri" panose="020F0502020204030204" pitchFamily="34" charset="0"/>
              </a:defRPr>
            </a:lvl9pPr>
          </a:lstStyle>
          <a:p>
            <a:pPr marL="0" marR="0" lvl="0" indent="-214313" algn="l" defTabSz="914400" rtl="0" eaLnBrk="0" fontAlgn="base" latinLnBrk="0" hangingPunct="0">
              <a:lnSpc>
                <a:spcPct val="100000"/>
              </a:lnSpc>
              <a:spcBef>
                <a:spcPct val="0"/>
              </a:spcBef>
              <a:spcAft>
                <a:spcPct val="0"/>
              </a:spcAft>
              <a:buClrTx/>
              <a:buSzTx/>
              <a:buFontTx/>
              <a:buNone/>
              <a:tabLst>
                <a:tab pos="214313" algn="l"/>
              </a:tabLst>
              <a:defRPr/>
            </a:pPr>
            <a:r>
              <a:rPr kumimoji="0" lang="en-US" altLang="en-US" sz="1100" b="0"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PCORI Eugene Washington Engagement Awards 6252-WSU,2971-WSUSM, </a:t>
            </a:r>
            <a:r>
              <a:rPr kumimoji="0" lang="en-US" alt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423817</a:t>
            </a:r>
            <a:r>
              <a:rPr kumimoji="0" lang="en-US" altLang="en-US" sz="1100" b="0"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DMC Foundation Health Education and Community Benefit Grant</a:t>
            </a:r>
            <a:endParaRPr kumimoji="0" lang="en-US" alt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pic>
        <p:nvPicPr>
          <p:cNvPr id="11268"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2713" y="1519238"/>
            <a:ext cx="1154112" cy="1141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6"/>
          <p:cNvSpPr txBox="1">
            <a:spLocks noChangeArrowheads="1"/>
          </p:cNvSpPr>
          <p:nvPr/>
        </p:nvSpPr>
        <p:spPr bwMode="auto">
          <a:xfrm>
            <a:off x="7732713" y="4252914"/>
            <a:ext cx="12763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Western Wayne Family Health Center - Inkster</a:t>
            </a:r>
          </a:p>
        </p:txBody>
      </p:sp>
      <p:pic>
        <p:nvPicPr>
          <p:cNvPr id="1127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6213" y="3111501"/>
            <a:ext cx="1166812" cy="1141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0514" y="1501776"/>
            <a:ext cx="1235075" cy="116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7"/>
          <p:cNvSpPr txBox="1">
            <a:spLocks noChangeArrowheads="1"/>
          </p:cNvSpPr>
          <p:nvPr/>
        </p:nvSpPr>
        <p:spPr bwMode="auto">
          <a:xfrm>
            <a:off x="9131301" y="2668589"/>
            <a:ext cx="1241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 Dearborn</a:t>
            </a:r>
          </a:p>
        </p:txBody>
      </p:sp>
      <p:sp>
        <p:nvSpPr>
          <p:cNvPr id="15" name="TextBox 7"/>
          <p:cNvSpPr txBox="1">
            <a:spLocks noChangeArrowheads="1"/>
          </p:cNvSpPr>
          <p:nvPr/>
        </p:nvSpPr>
        <p:spPr bwMode="auto">
          <a:xfrm>
            <a:off x="9228139" y="4276726"/>
            <a:ext cx="11652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LGBT-Detroit</a:t>
            </a:r>
          </a:p>
        </p:txBody>
      </p:sp>
      <p:sp>
        <p:nvSpPr>
          <p:cNvPr id="18" name="TextBox 6"/>
          <p:cNvSpPr txBox="1">
            <a:spLocks noChangeArrowheads="1"/>
          </p:cNvSpPr>
          <p:nvPr/>
        </p:nvSpPr>
        <p:spPr bwMode="auto">
          <a:xfrm>
            <a:off x="7712075" y="2641601"/>
            <a:ext cx="11953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Conner Creek</a:t>
            </a:r>
          </a:p>
        </p:txBody>
      </p:sp>
      <p:graphicFrame>
        <p:nvGraphicFramePr>
          <p:cNvPr id="3" name="Table 2"/>
          <p:cNvGraphicFramePr>
            <a:graphicFrameLocks noGrp="1"/>
          </p:cNvGraphicFramePr>
          <p:nvPr/>
        </p:nvGraphicFramePr>
        <p:xfrm>
          <a:off x="1828800" y="1562100"/>
          <a:ext cx="5657850" cy="3100447"/>
        </p:xfrm>
        <a:graphic>
          <a:graphicData uri="http://schemas.openxmlformats.org/drawingml/2006/table">
            <a:tbl>
              <a:tblPr firstRow="1" firstCol="1" bandRow="1">
                <a:tableStyleId>{B301B821-A1FF-4177-AEE7-76D212191A09}</a:tableStyleId>
              </a:tblPr>
              <a:tblGrid>
                <a:gridCol w="1771650">
                  <a:extLst>
                    <a:ext uri="{9D8B030D-6E8A-4147-A177-3AD203B41FA5}">
                      <a16:colId xmlns:a16="http://schemas.microsoft.com/office/drawing/2014/main" val="207662559"/>
                    </a:ext>
                  </a:extLst>
                </a:gridCol>
                <a:gridCol w="1943100">
                  <a:extLst>
                    <a:ext uri="{9D8B030D-6E8A-4147-A177-3AD203B41FA5}">
                      <a16:colId xmlns:a16="http://schemas.microsoft.com/office/drawing/2014/main" val="3224152461"/>
                    </a:ext>
                  </a:extLst>
                </a:gridCol>
                <a:gridCol w="1943100">
                  <a:extLst>
                    <a:ext uri="{9D8B030D-6E8A-4147-A177-3AD203B41FA5}">
                      <a16:colId xmlns:a16="http://schemas.microsoft.com/office/drawing/2014/main" val="2940393664"/>
                    </a:ext>
                  </a:extLst>
                </a:gridCol>
              </a:tblGrid>
              <a:tr h="350512">
                <a:tc>
                  <a:txBody>
                    <a:bodyPr/>
                    <a:lstStyle/>
                    <a:p>
                      <a:pPr marL="0" marR="0" algn="l">
                        <a:lnSpc>
                          <a:spcPct val="115000"/>
                        </a:lnSpc>
                        <a:spcBef>
                          <a:spcPts val="0"/>
                        </a:spcBef>
                        <a:spcAft>
                          <a:spcPts val="0"/>
                        </a:spcAft>
                      </a:pPr>
                      <a:r>
                        <a:rPr lang="en-US" sz="1000" dirty="0">
                          <a:effectLst/>
                        </a:rPr>
                        <a:t>Location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lnSpc>
                          <a:spcPct val="115000"/>
                        </a:lnSpc>
                        <a:spcBef>
                          <a:spcPts val="0"/>
                        </a:spcBef>
                        <a:spcAft>
                          <a:spcPts val="0"/>
                        </a:spcAft>
                      </a:pPr>
                      <a:r>
                        <a:rPr lang="en-US" sz="1000">
                          <a:effectLst/>
                        </a:rPr>
                        <a:t>Host site/partner organization</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lnSpc>
                          <a:spcPct val="115000"/>
                        </a:lnSpc>
                        <a:spcBef>
                          <a:spcPts val="0"/>
                        </a:spcBef>
                        <a:spcAft>
                          <a:spcPts val="0"/>
                        </a:spcAft>
                      </a:pPr>
                      <a:r>
                        <a:rPr lang="en-US" sz="1000">
                          <a:effectLst/>
                        </a:rPr>
                        <a:t>Type of organization; Community represented</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3236770860"/>
                  </a:ext>
                </a:extLst>
              </a:tr>
              <a:tr h="304793">
                <a:tc>
                  <a:txBody>
                    <a:bodyPr/>
                    <a:lstStyle/>
                    <a:p>
                      <a:pPr marL="0" marR="0" algn="l">
                        <a:spcBef>
                          <a:spcPts val="0"/>
                        </a:spcBef>
                        <a:spcAft>
                          <a:spcPts val="0"/>
                        </a:spcAft>
                      </a:pPr>
                      <a:r>
                        <a:rPr lang="en-US" sz="1000" b="0">
                          <a:effectLst/>
                        </a:rPr>
                        <a:t>Wayne County: East Side, Detroit</a:t>
                      </a:r>
                      <a:endParaRPr lang="en-US" sz="1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Voices of Detroit Initiative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Health non-profit; African Americans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249841090"/>
                  </a:ext>
                </a:extLst>
              </a:tr>
              <a:tr h="311535">
                <a:tc>
                  <a:txBody>
                    <a:bodyPr/>
                    <a:lstStyle/>
                    <a:p>
                      <a:pPr marL="0" marR="0" algn="l">
                        <a:spcBef>
                          <a:spcPts val="0"/>
                        </a:spcBef>
                        <a:spcAft>
                          <a:spcPts val="0"/>
                        </a:spcAft>
                      </a:pPr>
                      <a:r>
                        <a:rPr lang="en-US" sz="1000" b="0">
                          <a:effectLst/>
                        </a:rPr>
                        <a:t>Wayne County:  Inkster </a:t>
                      </a:r>
                      <a:endParaRPr lang="en-US" sz="1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Western Wayne Family Health Center</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a:effectLst/>
                        </a:rPr>
                        <a:t>Primary care clinic, FQHC;  African Americans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1160271902"/>
                  </a:ext>
                </a:extLst>
              </a:tr>
              <a:tr h="304793">
                <a:tc>
                  <a:txBody>
                    <a:bodyPr/>
                    <a:lstStyle/>
                    <a:p>
                      <a:pPr marL="0" marR="0" algn="l">
                        <a:spcBef>
                          <a:spcPts val="0"/>
                        </a:spcBef>
                        <a:spcAft>
                          <a:spcPts val="0"/>
                        </a:spcAft>
                      </a:pPr>
                      <a:r>
                        <a:rPr lang="en-US" sz="1000" b="0" dirty="0">
                          <a:effectLst/>
                        </a:rPr>
                        <a:t>Wayne County:  Dearborn</a:t>
                      </a:r>
                      <a:endParaRPr lang="en-US" sz="1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ACCESS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Social service agency in the US; Arab Americans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4132850459"/>
                  </a:ext>
                </a:extLst>
              </a:tr>
              <a:tr h="304793">
                <a:tc>
                  <a:txBody>
                    <a:bodyPr/>
                    <a:lstStyle/>
                    <a:p>
                      <a:pPr marL="0" marR="0" algn="l">
                        <a:spcBef>
                          <a:spcPts val="0"/>
                        </a:spcBef>
                        <a:spcAft>
                          <a:spcPts val="0"/>
                        </a:spcAft>
                      </a:pPr>
                      <a:r>
                        <a:rPr lang="en-US" sz="1000" b="0" dirty="0">
                          <a:effectLst/>
                        </a:rPr>
                        <a:t>Wayne County: Detroit</a:t>
                      </a:r>
                      <a:endParaRPr lang="en-US" sz="1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a:effectLst/>
                        </a:rPr>
                        <a:t>LGBT Detroit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Grassroots advocacy organization; SGMs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3601305341"/>
                  </a:ext>
                </a:extLst>
              </a:tr>
              <a:tr h="304793">
                <a:tc>
                  <a:txBody>
                    <a:bodyPr/>
                    <a:lstStyle/>
                    <a:p>
                      <a:pPr marL="0" marR="0" algn="l">
                        <a:spcBef>
                          <a:spcPts val="0"/>
                        </a:spcBef>
                        <a:spcAft>
                          <a:spcPts val="0"/>
                        </a:spcAft>
                      </a:pPr>
                      <a:r>
                        <a:rPr lang="en-US" sz="1000" b="0">
                          <a:effectLst/>
                        </a:rPr>
                        <a:t>Oakland County: Southfield</a:t>
                      </a:r>
                      <a:endParaRPr lang="en-US" sz="1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a:effectLst/>
                        </a:rPr>
                        <a:t>American Cancer Society</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Advocacy organization; Diverse groups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2521395451"/>
                  </a:ext>
                </a:extLst>
              </a:tr>
              <a:tr h="304793">
                <a:tc>
                  <a:txBody>
                    <a:bodyPr/>
                    <a:lstStyle/>
                    <a:p>
                      <a:pPr marL="0" marR="0" algn="l">
                        <a:spcBef>
                          <a:spcPts val="0"/>
                        </a:spcBef>
                        <a:spcAft>
                          <a:spcPts val="0"/>
                        </a:spcAft>
                      </a:pPr>
                      <a:r>
                        <a:rPr lang="en-US" sz="1000" b="0" dirty="0">
                          <a:effectLst/>
                        </a:rPr>
                        <a:t>Macomb County: Mt. Clemens</a:t>
                      </a:r>
                      <a:endParaRPr lang="en-US" sz="1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Macomb County Health Department</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Advocacy organization  &amp;  local health department; diverse groups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2209421783"/>
                  </a:ext>
                </a:extLst>
              </a:tr>
              <a:tr h="304793">
                <a:tc>
                  <a:txBody>
                    <a:bodyPr/>
                    <a:lstStyle/>
                    <a:p>
                      <a:pPr marL="0" marR="0" algn="l">
                        <a:spcBef>
                          <a:spcPts val="0"/>
                        </a:spcBef>
                        <a:spcAft>
                          <a:spcPts val="0"/>
                        </a:spcAft>
                      </a:pPr>
                      <a:r>
                        <a:rPr lang="en-US" sz="1000" b="0">
                          <a:effectLst/>
                        </a:rPr>
                        <a:t>Genesee County:  Burton/Flint</a:t>
                      </a:r>
                      <a:endParaRPr lang="en-US" sz="1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Ebenezer Ministries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a:effectLst/>
                        </a:rPr>
                        <a:t>Faith-based organization; diverse groups</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2633230196"/>
                  </a:ext>
                </a:extLst>
              </a:tr>
              <a:tr h="304793">
                <a:tc>
                  <a:txBody>
                    <a:bodyPr/>
                    <a:lstStyle/>
                    <a:p>
                      <a:pPr marL="0" marR="0" algn="l">
                        <a:spcBef>
                          <a:spcPts val="0"/>
                        </a:spcBef>
                        <a:spcAft>
                          <a:spcPts val="0"/>
                        </a:spcAft>
                      </a:pPr>
                      <a:r>
                        <a:rPr lang="en-US" sz="1000" b="0" dirty="0">
                          <a:effectLst/>
                        </a:rPr>
                        <a:t>Wayne County: </a:t>
                      </a:r>
                      <a:r>
                        <a:rPr lang="en-US" sz="1000" b="0" dirty="0" smtClean="0">
                          <a:effectLst/>
                        </a:rPr>
                        <a:t>Detroit</a:t>
                      </a:r>
                      <a:endParaRPr lang="en-US" sz="1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a:effectLst/>
                        </a:rPr>
                        <a:t>Tabernacle Missionary Baptist Church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a:effectLst/>
                        </a:rPr>
                        <a:t>Faith-based organization; African American men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1786936501"/>
                  </a:ext>
                </a:extLst>
              </a:tr>
              <a:tr h="304793">
                <a:tc>
                  <a:txBody>
                    <a:bodyPr/>
                    <a:lstStyle/>
                    <a:p>
                      <a:pPr marL="0" marR="0" algn="l">
                        <a:spcBef>
                          <a:spcPts val="0"/>
                        </a:spcBef>
                        <a:spcAft>
                          <a:spcPts val="0"/>
                        </a:spcAft>
                      </a:pPr>
                      <a:r>
                        <a:rPr lang="en-US" sz="1000" b="0" dirty="0" smtClean="0">
                          <a:effectLst/>
                          <a:latin typeface="Calibri" panose="020F0502020204030204" pitchFamily="34" charset="0"/>
                          <a:ea typeface="Times New Roman" panose="02020603050405020304" pitchFamily="18" charset="0"/>
                          <a:cs typeface="Times New Roman" panose="02020603050405020304" pitchFamily="18" charset="0"/>
                        </a:rPr>
                        <a:t>Tri-County</a:t>
                      </a:r>
                      <a:endParaRPr lang="en-US" sz="1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smtClean="0">
                          <a:effectLst/>
                          <a:latin typeface="Calibri" panose="020F0502020204030204" pitchFamily="34" charset="0"/>
                          <a:ea typeface="Times New Roman" panose="02020603050405020304" pitchFamily="18" charset="0"/>
                          <a:cs typeface="Times New Roman" panose="02020603050405020304" pitchFamily="18" charset="0"/>
                        </a:rPr>
                        <a:t>Gilda’s Club</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tc>
                  <a:txBody>
                    <a:bodyPr/>
                    <a:lstStyle/>
                    <a:p>
                      <a:pPr marL="0" marR="0" algn="l">
                        <a:spcBef>
                          <a:spcPts val="0"/>
                        </a:spcBef>
                        <a:spcAft>
                          <a:spcPts val="0"/>
                        </a:spcAft>
                      </a:pPr>
                      <a:r>
                        <a:rPr lang="en-US" sz="1000" dirty="0" smtClean="0">
                          <a:effectLst/>
                          <a:latin typeface="Calibri" panose="020F0502020204030204" pitchFamily="34" charset="0"/>
                          <a:ea typeface="Times New Roman" panose="02020603050405020304" pitchFamily="18" charset="0"/>
                          <a:cs typeface="Times New Roman" panose="02020603050405020304" pitchFamily="18" charset="0"/>
                        </a:rPr>
                        <a:t>Youn</a:t>
                      </a:r>
                      <a:r>
                        <a:rPr lang="en-US" sz="1000" baseline="0" dirty="0" smtClean="0">
                          <a:effectLst/>
                          <a:latin typeface="Calibri" panose="020F0502020204030204" pitchFamily="34" charset="0"/>
                          <a:ea typeface="Times New Roman" panose="02020603050405020304" pitchFamily="18" charset="0"/>
                          <a:cs typeface="Times New Roman" panose="02020603050405020304" pitchFamily="18" charset="0"/>
                        </a:rPr>
                        <a:t>g cancer survivors</a:t>
                      </a:r>
                    </a:p>
                    <a:p>
                      <a:pPr marL="0" marR="0" algn="l">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830" marR="36830" marT="0" marB="0"/>
                </a:tc>
                <a:extLst>
                  <a:ext uri="{0D108BD9-81ED-4DB2-BD59-A6C34878D82A}">
                    <a16:rowId xmlns:a16="http://schemas.microsoft.com/office/drawing/2014/main" val="3442940117"/>
                  </a:ext>
                </a:extLst>
              </a:tr>
            </a:tbl>
          </a:graphicData>
        </a:graphic>
      </p:graphicFrame>
      <p:pic>
        <p:nvPicPr>
          <p:cNvPr id="11319" name="Picture 2" descr="b936fcda-eaf3-4ea4-9a22-8cee4c4d5f61@namprd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3214" y="3130551"/>
            <a:ext cx="1235075" cy="114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20" name="Title 1"/>
          <p:cNvSpPr txBox="1">
            <a:spLocks/>
          </p:cNvSpPr>
          <p:nvPr/>
        </p:nvSpPr>
        <p:spPr bwMode="auto">
          <a:xfrm>
            <a:off x="1611313" y="123825"/>
            <a:ext cx="838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Michigan Cancer HealthLink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Cancer Action Councils (CACs)</a:t>
            </a:r>
          </a:p>
        </p:txBody>
      </p:sp>
      <p:pic>
        <p:nvPicPr>
          <p:cNvPr id="1132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2151" y="4803775"/>
            <a:ext cx="17621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2" name="TextBox 7"/>
          <p:cNvSpPr txBox="1">
            <a:spLocks noChangeArrowheads="1"/>
          </p:cNvSpPr>
          <p:nvPr/>
        </p:nvSpPr>
        <p:spPr bwMode="auto">
          <a:xfrm>
            <a:off x="7977188" y="6289675"/>
            <a:ext cx="24384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All-Cancer Action Council meeting, </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Detroit, June 2019</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0499568"/>
      </p:ext>
    </p:extLst>
  </p:cSld>
  <p:clrMapOvr>
    <a:masterClrMapping/>
  </p:clrMapOvr>
  <p:transition spd="slow" advTm="52919"/>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1733550" y="1522413"/>
            <a:ext cx="6408738" cy="2546350"/>
          </a:xfrm>
        </p:spPr>
        <p:txBody>
          <a:bodyPr/>
          <a:lstStyle/>
          <a:p>
            <a:pPr>
              <a:buClr>
                <a:schemeClr val="accent1"/>
              </a:buClr>
            </a:pPr>
            <a:r>
              <a:rPr lang="en-US" altLang="en-US" sz="1400">
                <a:solidFill>
                  <a:schemeClr val="tx1"/>
                </a:solidFill>
                <a:latin typeface="Arial" panose="020B0604020202020204" pitchFamily="34" charset="0"/>
                <a:cs typeface="Arial" panose="020B0604020202020204" pitchFamily="34" charset="0"/>
              </a:rPr>
              <a:t>Conner Creek, Western Wayne, Oakland County &amp; Macomb County CACs</a:t>
            </a:r>
          </a:p>
          <a:p>
            <a:pPr lvl="1"/>
            <a:r>
              <a:rPr lang="en-US" altLang="en-US" sz="1200" i="1">
                <a:latin typeface="Arial" panose="020B0604020202020204" pitchFamily="34" charset="0"/>
                <a:cs typeface="Arial" panose="020B0604020202020204" pitchFamily="34" charset="0"/>
              </a:rPr>
              <a:t>ARISE : African American Resilience in Surviving Cancer  </a:t>
            </a:r>
            <a:r>
              <a:rPr lang="en-US" altLang="en-US" sz="1200">
                <a:latin typeface="Arial" panose="020B0604020202020204" pitchFamily="34" charset="0"/>
                <a:cs typeface="Arial" panose="020B0604020202020204" pitchFamily="34" charset="0"/>
              </a:rPr>
              <a:t>(NCI  R01 CA232514)</a:t>
            </a:r>
          </a:p>
          <a:p>
            <a:pPr lvl="1"/>
            <a:r>
              <a:rPr lang="en-US" altLang="en-US" sz="1200">
                <a:latin typeface="Arial" panose="020B0604020202020204" pitchFamily="34" charset="0"/>
                <a:cs typeface="Arial" panose="020B0604020202020204" pitchFamily="34" charset="0"/>
              </a:rPr>
              <a:t>Working with CACs to develop a conceptual model that predicts outcomes among African American survivors in metro Detroit</a:t>
            </a:r>
          </a:p>
          <a:p>
            <a:pPr>
              <a:buClr>
                <a:schemeClr val="accent1"/>
              </a:buClr>
            </a:pPr>
            <a:r>
              <a:rPr lang="en-US" altLang="en-US" sz="1400">
                <a:solidFill>
                  <a:schemeClr val="tx1"/>
                </a:solidFill>
                <a:latin typeface="Arial" panose="020B0604020202020204" pitchFamily="34" charset="0"/>
                <a:cs typeface="Arial" panose="020B0604020202020204" pitchFamily="34" charset="0"/>
              </a:rPr>
              <a:t>ACCESS CAC</a:t>
            </a:r>
          </a:p>
          <a:p>
            <a:pPr lvl="1"/>
            <a:r>
              <a:rPr lang="en-US" altLang="en-US" sz="1200">
                <a:latin typeface="Arial" panose="020B0604020202020204" pitchFamily="34" charset="0"/>
                <a:cs typeface="Arial" panose="020B0604020202020204" pitchFamily="34" charset="0"/>
              </a:rPr>
              <a:t>WSU Undergraduate Research Opportunity Program  (UROP) 2019-2020 award to collect qualitative data regarding  financial burden of cancer care (financial toxicity) specific to Arab Americans</a:t>
            </a:r>
          </a:p>
          <a:p>
            <a:pPr>
              <a:buClr>
                <a:schemeClr val="accent1"/>
              </a:buClr>
            </a:pPr>
            <a:r>
              <a:rPr lang="en-US" altLang="en-US" sz="1400">
                <a:solidFill>
                  <a:schemeClr val="tx1"/>
                </a:solidFill>
                <a:latin typeface="Arial" panose="020B0604020202020204" pitchFamily="34" charset="0"/>
                <a:cs typeface="Arial" panose="020B0604020202020204" pitchFamily="34" charset="0"/>
              </a:rPr>
              <a:t>All CACs</a:t>
            </a:r>
          </a:p>
          <a:p>
            <a:pPr lvl="1"/>
            <a:r>
              <a:rPr lang="en-US" altLang="en-US" sz="1200">
                <a:latin typeface="Arial" panose="020B0604020202020204" pitchFamily="34" charset="0"/>
                <a:cs typeface="Arial" panose="020B0604020202020204" pitchFamily="34" charset="0"/>
              </a:rPr>
              <a:t>Dr. Hamel (PSDR) established partnerships to develop content and format                                       of DISCO app (Discussions of Cost), as well as determine the acceptability and readability</a:t>
            </a:r>
          </a:p>
          <a:p>
            <a:pPr lvl="1"/>
            <a:r>
              <a:rPr lang="en-US" altLang="en-US" sz="1200">
                <a:latin typeface="Arial" panose="020B0604020202020204" pitchFamily="34" charset="0"/>
                <a:cs typeface="Arial" panose="020B0604020202020204" pitchFamily="34" charset="0"/>
              </a:rPr>
              <a:t>Led to funding of ACS Research Scholar Award (April 2020):  </a:t>
            </a:r>
            <a:r>
              <a:rPr lang="en-US" altLang="en-US" sz="1200" i="1">
                <a:latin typeface="Arial" panose="020B0604020202020204" pitchFamily="34" charset="0"/>
                <a:cs typeface="Arial" panose="020B0604020202020204" pitchFamily="34" charset="0"/>
              </a:rPr>
              <a:t>DISCO: A Patient Intervention to Reduce the Financial Burden of Cancer.</a:t>
            </a:r>
            <a:endParaRPr lang="en-US" altLang="en-US" sz="1200">
              <a:latin typeface="Arial" panose="020B0604020202020204" pitchFamily="34" charset="0"/>
              <a:cs typeface="Arial" panose="020B0604020202020204" pitchFamily="34" charset="0"/>
            </a:endParaRPr>
          </a:p>
          <a:p>
            <a:pPr>
              <a:buClr>
                <a:schemeClr val="accent1"/>
              </a:buClr>
            </a:pPr>
            <a:r>
              <a:rPr lang="en-US" altLang="en-US" sz="1400">
                <a:solidFill>
                  <a:schemeClr val="tx1"/>
                </a:solidFill>
                <a:latin typeface="Arial" panose="020B0604020202020204" pitchFamily="34" charset="0"/>
                <a:cs typeface="Arial" panose="020B0604020202020204" pitchFamily="34" charset="0"/>
              </a:rPr>
              <a:t>LGBT CAC</a:t>
            </a:r>
          </a:p>
          <a:p>
            <a:pPr lvl="1"/>
            <a:r>
              <a:rPr lang="en-US" altLang="en-US" sz="1200">
                <a:latin typeface="Arial" panose="020B0604020202020204" pitchFamily="34" charset="0"/>
                <a:cs typeface="Arial" panose="020B0604020202020204" pitchFamily="34" charset="0"/>
              </a:rPr>
              <a:t>Focus groups and key informant interviews of LGBT cancer survivors (PCORI 6252-WSU)</a:t>
            </a:r>
          </a:p>
          <a:p>
            <a:pPr lvl="1"/>
            <a:r>
              <a:rPr lang="en-US" altLang="en-US" sz="1200">
                <a:latin typeface="Arial" panose="020B0604020202020204" pitchFamily="34" charset="0"/>
                <a:cs typeface="Arial" panose="020B0604020202020204" pitchFamily="34" charset="0"/>
              </a:rPr>
              <a:t>Recently received foundation funding: </a:t>
            </a:r>
            <a:r>
              <a:rPr lang="en-US" altLang="en-US" sz="1200" i="1">
                <a:latin typeface="Arial" panose="020B0604020202020204" pitchFamily="34" charset="0"/>
                <a:cs typeface="Arial" panose="020B0604020202020204" pitchFamily="34" charset="0"/>
              </a:rPr>
              <a:t>Supporting Cancer Caregiving among LGBT Populations in Metropolitan Detroit</a:t>
            </a:r>
          </a:p>
          <a:p>
            <a:pPr lvl="1"/>
            <a:endParaRPr lang="en-US" altLang="en-US" sz="1400">
              <a:latin typeface="Arial" panose="020B0604020202020204" pitchFamily="34" charset="0"/>
              <a:cs typeface="Arial" panose="020B0604020202020204" pitchFamily="34" charset="0"/>
            </a:endParaRPr>
          </a:p>
          <a:p>
            <a:endParaRPr lang="en-US" altLang="en-US" sz="1600">
              <a:latin typeface="Arial" panose="020B0604020202020204" pitchFamily="34" charset="0"/>
              <a:cs typeface="Arial" panose="020B0604020202020204" pitchFamily="34" charset="0"/>
            </a:endParaRPr>
          </a:p>
        </p:txBody>
      </p:sp>
      <p:sp>
        <p:nvSpPr>
          <p:cNvPr id="13315" name="Text Placeholder 2"/>
          <p:cNvSpPr>
            <a:spLocks noGrp="1"/>
          </p:cNvSpPr>
          <p:nvPr>
            <p:ph type="body" sz="quarter" idx="13"/>
          </p:nvPr>
        </p:nvSpPr>
        <p:spPr>
          <a:xfrm>
            <a:off x="1746250" y="231776"/>
            <a:ext cx="5721350" cy="557213"/>
          </a:xfrm>
        </p:spPr>
        <p:txBody>
          <a:bodyPr/>
          <a:lstStyle/>
          <a:p>
            <a:r>
              <a:rPr lang="en-US" altLang="en-US" sz="3600"/>
              <a:t>CAC Research Partnerships</a:t>
            </a:r>
          </a:p>
        </p:txBody>
      </p:sp>
      <p:pic>
        <p:nvPicPr>
          <p:cNvPr id="133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1522414"/>
            <a:ext cx="558800" cy="765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 descr="Malcolm Cutchin , Ph.D."/>
          <p:cNvPicPr>
            <a:picLocks noChangeAspect="1" noChangeArrowheads="1"/>
          </p:cNvPicPr>
          <p:nvPr/>
        </p:nvPicPr>
        <p:blipFill>
          <a:blip r:embed="rId3">
            <a:extLst>
              <a:ext uri="{28A0092B-C50C-407E-A947-70E740481C1C}">
                <a14:useLocalDpi xmlns:a14="http://schemas.microsoft.com/office/drawing/2010/main" val="0"/>
              </a:ext>
            </a:extLst>
          </a:blip>
          <a:srcRect l="46484" t="5499" r="20264" b="17976"/>
          <a:stretch>
            <a:fillRect/>
          </a:stretch>
        </p:blipFill>
        <p:spPr bwMode="auto">
          <a:xfrm>
            <a:off x="9736138" y="1522414"/>
            <a:ext cx="558800" cy="771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45489" y="2268538"/>
            <a:ext cx="714375" cy="207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Calibri"/>
                <a:ea typeface="+mn-ea"/>
                <a:cs typeface="+mn-cs"/>
              </a:rPr>
              <a:t>Harper, PSDR</a:t>
            </a:r>
          </a:p>
        </p:txBody>
      </p:sp>
      <p:sp>
        <p:nvSpPr>
          <p:cNvPr id="10" name="TextBox 9"/>
          <p:cNvSpPr txBox="1"/>
          <p:nvPr/>
        </p:nvSpPr>
        <p:spPr>
          <a:xfrm>
            <a:off x="8980488" y="2246313"/>
            <a:ext cx="787400" cy="3222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Calibri"/>
                <a:ea typeface="+mn-ea"/>
                <a:cs typeface="+mn-cs"/>
              </a:rPr>
              <a:t>Thompson, PSDR</a:t>
            </a:r>
          </a:p>
        </p:txBody>
      </p:sp>
      <p:sp>
        <p:nvSpPr>
          <p:cNvPr id="11" name="TextBox 10"/>
          <p:cNvSpPr txBox="1"/>
          <p:nvPr/>
        </p:nvSpPr>
        <p:spPr>
          <a:xfrm>
            <a:off x="9658350" y="2247900"/>
            <a:ext cx="712788" cy="3238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Calibri"/>
                <a:ea typeface="+mn-ea"/>
                <a:cs typeface="+mn-cs"/>
              </a:rPr>
              <a:t>Cutchin, PSDR</a:t>
            </a:r>
          </a:p>
        </p:txBody>
      </p:sp>
      <p:pic>
        <p:nvPicPr>
          <p:cNvPr id="13321" name="Picture 1"/>
          <p:cNvPicPr>
            <a:picLocks noChangeAspect="1"/>
          </p:cNvPicPr>
          <p:nvPr/>
        </p:nvPicPr>
        <p:blipFill>
          <a:blip r:embed="rId4">
            <a:extLst>
              <a:ext uri="{28A0092B-C50C-407E-A947-70E740481C1C}">
                <a14:useLocalDpi xmlns:a14="http://schemas.microsoft.com/office/drawing/2010/main" val="0"/>
              </a:ext>
            </a:extLst>
          </a:blip>
          <a:srcRect l="9848" t="3314" r="10213" b="4112"/>
          <a:stretch>
            <a:fillRect/>
          </a:stretch>
        </p:blipFill>
        <p:spPr bwMode="auto">
          <a:xfrm>
            <a:off x="8404225" y="2608263"/>
            <a:ext cx="558800" cy="768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43901" y="3417889"/>
            <a:ext cx="714375" cy="206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Calibri"/>
                <a:ea typeface="+mn-ea"/>
                <a:cs typeface="+mn-cs"/>
              </a:rPr>
              <a:t>Fakih</a:t>
            </a:r>
          </a:p>
        </p:txBody>
      </p:sp>
      <p:pic>
        <p:nvPicPr>
          <p:cNvPr id="13323" name="Picture 6" descr="https://www.karmanos.org/upload/images/News%20Images/Lauren%20Hamel%20Lab%20Co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4226" y="3643314"/>
            <a:ext cx="557213" cy="763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343901" y="4406901"/>
            <a:ext cx="925513" cy="207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Calibri"/>
                <a:ea typeface="+mn-ea"/>
                <a:cs typeface="+mn-cs"/>
              </a:rPr>
              <a:t>Hamel, PSDR</a:t>
            </a:r>
          </a:p>
        </p:txBody>
      </p:sp>
      <p:pic>
        <p:nvPicPr>
          <p:cNvPr id="13325" name="Picture 14"/>
          <p:cNvPicPr>
            <a:picLocks noChangeAspect="1"/>
          </p:cNvPicPr>
          <p:nvPr/>
        </p:nvPicPr>
        <p:blipFill>
          <a:blip r:embed="rId6">
            <a:extLst>
              <a:ext uri="{28A0092B-C50C-407E-A947-70E740481C1C}">
                <a14:useLocalDpi xmlns:a14="http://schemas.microsoft.com/office/drawing/2010/main" val="0"/>
              </a:ext>
            </a:extLst>
          </a:blip>
          <a:srcRect l="8163" t="903" r="9010" b="-294"/>
          <a:stretch>
            <a:fillRect/>
          </a:stretch>
        </p:blipFill>
        <p:spPr bwMode="auto">
          <a:xfrm>
            <a:off x="8404225" y="1522414"/>
            <a:ext cx="558800" cy="757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93242"/>
      </p:ext>
    </p:extLst>
  </p:cSld>
  <p:clrMapOvr>
    <a:masterClrMapping/>
  </p:clrMapOvr>
  <p:transition spd="slow" advTm="5754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1981200" y="1600201"/>
            <a:ext cx="5867400" cy="4525963"/>
          </a:xfrm>
        </p:spPr>
        <p:txBody>
          <a:bodyPr/>
          <a:lstStyle/>
          <a:p>
            <a:r>
              <a:rPr lang="en-US" altLang="en-US" sz="2800"/>
              <a:t>Genomic Research Action Council </a:t>
            </a:r>
          </a:p>
          <a:p>
            <a:pPr lvl="1"/>
            <a:r>
              <a:rPr lang="en-US" altLang="en-US" sz="2400"/>
              <a:t>“Building Capacity in Detroit’s African American Faith Community to Advance Genomic Research”  (PCORI 20136-WSU) </a:t>
            </a:r>
          </a:p>
          <a:p>
            <a:r>
              <a:rPr lang="en-US" altLang="en-US" sz="2800"/>
              <a:t>COVID-19 Action Council</a:t>
            </a:r>
          </a:p>
          <a:p>
            <a:pPr lvl="1"/>
            <a:r>
              <a:rPr lang="en-US" altLang="en-US" sz="2400"/>
              <a:t>“Supporting Detroit Communities as Leaders and Partners in COVID-19 Research” (Enhancement: PCORI 424048)</a:t>
            </a:r>
          </a:p>
          <a:p>
            <a:pPr lvl="2"/>
            <a:endParaRPr lang="en-US" altLang="en-US" smtClean="0"/>
          </a:p>
          <a:p>
            <a:pPr lvl="1"/>
            <a:endParaRPr lang="en-US" altLang="en-US" smtClean="0"/>
          </a:p>
          <a:p>
            <a:pPr lvl="1"/>
            <a:endParaRPr lang="en-US" altLang="en-US" smtClean="0"/>
          </a:p>
        </p:txBody>
      </p:sp>
      <p:sp>
        <p:nvSpPr>
          <p:cNvPr id="14339" name="Text Placeholder 2"/>
          <p:cNvSpPr>
            <a:spLocks noGrp="1"/>
          </p:cNvSpPr>
          <p:nvPr>
            <p:ph type="body" sz="quarter" idx="13"/>
          </p:nvPr>
        </p:nvSpPr>
        <p:spPr/>
        <p:txBody>
          <a:bodyPr/>
          <a:lstStyle/>
          <a:p>
            <a:r>
              <a:rPr lang="en-US" altLang="en-US" sz="3600"/>
              <a:t>New action councils (non-cancer)</a:t>
            </a:r>
          </a:p>
        </p:txBody>
      </p:sp>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6039" y="2286001"/>
            <a:ext cx="26828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043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2214563"/>
            <a:ext cx="4222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96201" y="3209925"/>
            <a:ext cx="2663825" cy="2960688"/>
          </a:xfrm>
          <a:prstGeom prst="round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ACCESS</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Affirmations</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Detroit Health Department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Detroit Parent Network</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Focus Hope</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Greater Detroit Area Health Council</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Gilda’s Club </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Honor Community Health</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Jewish Family Services</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LGBT Detroit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Macomb County Health Department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Oakland Community Health Network</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Oakland County Michigan Health Division</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Pro Literacy Detroit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Sisters Network Greater Metropolitan Detroit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Tabernacle Missionary Baptist Church</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Wayne County Health Department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Western Wayne Family Health Center</a:t>
            </a:r>
          </a:p>
        </p:txBody>
      </p:sp>
      <p:sp>
        <p:nvSpPr>
          <p:cNvPr id="7" name="TextBox 6"/>
          <p:cNvSpPr txBox="1"/>
          <p:nvPr/>
        </p:nvSpPr>
        <p:spPr>
          <a:xfrm>
            <a:off x="6121401" y="2647951"/>
            <a:ext cx="1535113" cy="561975"/>
          </a:xfrm>
          <a:prstGeom prst="round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Ebenezer Ministries</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Flint ReCast</a:t>
            </a:r>
          </a:p>
          <a:p>
            <a:pPr marL="230188" marR="0" lvl="0" indent="-2301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Latinos United for Flint</a:t>
            </a:r>
          </a:p>
        </p:txBody>
      </p:sp>
      <p:sp>
        <p:nvSpPr>
          <p:cNvPr id="9" name="TextBox 8"/>
          <p:cNvSpPr txBox="1"/>
          <p:nvPr/>
        </p:nvSpPr>
        <p:spPr>
          <a:xfrm>
            <a:off x="6119814" y="1493838"/>
            <a:ext cx="2625725" cy="868362"/>
          </a:xfrm>
          <a:prstGeom prst="round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Area Agency on Aging of Northwestern Michigan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East Jordan Family Health Center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Health Department of Northwest Michigan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Region 9 Area Agency on Aging</a:t>
            </a:r>
          </a:p>
        </p:txBody>
      </p:sp>
      <p:sp>
        <p:nvSpPr>
          <p:cNvPr id="12" name="TextBox 11"/>
          <p:cNvSpPr txBox="1"/>
          <p:nvPr/>
        </p:nvSpPr>
        <p:spPr>
          <a:xfrm>
            <a:off x="3259138" y="3773489"/>
            <a:ext cx="1123950" cy="1616075"/>
          </a:xfrm>
          <a:prstGeom prst="rect">
            <a:avLst/>
          </a:prstGeom>
          <a:solidFill>
            <a:schemeClr val="bg1"/>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t>
            </a:r>
          </a:p>
        </p:txBody>
      </p:sp>
      <p:sp>
        <p:nvSpPr>
          <p:cNvPr id="8" name="TextBox 7"/>
          <p:cNvSpPr txBox="1"/>
          <p:nvPr/>
        </p:nvSpPr>
        <p:spPr>
          <a:xfrm>
            <a:off x="1598614" y="3373439"/>
            <a:ext cx="2058987" cy="561975"/>
          </a:xfrm>
          <a:prstGeom prst="round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Isabella Citizens for Health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Isabella County Community Center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United Ways of Gratiot and Isabella</a:t>
            </a:r>
          </a:p>
        </p:txBody>
      </p:sp>
      <p:cxnSp>
        <p:nvCxnSpPr>
          <p:cNvPr id="15" name="Straight Arrow Connector 14"/>
          <p:cNvCxnSpPr/>
          <p:nvPr/>
        </p:nvCxnSpPr>
        <p:spPr>
          <a:xfrm flipV="1">
            <a:off x="5586413" y="2135188"/>
            <a:ext cx="533400" cy="660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6308726" y="3227388"/>
            <a:ext cx="315913" cy="1035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67475" y="4868863"/>
            <a:ext cx="1208088" cy="3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H="1" flipV="1">
            <a:off x="3657601" y="3840163"/>
            <a:ext cx="1573213" cy="457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1638301" y="4630738"/>
            <a:ext cx="2532063" cy="1174750"/>
          </a:xfrm>
          <a:prstGeom prst="round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Statewide/multi-region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American Cancer Society – North Central Region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Inter-Tribal Council of Michigan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Leukemia &amp; Lymphoma Society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Michigan Department of Health and Human Services</a:t>
            </a:r>
          </a:p>
        </p:txBody>
      </p:sp>
      <p:sp>
        <p:nvSpPr>
          <p:cNvPr id="16397" name="Text Placeholder 2"/>
          <p:cNvSpPr txBox="1">
            <a:spLocks/>
          </p:cNvSpPr>
          <p:nvPr/>
        </p:nvSpPr>
        <p:spPr bwMode="auto">
          <a:xfrm>
            <a:off x="1828800" y="152400"/>
            <a:ext cx="586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t>Research and Advocacy Consortium (RAC)</a:t>
            </a:r>
          </a:p>
        </p:txBody>
      </p:sp>
      <p:sp>
        <p:nvSpPr>
          <p:cNvPr id="14" name="TextBox 13"/>
          <p:cNvSpPr txBox="1"/>
          <p:nvPr/>
        </p:nvSpPr>
        <p:spPr>
          <a:xfrm>
            <a:off x="1635126" y="1516064"/>
            <a:ext cx="4170363" cy="631825"/>
          </a:xfrm>
          <a:prstGeom prst="rect">
            <a:avLst/>
          </a:prstGeom>
          <a:noFill/>
          <a:ln>
            <a:noFill/>
          </a:ln>
        </p:spPr>
        <p:txBody>
          <a:bodyPr wrap="none">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Only ~40% reported partnerships with academic researchers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Over 80% are interested in building their research capacity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686789"/>
      </p:ext>
    </p:extLst>
  </p:cSld>
  <p:clrMapOvr>
    <a:masterClrMapping/>
  </p:clrMapOvr>
  <p:transition spd="slow" advTm="3477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2"/>
          <p:cNvSpPr>
            <a:spLocks noGrp="1"/>
          </p:cNvSpPr>
          <p:nvPr>
            <p:ph type="body" sz="quarter" idx="13"/>
          </p:nvPr>
        </p:nvSpPr>
        <p:spPr>
          <a:xfrm>
            <a:off x="1752601" y="158750"/>
            <a:ext cx="6550025" cy="742950"/>
          </a:xfrm>
        </p:spPr>
        <p:txBody>
          <a:bodyPr/>
          <a:lstStyle/>
          <a:p>
            <a:r>
              <a:rPr lang="en-US" altLang="en-US" sz="3200">
                <a:cs typeface="Arial" panose="020B0604020202020204" pitchFamily="34" charset="0"/>
              </a:rPr>
              <a:t>Other ongoing projects</a:t>
            </a:r>
          </a:p>
        </p:txBody>
      </p:sp>
      <p:pic>
        <p:nvPicPr>
          <p:cNvPr id="1843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1" y="1527175"/>
            <a:ext cx="2697163" cy="857250"/>
          </a:xfrm>
        </p:spPr>
      </p:pic>
      <p:pic>
        <p:nvPicPr>
          <p:cNvPr id="1843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504951"/>
            <a:ext cx="242093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265864" y="2530475"/>
            <a:ext cx="3246437" cy="10160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“Clinical Trials Education: NCI-Supported Community Outreach Capacity through Community Health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Educators of the National Outreach Network”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(Funded by NCI P30 Supplement)</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720851" y="2493963"/>
            <a:ext cx="3216275" cy="1370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“HPV Vaccine Promotion: NCI-Supported Community Outreach Capacity through Community Health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Educators of the National Outreach Network”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(Funded by NCI P30 Supplement)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 partnership with Detroit Parent Network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Box 14"/>
          <p:cNvSpPr txBox="1"/>
          <p:nvPr/>
        </p:nvSpPr>
        <p:spPr>
          <a:xfrm>
            <a:off x="7275514" y="5802314"/>
            <a:ext cx="3216275" cy="8159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Financial Toxicity and Cancer Care among Arab Americans in Metro Detroit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 partnership with Dearborn-ACCESS CAC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8440" name="Picture 12" descr="Financial Toxicity in Cancer Patients | Prostate Cancer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1" y="4149726"/>
            <a:ext cx="18383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064001" y="5761038"/>
            <a:ext cx="3160713" cy="8318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“Supporting Cancer Caregiving among LGBT Populations in Metropolitan Detroit.”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(DMC Foundation)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 partnership with LGBT Detroit and LGBT CAC</a:t>
            </a:r>
          </a:p>
        </p:txBody>
      </p:sp>
      <p:pic>
        <p:nvPicPr>
          <p:cNvPr id="1844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3565526"/>
            <a:ext cx="1560513"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234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2"/>
          <p:cNvSpPr>
            <a:spLocks noGrp="1"/>
          </p:cNvSpPr>
          <p:nvPr>
            <p:ph type="body" sz="quarter" idx="13"/>
          </p:nvPr>
        </p:nvSpPr>
        <p:spPr>
          <a:xfrm>
            <a:off x="1752601" y="158750"/>
            <a:ext cx="6550025" cy="742950"/>
          </a:xfrm>
        </p:spPr>
        <p:txBody>
          <a:bodyPr/>
          <a:lstStyle/>
          <a:p>
            <a:r>
              <a:rPr lang="en-US" altLang="en-US" sz="3200">
                <a:cs typeface="Arial" panose="020B0604020202020204" pitchFamily="34" charset="0"/>
              </a:rPr>
              <a:t>Other ongoing projects</a:t>
            </a:r>
          </a:p>
        </p:txBody>
      </p:sp>
      <p:pic>
        <p:nvPicPr>
          <p:cNvPr id="20483" name="Picture 2" descr="Image may contain: text that says 'Tell us how COVID-19 has changed your life and get a $10 gift card. KARMANOS.ORG/COVID19SURVEY 60 BARBARA ANN Karmanos CANCER INSTITUTE WayneState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64" y="1457325"/>
            <a:ext cx="321627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5351" y="3857625"/>
            <a:ext cx="28876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0"/>
          <p:cNvSpPr txBox="1">
            <a:spLocks noChangeArrowheads="1"/>
          </p:cNvSpPr>
          <p:nvPr/>
        </p:nvSpPr>
        <p:spPr bwMode="auto">
          <a:xfrm>
            <a:off x="3322638" y="5514976"/>
            <a:ext cx="30845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Research and Advocacy for Young Survivors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“Program for Breast Cancer in Young Women”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(Funded by CDC)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In partnership with the Michigan Department of Health and Human Services</a:t>
            </a:r>
          </a:p>
        </p:txBody>
      </p:sp>
      <p:pic>
        <p:nvPicPr>
          <p:cNvPr id="2048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1150" y="4264026"/>
            <a:ext cx="1828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
          <p:cNvSpPr txBox="1">
            <a:spLocks/>
          </p:cNvSpPr>
          <p:nvPr/>
        </p:nvSpPr>
        <p:spPr bwMode="auto">
          <a:xfrm>
            <a:off x="7358063" y="5861050"/>
            <a:ext cx="30654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65A3"/>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40404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December 1-2, 2020</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Impact of Coronavirus </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Now and in the Future</a:t>
            </a:r>
          </a:p>
        </p:txBody>
      </p:sp>
      <p:pic>
        <p:nvPicPr>
          <p:cNvPr id="2048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4414" y="1597025"/>
            <a:ext cx="151447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493837" y="3754439"/>
            <a:ext cx="3216276" cy="4460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 partnership with Conner Creek CAC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TextBox 24"/>
          <p:cNvSpPr txBox="1"/>
          <p:nvPr/>
        </p:nvSpPr>
        <p:spPr>
          <a:xfrm>
            <a:off x="5859464" y="3551239"/>
            <a:ext cx="3216275" cy="8143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KCI COVID-19, Cancer &amp; Community 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 partnership with 9 RAC organizations, we reached almost 2000 Michigan residents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8490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
          </p:nvPr>
        </p:nvSpPr>
        <p:spPr>
          <a:xfrm>
            <a:off x="1981200" y="1524001"/>
            <a:ext cx="8229600" cy="4525963"/>
          </a:xfrm>
        </p:spPr>
        <p:txBody>
          <a:bodyPr/>
          <a:lstStyle/>
          <a:p>
            <a:r>
              <a:rPr lang="en-US" altLang="en-US" sz="2800"/>
              <a:t>Link researchers with community stakeholders for partnerships</a:t>
            </a:r>
          </a:p>
          <a:p>
            <a:r>
              <a:rPr lang="en-US" altLang="en-US" sz="2800"/>
              <a:t>Help to build new action councils or project-specific advisory boards</a:t>
            </a:r>
          </a:p>
          <a:p>
            <a:r>
              <a:rPr lang="en-US" altLang="en-US" sz="2800"/>
              <a:t>Share relevant data collected through our projects</a:t>
            </a:r>
          </a:p>
          <a:p>
            <a:r>
              <a:rPr lang="en-US" altLang="en-US" sz="2800"/>
              <a:t>Support formative, pilot work (e.g., qualitative research, cognitive interviewing, review of methodology)</a:t>
            </a:r>
          </a:p>
          <a:p>
            <a:r>
              <a:rPr lang="en-US" altLang="en-US" sz="2800"/>
              <a:t>We are open to expanding our existing projects in meaningful ways</a:t>
            </a:r>
          </a:p>
          <a:p>
            <a:endParaRPr lang="en-US" altLang="en-US" smtClean="0"/>
          </a:p>
        </p:txBody>
      </p:sp>
      <p:sp>
        <p:nvSpPr>
          <p:cNvPr id="22531" name="Text Placeholder 2"/>
          <p:cNvSpPr>
            <a:spLocks noGrp="1"/>
          </p:cNvSpPr>
          <p:nvPr>
            <p:ph type="body" sz="quarter" idx="13"/>
          </p:nvPr>
        </p:nvSpPr>
        <p:spPr>
          <a:xfrm>
            <a:off x="1828800" y="152400"/>
            <a:ext cx="6096000" cy="990600"/>
          </a:xfrm>
        </p:spPr>
        <p:txBody>
          <a:bodyPr/>
          <a:lstStyle/>
          <a:p>
            <a:r>
              <a:rPr lang="en-US" altLang="en-US" sz="3600"/>
              <a:t>How can OCHECE support your research?</a:t>
            </a:r>
          </a:p>
        </p:txBody>
      </p:sp>
    </p:spTree>
    <p:extLst>
      <p:ext uri="{BB962C8B-B14F-4D97-AF65-F5344CB8AC3E}">
        <p14:creationId xmlns:p14="http://schemas.microsoft.com/office/powerpoint/2010/main" val="1248960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2"/>
          <p:cNvSpPr>
            <a:spLocks noGrp="1"/>
          </p:cNvSpPr>
          <p:nvPr>
            <p:ph type="body" sz="quarter" idx="13"/>
          </p:nvPr>
        </p:nvSpPr>
        <p:spPr>
          <a:xfrm>
            <a:off x="1295400" y="381000"/>
            <a:ext cx="9144000" cy="490538"/>
          </a:xfrm>
        </p:spPr>
        <p:txBody>
          <a:bodyPr/>
          <a:lstStyle/>
          <a:p>
            <a:pPr algn="ctr"/>
            <a:r>
              <a:rPr lang="en-US" altLang="en-US" sz="3600">
                <a:ea typeface="MS PGothic" panose="020B0600070205080204" pitchFamily="34" charset="-128"/>
                <a:cs typeface="Arial" panose="020B0604020202020204" pitchFamily="34" charset="0"/>
              </a:rPr>
              <a:t>Thank you!</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91440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042455"/>
      </p:ext>
    </p:extLst>
  </p:cSld>
  <p:clrMapOvr>
    <a:masterClrMapping/>
  </p:clrMapOvr>
  <p:transition spd="slow" advTm="231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675" y="1784401"/>
            <a:ext cx="9144000" cy="2387600"/>
          </a:xfrm>
        </p:spPr>
        <p:txBody>
          <a:bodyPr/>
          <a:lstStyle/>
          <a:p>
            <a:r>
              <a:rPr lang="en-US" dirty="0" smtClean="0"/>
              <a:t>The Office of Community Engaged Research (</a:t>
            </a:r>
            <a:r>
              <a:rPr lang="en-US" dirty="0" err="1" smtClean="0"/>
              <a:t>OCEnR</a:t>
            </a:r>
            <a:r>
              <a:rPr lang="en-US" dirty="0" smtClean="0"/>
              <a:t>)</a:t>
            </a:r>
            <a:endParaRPr lang="en-US" dirty="0"/>
          </a:p>
        </p:txBody>
      </p:sp>
      <p:sp>
        <p:nvSpPr>
          <p:cNvPr id="3" name="Subtitle 2"/>
          <p:cNvSpPr>
            <a:spLocks noGrp="1"/>
          </p:cNvSpPr>
          <p:nvPr>
            <p:ph type="subTitle" idx="1"/>
          </p:nvPr>
        </p:nvSpPr>
        <p:spPr>
          <a:xfrm>
            <a:off x="591065" y="4368157"/>
            <a:ext cx="9144000" cy="1655762"/>
          </a:xfrm>
        </p:spPr>
        <p:txBody>
          <a:bodyPr/>
          <a:lstStyle/>
          <a:p>
            <a:pPr algn="ctr"/>
            <a:r>
              <a:rPr lang="en-US" u="sng" dirty="0">
                <a:hlinkClick r:id="rId2"/>
              </a:rPr>
              <a:t>https://</a:t>
            </a:r>
            <a:r>
              <a:rPr lang="en-US" u="sng" dirty="0" smtClean="0">
                <a:hlinkClick r:id="rId2"/>
              </a:rPr>
              <a:t>research.wayne.edu/cores-facilities/community-engaged</a:t>
            </a:r>
            <a:endParaRPr lang="en-US" u="sng" dirty="0" smtClean="0"/>
          </a:p>
          <a:p>
            <a:pPr algn="ctr"/>
            <a:r>
              <a:rPr lang="en-US" u="sng" dirty="0" smtClean="0"/>
              <a:t>(</a:t>
            </a:r>
            <a:r>
              <a:rPr lang="en-US" u="sng" dirty="0" err="1" smtClean="0"/>
              <a:t>OCEnR</a:t>
            </a:r>
            <a:r>
              <a:rPr lang="en-US" u="sng" dirty="0" smtClean="0"/>
              <a:t> website is under development)</a:t>
            </a:r>
            <a:endParaRPr lang="en-US" dirty="0"/>
          </a:p>
        </p:txBody>
      </p:sp>
      <p:pic>
        <p:nvPicPr>
          <p:cNvPr id="4" name="Picture 3"/>
          <p:cNvPicPr/>
          <p:nvPr/>
        </p:nvPicPr>
        <p:blipFill>
          <a:blip r:embed="rId3"/>
          <a:stretch>
            <a:fillRect/>
          </a:stretch>
        </p:blipFill>
        <p:spPr>
          <a:xfrm>
            <a:off x="3710030" y="595046"/>
            <a:ext cx="3054350" cy="1189355"/>
          </a:xfrm>
          <a:prstGeom prst="rect">
            <a:avLst/>
          </a:prstGeom>
        </p:spPr>
      </p:pic>
    </p:spTree>
    <p:extLst>
      <p:ext uri="{BB962C8B-B14F-4D97-AF65-F5344CB8AC3E}">
        <p14:creationId xmlns:p14="http://schemas.microsoft.com/office/powerpoint/2010/main" val="559332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20BD-1170-45A6-AC56-04E6F4EC6E9F}"/>
              </a:ext>
            </a:extLst>
          </p:cNvPr>
          <p:cNvSpPr>
            <a:spLocks noGrp="1"/>
          </p:cNvSpPr>
          <p:nvPr>
            <p:ph type="ctrTitle"/>
          </p:nvPr>
        </p:nvSpPr>
        <p:spPr/>
        <p:txBody>
          <a:bodyPr/>
          <a:lstStyle/>
          <a:p>
            <a:pPr algn="ctr"/>
            <a:r>
              <a:rPr lang="en-US" sz="3200" dirty="0"/>
              <a:t>Community Health Research in the</a:t>
            </a:r>
            <a:br>
              <a:rPr lang="en-US" sz="3200" dirty="0"/>
            </a:br>
            <a:r>
              <a:rPr lang="en-US" sz="3200" dirty="0"/>
              <a:t>College of Nursing’s Office of Health Research</a:t>
            </a:r>
            <a:br>
              <a:rPr lang="en-US" sz="3200" dirty="0"/>
            </a:br>
            <a:r>
              <a:rPr lang="en-US" sz="2400" dirty="0" smtClean="0"/>
              <a:t>Rick </a:t>
            </a:r>
            <a:r>
              <a:rPr lang="en-US" sz="2400" dirty="0"/>
              <a:t>S. Zimmerman, </a:t>
            </a:r>
            <a:r>
              <a:rPr lang="en-US" sz="2400" dirty="0" smtClean="0"/>
              <a:t>Ph.D.</a:t>
            </a:r>
            <a:r>
              <a:rPr lang="en-US" sz="2400" dirty="0"/>
              <a:t/>
            </a:r>
            <a:br>
              <a:rPr lang="en-US" sz="2400" dirty="0"/>
            </a:br>
            <a:r>
              <a:rPr lang="en-US" sz="2400" dirty="0" smtClean="0"/>
              <a:t>Associate </a:t>
            </a:r>
            <a:r>
              <a:rPr lang="en-US" sz="2400" dirty="0"/>
              <a:t>Dean for </a:t>
            </a:r>
            <a:r>
              <a:rPr lang="en-US" sz="2200" dirty="0" smtClean="0"/>
              <a:t>Research</a:t>
            </a:r>
            <a:br>
              <a:rPr lang="en-US" sz="2200" dirty="0" smtClean="0"/>
            </a:br>
            <a:r>
              <a:rPr lang="en-US" sz="2200" dirty="0" smtClean="0"/>
              <a:t>Contact: </a:t>
            </a:r>
            <a:r>
              <a:rPr lang="en-US" sz="2200" dirty="0" smtClean="0">
                <a:hlinkClick r:id="rId2"/>
              </a:rPr>
              <a:t>rickzimmerman@wayne.edu</a:t>
            </a:r>
            <a:r>
              <a:rPr lang="en-US" sz="2200" dirty="0" smtClean="0"/>
              <a:t/>
            </a:r>
            <a:br>
              <a:rPr lang="en-US" sz="2200" dirty="0" smtClean="0"/>
            </a:br>
            <a:r>
              <a:rPr lang="en-US" sz="2200" dirty="0" smtClean="0"/>
              <a:t/>
            </a:r>
            <a:br>
              <a:rPr lang="en-US" sz="2200" dirty="0" smtClean="0"/>
            </a:br>
            <a:r>
              <a:rPr lang="en-US" sz="2200" dirty="0"/>
              <a:t>Website: </a:t>
            </a:r>
            <a:r>
              <a:rPr lang="en-US" sz="2200" dirty="0">
                <a:hlinkClick r:id="rId3"/>
              </a:rPr>
              <a:t>https://</a:t>
            </a:r>
            <a:r>
              <a:rPr lang="en-US" sz="2200" dirty="0" smtClean="0">
                <a:hlinkClick r:id="rId3"/>
              </a:rPr>
              <a:t>nursing.wayne.edu/faculty/ohr</a:t>
            </a:r>
            <a:r>
              <a:rPr lang="en-US" sz="2200" dirty="0" smtClean="0"/>
              <a:t/>
            </a:r>
            <a:br>
              <a:rPr lang="en-US" sz="2200" dirty="0" smtClean="0"/>
            </a:br>
            <a:endParaRPr lang="en-US" sz="2200" dirty="0"/>
          </a:p>
        </p:txBody>
      </p:sp>
    </p:spTree>
    <p:extLst>
      <p:ext uri="{BB962C8B-B14F-4D97-AF65-F5344CB8AC3E}">
        <p14:creationId xmlns:p14="http://schemas.microsoft.com/office/powerpoint/2010/main" val="2205889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a:t>Researchers in the Wayne State College of Nursing conduct a variety of types of descriptive and intervention studies:</a:t>
            </a:r>
          </a:p>
          <a:p>
            <a:pPr lvl="1"/>
            <a:r>
              <a:rPr lang="en-US" sz="2000" dirty="0"/>
              <a:t>Clinical research</a:t>
            </a:r>
          </a:p>
          <a:p>
            <a:pPr lvl="1"/>
            <a:r>
              <a:rPr lang="en-US" sz="2000" b="1" dirty="0">
                <a:solidFill>
                  <a:srgbClr val="FFFF00"/>
                </a:solidFill>
              </a:rPr>
              <a:t>Community research</a:t>
            </a:r>
          </a:p>
          <a:p>
            <a:pPr lvl="1"/>
            <a:r>
              <a:rPr lang="en-US" sz="2000" dirty="0"/>
              <a:t>Survey research</a:t>
            </a:r>
          </a:p>
          <a:p>
            <a:pPr lvl="1"/>
            <a:r>
              <a:rPr lang="en-US" sz="2000" dirty="0"/>
              <a:t>Other behavioral research (e.g., laboratory, qualitative/ethnographic, etc.)</a:t>
            </a:r>
          </a:p>
          <a:p>
            <a:r>
              <a:rPr lang="en-US" dirty="0"/>
              <a:t>Nursing research can often provide a unique perspective including:</a:t>
            </a:r>
          </a:p>
          <a:p>
            <a:pPr lvl="1"/>
            <a:r>
              <a:rPr lang="en-US" sz="2000" dirty="0"/>
              <a:t>Broad understanding of both biological and behavioral processes and mechanisms</a:t>
            </a:r>
          </a:p>
          <a:p>
            <a:pPr lvl="1"/>
            <a:r>
              <a:rPr lang="en-US" sz="2000" dirty="0"/>
              <a:t>A holistic perspective on health, wellness, illness, and patients and families</a:t>
            </a:r>
          </a:p>
          <a:p>
            <a:pPr lvl="1"/>
            <a:r>
              <a:rPr lang="en-US" sz="2000" dirty="0"/>
              <a:t>Significant understanding of and focus on organizations and systems and their impact</a:t>
            </a:r>
          </a:p>
          <a:p>
            <a:pPr lvl="1"/>
            <a:endParaRPr lang="en-US" dirty="0"/>
          </a:p>
          <a:p>
            <a:pPr marL="0" indent="0">
              <a:buNone/>
            </a:pPr>
            <a:endParaRPr lang="en-US" dirty="0"/>
          </a:p>
        </p:txBody>
      </p:sp>
    </p:spTree>
    <p:extLst>
      <p:ext uri="{BB962C8B-B14F-4D97-AF65-F5344CB8AC3E}">
        <p14:creationId xmlns:p14="http://schemas.microsoft.com/office/powerpoint/2010/main" val="160131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2A64-924B-45F4-8E94-DD0673BA8002}"/>
              </a:ext>
            </a:extLst>
          </p:cNvPr>
          <p:cNvSpPr>
            <a:spLocks noGrp="1"/>
          </p:cNvSpPr>
          <p:nvPr>
            <p:ph type="title"/>
          </p:nvPr>
        </p:nvSpPr>
        <p:spPr>
          <a:xfrm>
            <a:off x="1155265" y="78645"/>
            <a:ext cx="9404723" cy="1400530"/>
          </a:xfrm>
        </p:spPr>
        <p:txBody>
          <a:bodyPr/>
          <a:lstStyle/>
          <a:p>
            <a:pPr algn="ctr"/>
            <a:r>
              <a:rPr lang="en-US" dirty="0"/>
              <a:t>Ongoing Programs of</a:t>
            </a:r>
            <a:br>
              <a:rPr lang="en-US" dirty="0"/>
            </a:br>
            <a:r>
              <a:rPr lang="en-US" dirty="0"/>
              <a:t>Community Health Research</a:t>
            </a:r>
          </a:p>
        </p:txBody>
      </p:sp>
      <p:sp>
        <p:nvSpPr>
          <p:cNvPr id="3" name="Content Placeholder 2">
            <a:extLst>
              <a:ext uri="{FF2B5EF4-FFF2-40B4-BE49-F238E27FC236}">
                <a16:creationId xmlns:a16="http://schemas.microsoft.com/office/drawing/2014/main" id="{59602099-3D30-4FC6-A441-A8C7ADF52435}"/>
              </a:ext>
            </a:extLst>
          </p:cNvPr>
          <p:cNvSpPr>
            <a:spLocks noGrp="1"/>
          </p:cNvSpPr>
          <p:nvPr>
            <p:ph idx="1"/>
          </p:nvPr>
        </p:nvSpPr>
        <p:spPr>
          <a:xfrm>
            <a:off x="93518" y="1479175"/>
            <a:ext cx="11824855" cy="5378825"/>
          </a:xfrm>
        </p:spPr>
        <p:txBody>
          <a:bodyPr>
            <a:normAutofit/>
          </a:bodyPr>
          <a:lstStyle/>
          <a:p>
            <a:r>
              <a:rPr lang="en-US" sz="2400" dirty="0"/>
              <a:t>Arab-American Adolescent and Young Adult Health and Risk Behaviors: Maha Albdour</a:t>
            </a:r>
          </a:p>
          <a:p>
            <a:r>
              <a:rPr lang="en-US" sz="2400" dirty="0"/>
              <a:t>Taylor Street Primary Care Clinic: Ramona Benkert, Toni Grant</a:t>
            </a:r>
          </a:p>
          <a:p>
            <a:r>
              <a:rPr lang="en-US" sz="2400" dirty="0"/>
              <a:t>Self-management and symptom control of chronic illnesses by African-American adolescents and emerging adults: Wanda Gibson-Scipio</a:t>
            </a:r>
          </a:p>
          <a:p>
            <a:r>
              <a:rPr lang="en-US" sz="2400" dirty="0"/>
              <a:t>Arab-American Infant and Family Mental Health: Dalia Khalil</a:t>
            </a:r>
          </a:p>
          <a:p>
            <a:r>
              <a:rPr lang="en-US" sz="2400" dirty="0" err="1">
                <a:latin typeface="+mn-lt"/>
                <a:cs typeface="Arial" charset="0"/>
              </a:rPr>
              <a:t>CoSAGE</a:t>
            </a:r>
            <a:r>
              <a:rPr lang="en-US" sz="2400" dirty="0">
                <a:latin typeface="+mn-lt"/>
                <a:cs typeface="Arial" charset="0"/>
              </a:rPr>
              <a:t>: </a:t>
            </a:r>
            <a:r>
              <a:rPr lang="en-US" sz="2400" u="sng" dirty="0">
                <a:latin typeface="+mn-lt"/>
                <a:cs typeface="Arial" charset="0"/>
              </a:rPr>
              <a:t>Co</a:t>
            </a:r>
            <a:r>
              <a:rPr lang="en-US" sz="2400" dirty="0">
                <a:latin typeface="+mn-lt"/>
                <a:cs typeface="Arial" charset="0"/>
              </a:rPr>
              <a:t>mmunity-based cooperative for </a:t>
            </a:r>
            <a:r>
              <a:rPr lang="en-US" sz="2400" u="sng" dirty="0">
                <a:latin typeface="+mn-lt"/>
                <a:cs typeface="Arial" charset="0"/>
              </a:rPr>
              <a:t>S</a:t>
            </a:r>
            <a:r>
              <a:rPr lang="en-US" sz="2400" dirty="0">
                <a:latin typeface="+mn-lt"/>
                <a:cs typeface="Arial" charset="0"/>
              </a:rPr>
              <a:t>tudies </a:t>
            </a:r>
            <a:r>
              <a:rPr lang="en-US" sz="2400" u="sng" dirty="0">
                <a:latin typeface="+mn-lt"/>
                <a:cs typeface="Arial" charset="0"/>
              </a:rPr>
              <a:t>A</a:t>
            </a:r>
            <a:r>
              <a:rPr lang="en-US" sz="2400" dirty="0">
                <a:latin typeface="+mn-lt"/>
                <a:cs typeface="Arial" charset="0"/>
              </a:rPr>
              <a:t>cross </a:t>
            </a:r>
            <a:r>
              <a:rPr lang="en-US" sz="2400" u="sng" dirty="0">
                <a:latin typeface="+mn-lt"/>
                <a:cs typeface="Arial" charset="0"/>
              </a:rPr>
              <a:t>Ge</a:t>
            </a:r>
            <a:r>
              <a:rPr lang="en-US" sz="2400" dirty="0">
                <a:latin typeface="+mn-lt"/>
                <a:cs typeface="Arial" charset="0"/>
              </a:rPr>
              <a:t>nerations: Debra Schutte</a:t>
            </a:r>
          </a:p>
          <a:p>
            <a:r>
              <a:rPr lang="en-US" sz="2400" dirty="0"/>
              <a:t>Community Health Research on Chronic Pain: April Vallerand</a:t>
            </a:r>
          </a:p>
          <a:p>
            <a:r>
              <a:rPr lang="en-US" sz="2400" dirty="0">
                <a:latin typeface="+mn-lt"/>
                <a:cs typeface="Arial" charset="0"/>
              </a:rPr>
              <a:t>HIV Prevention in the Community: Rick Zimmerman</a:t>
            </a:r>
            <a:endParaRPr lang="en-US" sz="2400" dirty="0"/>
          </a:p>
          <a:p>
            <a:endParaRPr lang="en-US" dirty="0"/>
          </a:p>
        </p:txBody>
      </p:sp>
    </p:spTree>
    <p:extLst>
      <p:ext uri="{BB962C8B-B14F-4D97-AF65-F5344CB8AC3E}">
        <p14:creationId xmlns:p14="http://schemas.microsoft.com/office/powerpoint/2010/main" val="304981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7F1380-7ED4-4F59-8612-982245C8C420}"/>
              </a:ext>
            </a:extLst>
          </p:cNvPr>
          <p:cNvSpPr>
            <a:spLocks noGrp="1"/>
          </p:cNvSpPr>
          <p:nvPr>
            <p:ph type="title"/>
          </p:nvPr>
        </p:nvSpPr>
        <p:spPr>
          <a:xfrm>
            <a:off x="677284" y="59882"/>
            <a:ext cx="11303434" cy="1400530"/>
          </a:xfrm>
        </p:spPr>
        <p:txBody>
          <a:bodyPr/>
          <a:lstStyle/>
          <a:p>
            <a:pPr algn="ctr"/>
            <a:r>
              <a:rPr lang="en-US" sz="3600" dirty="0"/>
              <a:t>Arab-American Adolescent and Young Adult Health and Risk Behaviors </a:t>
            </a:r>
            <a:br>
              <a:rPr lang="en-US" sz="3600" dirty="0"/>
            </a:br>
            <a:r>
              <a:rPr lang="en-US" sz="2800" dirty="0"/>
              <a:t>Maha Albdour, PhD, APHN-BC, RN</a:t>
            </a:r>
          </a:p>
        </p:txBody>
      </p:sp>
      <p:sp>
        <p:nvSpPr>
          <p:cNvPr id="5" name="Content Placeholder 4">
            <a:extLst>
              <a:ext uri="{FF2B5EF4-FFF2-40B4-BE49-F238E27FC236}">
                <a16:creationId xmlns:a16="http://schemas.microsoft.com/office/drawing/2014/main" id="{CCAA6C3E-5941-4FA1-AFA2-391049E286E0}"/>
              </a:ext>
            </a:extLst>
          </p:cNvPr>
          <p:cNvSpPr>
            <a:spLocks noGrp="1"/>
          </p:cNvSpPr>
          <p:nvPr>
            <p:ph idx="1"/>
          </p:nvPr>
        </p:nvSpPr>
        <p:spPr>
          <a:xfrm>
            <a:off x="273163" y="1754457"/>
            <a:ext cx="11444140" cy="5344998"/>
          </a:xfrm>
        </p:spPr>
        <p:txBody>
          <a:bodyPr>
            <a:normAutofit lnSpcReduction="10000"/>
          </a:bodyPr>
          <a:lstStyle/>
          <a:p>
            <a:r>
              <a:rPr lang="en-US" sz="1900" b="1" dirty="0"/>
              <a:t>Focused on the following topics:</a:t>
            </a:r>
          </a:p>
          <a:p>
            <a:pPr lvl="1"/>
            <a:r>
              <a:rPr lang="en-US" sz="1800" dirty="0"/>
              <a:t>Bullying victimization and perpetration</a:t>
            </a:r>
          </a:p>
          <a:p>
            <a:pPr lvl="1"/>
            <a:r>
              <a:rPr lang="en-US" sz="1800" dirty="0"/>
              <a:t>Cyberbullying</a:t>
            </a:r>
          </a:p>
          <a:p>
            <a:pPr lvl="1"/>
            <a:r>
              <a:rPr lang="en-US" sz="1800" dirty="0"/>
              <a:t>Psychosocial stressors (e.g. discrimination)</a:t>
            </a:r>
          </a:p>
          <a:p>
            <a:pPr lvl="1"/>
            <a:r>
              <a:rPr lang="en-US" sz="1800" dirty="0"/>
              <a:t>Stress biomarkers (e.g. Hair cortisol)</a:t>
            </a:r>
          </a:p>
          <a:p>
            <a:pPr lvl="1"/>
            <a:r>
              <a:rPr lang="en-US" sz="1800" dirty="0"/>
              <a:t>Cardiovascular risks (e.g. Metabolic Syndrome)</a:t>
            </a:r>
          </a:p>
          <a:p>
            <a:pPr lvl="1"/>
            <a:r>
              <a:rPr lang="en-US" sz="1800" dirty="0"/>
              <a:t>Mental health (e.g. Depression)</a:t>
            </a:r>
            <a:endParaRPr lang="en-US" sz="1900" b="1" dirty="0"/>
          </a:p>
          <a:p>
            <a:r>
              <a:rPr lang="en-US" sz="1900" b="1" dirty="0"/>
              <a:t>Partnered with the following community-based organizations:</a:t>
            </a:r>
          </a:p>
          <a:p>
            <a:pPr lvl="1"/>
            <a:r>
              <a:rPr lang="en-US" sz="2000" dirty="0"/>
              <a:t>Arab Community Center for Economic and Social Services (ACCESS), Dearborn, MI</a:t>
            </a:r>
          </a:p>
          <a:p>
            <a:pPr lvl="1"/>
            <a:r>
              <a:rPr lang="en-US" sz="2000" dirty="0"/>
              <a:t>Islamic Center of America, Dearborn, MI</a:t>
            </a:r>
          </a:p>
          <a:p>
            <a:pPr lvl="1"/>
            <a:r>
              <a:rPr lang="en-US" sz="2000" dirty="0"/>
              <a:t>Islamic Center of Detroit, Detroit, MI</a:t>
            </a:r>
          </a:p>
          <a:p>
            <a:pPr lvl="1"/>
            <a:r>
              <a:rPr lang="en-US" sz="2000" dirty="0"/>
              <a:t>American Muslim Center, Dearborn, MI</a:t>
            </a:r>
          </a:p>
          <a:p>
            <a:pPr lvl="1"/>
            <a:r>
              <a:rPr lang="en-US" sz="2000" dirty="0"/>
              <a:t>International Islamic Academy of Detroit, MI</a:t>
            </a:r>
          </a:p>
          <a:p>
            <a:endParaRPr lang="en-US" sz="1900" b="1" dirty="0"/>
          </a:p>
          <a:p>
            <a:endParaRPr lang="en-US" dirty="0"/>
          </a:p>
        </p:txBody>
      </p:sp>
    </p:spTree>
    <p:extLst>
      <p:ext uri="{BB962C8B-B14F-4D97-AF65-F5344CB8AC3E}">
        <p14:creationId xmlns:p14="http://schemas.microsoft.com/office/powerpoint/2010/main" val="3812419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2D8C9-00BB-4FBF-ADDE-B66794BD8433}"/>
              </a:ext>
            </a:extLst>
          </p:cNvPr>
          <p:cNvSpPr>
            <a:spLocks noGrp="1"/>
          </p:cNvSpPr>
          <p:nvPr>
            <p:ph type="title"/>
          </p:nvPr>
        </p:nvSpPr>
        <p:spPr>
          <a:xfrm>
            <a:off x="228598" y="18255"/>
            <a:ext cx="11762509" cy="1325563"/>
          </a:xfrm>
        </p:spPr>
        <p:txBody>
          <a:bodyPr/>
          <a:lstStyle/>
          <a:p>
            <a:r>
              <a:rPr lang="en-US" sz="3600" dirty="0"/>
              <a:t>Community Partnership: Primary Care in the Virginia Park neighborhood (Taylor St. Primary Care Clinic): </a:t>
            </a:r>
            <a:r>
              <a:rPr lang="en-US" sz="2800" dirty="0">
                <a:latin typeface="+mn-lt"/>
              </a:rPr>
              <a:t>Ramona Benkert, </a:t>
            </a:r>
            <a:r>
              <a:rPr lang="en-US" sz="2800" dirty="0">
                <a:effectLst/>
                <a:latin typeface="+mn-lt"/>
                <a:ea typeface="Calibri" panose="020F0502020204030204" pitchFamily="34" charset="0"/>
              </a:rPr>
              <a:t>PhD, ANP-BC, FAANP; </a:t>
            </a:r>
            <a:r>
              <a:rPr lang="en-US" sz="2800" dirty="0">
                <a:latin typeface="+mn-lt"/>
              </a:rPr>
              <a:t>Toni Grant, </a:t>
            </a:r>
            <a:r>
              <a:rPr lang="en-US" sz="2800" b="0" i="0" dirty="0">
                <a:solidFill>
                  <a:schemeClr val="tx1"/>
                </a:solidFill>
                <a:effectLst/>
                <a:latin typeface="+mn-lt"/>
              </a:rPr>
              <a:t>DNP, ACNP-BC</a:t>
            </a:r>
            <a:endParaRPr lang="en-US" sz="2800" dirty="0">
              <a:solidFill>
                <a:schemeClr val="tx1"/>
              </a:solidFill>
              <a:latin typeface="+mn-lt"/>
            </a:endParaRPr>
          </a:p>
        </p:txBody>
      </p:sp>
      <p:sp>
        <p:nvSpPr>
          <p:cNvPr id="5" name="Content Placeholder 4">
            <a:extLst>
              <a:ext uri="{FF2B5EF4-FFF2-40B4-BE49-F238E27FC236}">
                <a16:creationId xmlns:a16="http://schemas.microsoft.com/office/drawing/2014/main" id="{18651002-D4E8-442D-8527-132CC6E57645}"/>
              </a:ext>
            </a:extLst>
          </p:cNvPr>
          <p:cNvSpPr>
            <a:spLocks noGrp="1"/>
          </p:cNvSpPr>
          <p:nvPr>
            <p:ph idx="1"/>
          </p:nvPr>
        </p:nvSpPr>
        <p:spPr>
          <a:xfrm>
            <a:off x="228598" y="1743109"/>
            <a:ext cx="11762509" cy="5096636"/>
          </a:xfrm>
        </p:spPr>
        <p:txBody>
          <a:bodyPr>
            <a:normAutofit fontScale="92500" lnSpcReduction="20000"/>
          </a:bodyPr>
          <a:lstStyle/>
          <a:p>
            <a:r>
              <a:rPr lang="en-US" sz="2300" dirty="0"/>
              <a:t>Partnership between College of Nursing’s 501c3 Nursing Practice Corporation (CON’s faculty practice plan) and the Central Detroit Christian Community Development Corporation (501c3):  Full-service family practice clinic</a:t>
            </a:r>
          </a:p>
          <a:p>
            <a:r>
              <a:rPr lang="en-US" sz="2300" dirty="0"/>
              <a:t>Interprofessional care with NPs, social workers, graduate students and MD</a:t>
            </a:r>
          </a:p>
          <a:p>
            <a:r>
              <a:rPr lang="en-US" sz="2300" dirty="0"/>
              <a:t>EMR data available to assess care delivery across the age continuum</a:t>
            </a:r>
          </a:p>
          <a:p>
            <a:r>
              <a:rPr lang="en-US" sz="2300" b="1" dirty="0"/>
              <a:t>Current research/education project funded by DMC: </a:t>
            </a:r>
          </a:p>
          <a:p>
            <a:pPr lvl="1"/>
            <a:r>
              <a:rPr lang="en-US" sz="2300" dirty="0"/>
              <a:t>The overall goals of this initiative are to:</a:t>
            </a:r>
          </a:p>
          <a:p>
            <a:pPr lvl="2"/>
            <a:r>
              <a:rPr lang="en-US" dirty="0"/>
              <a:t>Help engender trust in Taylor Street Primary Care and Campus Health Center among underserved communities in Detroit </a:t>
            </a:r>
          </a:p>
          <a:p>
            <a:pPr lvl="2"/>
            <a:r>
              <a:rPr lang="en-US" dirty="0"/>
              <a:t>Boost the cultural sensitivity, critical thinking and essential public health knowledge and skills of nursing students and clinic practitioners.</a:t>
            </a:r>
          </a:p>
          <a:p>
            <a:pPr lvl="2"/>
            <a:r>
              <a:rPr lang="en-US" dirty="0"/>
              <a:t>Enhance the knowledge of the community and diminish COVID risk factors</a:t>
            </a:r>
          </a:p>
          <a:p>
            <a:pPr lvl="1"/>
            <a:r>
              <a:rPr lang="en-US" dirty="0"/>
              <a:t>Primary activity of project: Create and evaluate the impact of an online educational module for students/clinicians focusing on cultural sensitivity, implicit bias and medical mistrust, COVID 101, Case investigation 101</a:t>
            </a:r>
          </a:p>
          <a:p>
            <a:r>
              <a:rPr lang="en-US" sz="1800" dirty="0">
                <a:hlinkClick r:id="rId2"/>
              </a:rPr>
              <a:t>www.taylorstreetclinic.com</a:t>
            </a:r>
            <a:endParaRPr lang="en-US" sz="1800" dirty="0"/>
          </a:p>
          <a:p>
            <a:endParaRPr lang="en-US" dirty="0"/>
          </a:p>
          <a:p>
            <a:endParaRPr lang="en-US" dirty="0"/>
          </a:p>
        </p:txBody>
      </p:sp>
    </p:spTree>
    <p:extLst>
      <p:ext uri="{BB962C8B-B14F-4D97-AF65-F5344CB8AC3E}">
        <p14:creationId xmlns:p14="http://schemas.microsoft.com/office/powerpoint/2010/main" val="831539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7922B-BEED-41F1-A7C3-A1932900D85F}"/>
              </a:ext>
            </a:extLst>
          </p:cNvPr>
          <p:cNvSpPr>
            <a:spLocks noGrp="1"/>
          </p:cNvSpPr>
          <p:nvPr>
            <p:ph type="title"/>
          </p:nvPr>
        </p:nvSpPr>
        <p:spPr>
          <a:xfrm>
            <a:off x="646111" y="452718"/>
            <a:ext cx="11074834" cy="1400530"/>
          </a:xfrm>
        </p:spPr>
        <p:txBody>
          <a:bodyPr>
            <a:normAutofit fontScale="90000"/>
          </a:bodyPr>
          <a:lstStyle/>
          <a:p>
            <a:pPr algn="ctr"/>
            <a:r>
              <a:rPr lang="en-US" sz="3100" dirty="0"/>
              <a:t>Disease Self-Management and Symptom Control among African-American Adolescents and Emerging Adults</a:t>
            </a:r>
            <a:r>
              <a:rPr lang="en-US" dirty="0"/>
              <a:t/>
            </a:r>
            <a:br>
              <a:rPr lang="en-US" dirty="0"/>
            </a:br>
            <a:r>
              <a:rPr lang="en-US" sz="3100" dirty="0"/>
              <a:t>Wanda Gibson-Scipio, PhD, FNP-BC, FAANP, ATSF</a:t>
            </a:r>
          </a:p>
        </p:txBody>
      </p:sp>
      <p:sp>
        <p:nvSpPr>
          <p:cNvPr id="5" name="Content Placeholder 4">
            <a:extLst>
              <a:ext uri="{FF2B5EF4-FFF2-40B4-BE49-F238E27FC236}">
                <a16:creationId xmlns:a16="http://schemas.microsoft.com/office/drawing/2014/main" id="{C2201E70-2306-4A44-B315-0DC6AE4C327F}"/>
              </a:ext>
            </a:extLst>
          </p:cNvPr>
          <p:cNvSpPr>
            <a:spLocks noGrp="1"/>
          </p:cNvSpPr>
          <p:nvPr>
            <p:ph idx="1"/>
          </p:nvPr>
        </p:nvSpPr>
        <p:spPr>
          <a:xfrm>
            <a:off x="249382" y="2005445"/>
            <a:ext cx="11648209" cy="4399837"/>
          </a:xfrm>
        </p:spPr>
        <p:txBody>
          <a:bodyPr>
            <a:noAutofit/>
          </a:bodyPr>
          <a:lstStyle/>
          <a:p>
            <a:r>
              <a:rPr lang="en-US" sz="2200" dirty="0"/>
              <a:t>Population: Urban African American Adolescents(14-17) and Emerging Adults (18-29)</a:t>
            </a:r>
          </a:p>
          <a:p>
            <a:r>
              <a:rPr lang="en-US" sz="2200" dirty="0"/>
              <a:t>Health Problems: Disease self-management and symptom control during critical developmental and care Transitions from Pediatric to adult health care settings.</a:t>
            </a:r>
          </a:p>
          <a:p>
            <a:r>
              <a:rPr lang="en-US" sz="2200" dirty="0"/>
              <a:t>Theories/Models: Social Cognitive Theory, Information-Motivation-Behavioral Skills (IMB) model , Motivational Interviewing</a:t>
            </a:r>
          </a:p>
          <a:p>
            <a:r>
              <a:rPr lang="en-US" sz="2200" dirty="0"/>
              <a:t>Strategies: Technology based interventions; </a:t>
            </a:r>
            <a:r>
              <a:rPr lang="en-US" sz="2200" i="0" dirty="0">
                <a:effectLst/>
              </a:rPr>
              <a:t>Community engagement for extensive qualitative and formative work</a:t>
            </a:r>
            <a:endParaRPr lang="en-US" sz="2200" dirty="0"/>
          </a:p>
          <a:p>
            <a:r>
              <a:rPr lang="en-US" sz="2200" dirty="0"/>
              <a:t>Collaborative Opportunities: Experts in Web and App Development, Adolescent and Emerging Adult Scholars, Behavioral Health Scholars, Clinicians with expertise in chronic disease management with adolescent and emerging adult populations, Community Health scholars.</a:t>
            </a:r>
          </a:p>
        </p:txBody>
      </p:sp>
    </p:spTree>
    <p:extLst>
      <p:ext uri="{BB962C8B-B14F-4D97-AF65-F5344CB8AC3E}">
        <p14:creationId xmlns:p14="http://schemas.microsoft.com/office/powerpoint/2010/main" val="3949573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ACF3D-77CB-48C6-81BF-E12E5B7BC61F}"/>
              </a:ext>
            </a:extLst>
          </p:cNvPr>
          <p:cNvSpPr>
            <a:spLocks noGrp="1"/>
          </p:cNvSpPr>
          <p:nvPr>
            <p:ph type="title"/>
          </p:nvPr>
        </p:nvSpPr>
        <p:spPr>
          <a:xfrm>
            <a:off x="645130" y="126146"/>
            <a:ext cx="11102111" cy="1400530"/>
          </a:xfrm>
        </p:spPr>
        <p:txBody>
          <a:bodyPr/>
          <a:lstStyle/>
          <a:p>
            <a:pPr algn="ctr"/>
            <a:r>
              <a:rPr lang="en-US" sz="4400" dirty="0"/>
              <a:t>Arab-American Infant and Family Mental Health </a:t>
            </a:r>
            <a:br>
              <a:rPr lang="en-US" sz="4400" dirty="0"/>
            </a:br>
            <a:r>
              <a:rPr lang="en-US" sz="3600" dirty="0"/>
              <a:t>Dalia Khalil PhD, RN</a:t>
            </a:r>
          </a:p>
        </p:txBody>
      </p:sp>
      <p:sp>
        <p:nvSpPr>
          <p:cNvPr id="5" name="Content Placeholder 4">
            <a:extLst>
              <a:ext uri="{FF2B5EF4-FFF2-40B4-BE49-F238E27FC236}">
                <a16:creationId xmlns:a16="http://schemas.microsoft.com/office/drawing/2014/main" id="{7BAD06F7-812B-4753-BD7D-689D15C4EF12}"/>
              </a:ext>
            </a:extLst>
          </p:cNvPr>
          <p:cNvSpPr>
            <a:spLocks noGrp="1"/>
          </p:cNvSpPr>
          <p:nvPr>
            <p:ph idx="1"/>
          </p:nvPr>
        </p:nvSpPr>
        <p:spPr>
          <a:xfrm>
            <a:off x="758537" y="2260736"/>
            <a:ext cx="10515600" cy="4195481"/>
          </a:xfrm>
        </p:spPr>
        <p:txBody>
          <a:bodyPr/>
          <a:lstStyle/>
          <a:p>
            <a:r>
              <a:rPr lang="en-US" dirty="0"/>
              <a:t>My primary area of current Community Health Research is focusing on Infant and Family Mental Health within the immigrant Arab American community.</a:t>
            </a:r>
          </a:p>
          <a:p>
            <a:r>
              <a:rPr lang="en-US" dirty="0"/>
              <a:t>Work in collaboration with ACCESS and </a:t>
            </a:r>
            <a:r>
              <a:rPr lang="en-US" dirty="0" err="1"/>
              <a:t>Samaritas</a:t>
            </a:r>
            <a:r>
              <a:rPr lang="en-US" dirty="0"/>
              <a:t> community centers that serve the immigrant and refugee populations in Michigan.</a:t>
            </a:r>
          </a:p>
          <a:p>
            <a:r>
              <a:rPr lang="en-US" dirty="0"/>
              <a:t>My work is targeted to help newcomers’ families to acculturate in order to provide the best nurturing environment for their children.</a:t>
            </a:r>
          </a:p>
          <a:p>
            <a:r>
              <a:rPr lang="en-US" dirty="0"/>
              <a:t>In my studies, mothers and fathers completed questionnaires about different aspects of stress and depressive symptoms. Hair samples for cortisol analysis and buccal swabs for salivary telomere length assays were collected from the infants and parents to understand the relationship of immigration stress on stress biomarkers.</a:t>
            </a:r>
          </a:p>
          <a:p>
            <a:endParaRPr lang="en-US" dirty="0"/>
          </a:p>
          <a:p>
            <a:endParaRPr lang="en-US" dirty="0"/>
          </a:p>
        </p:txBody>
      </p:sp>
    </p:spTree>
    <p:extLst>
      <p:ext uri="{BB962C8B-B14F-4D97-AF65-F5344CB8AC3E}">
        <p14:creationId xmlns:p14="http://schemas.microsoft.com/office/powerpoint/2010/main" val="3618950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85142"/>
            <a:ext cx="12192000" cy="1936873"/>
          </a:xfrm>
        </p:spPr>
        <p:txBody>
          <a:bodyPr>
            <a:normAutofit fontScale="90000"/>
          </a:bodyPr>
          <a:lstStyle/>
          <a:p>
            <a:pPr algn="ctr"/>
            <a:r>
              <a:rPr lang="en-US" sz="3100" b="1" i="1" dirty="0">
                <a:solidFill>
                  <a:srgbClr val="000000"/>
                </a:solidFill>
                <a:latin typeface="+mn-lt"/>
                <a:cs typeface="Arial" charset="0"/>
              </a:rPr>
              <a:t/>
            </a:r>
            <a:br>
              <a:rPr lang="en-US" sz="3100" b="1" i="1" dirty="0">
                <a:solidFill>
                  <a:srgbClr val="000000"/>
                </a:solidFill>
                <a:latin typeface="+mn-lt"/>
                <a:cs typeface="Arial" charset="0"/>
              </a:rPr>
            </a:br>
            <a:r>
              <a:rPr lang="en-US" sz="4000" b="1" i="1" dirty="0" err="1">
                <a:solidFill>
                  <a:schemeClr val="tx1"/>
                </a:solidFill>
                <a:latin typeface="+mn-lt"/>
                <a:cs typeface="Arial" charset="0"/>
              </a:rPr>
              <a:t>CoSAGE</a:t>
            </a:r>
            <a:r>
              <a:rPr lang="en-US" sz="4000" b="1" i="1" dirty="0">
                <a:solidFill>
                  <a:schemeClr val="tx1"/>
                </a:solidFill>
                <a:latin typeface="+mn-lt"/>
                <a:cs typeface="Arial" charset="0"/>
              </a:rPr>
              <a:t>: </a:t>
            </a:r>
            <a:r>
              <a:rPr lang="en-US" sz="4000" b="1" i="1" u="sng" dirty="0">
                <a:solidFill>
                  <a:schemeClr val="tx1"/>
                </a:solidFill>
                <a:latin typeface="+mn-lt"/>
                <a:cs typeface="Arial" charset="0"/>
              </a:rPr>
              <a:t>Co</a:t>
            </a:r>
            <a:r>
              <a:rPr lang="en-US" sz="4000" b="1" i="1" dirty="0">
                <a:solidFill>
                  <a:schemeClr val="tx1"/>
                </a:solidFill>
                <a:latin typeface="+mn-lt"/>
                <a:cs typeface="Arial" charset="0"/>
              </a:rPr>
              <a:t>mmunity-based cooperative</a:t>
            </a:r>
            <a:br>
              <a:rPr lang="en-US" sz="4000" b="1" i="1" dirty="0">
                <a:solidFill>
                  <a:schemeClr val="tx1"/>
                </a:solidFill>
                <a:latin typeface="+mn-lt"/>
                <a:cs typeface="Arial" charset="0"/>
              </a:rPr>
            </a:br>
            <a:r>
              <a:rPr lang="en-US" sz="4000" b="1" i="1" dirty="0">
                <a:solidFill>
                  <a:schemeClr val="tx1"/>
                </a:solidFill>
                <a:latin typeface="+mn-lt"/>
                <a:cs typeface="Arial" charset="0"/>
              </a:rPr>
              <a:t>for </a:t>
            </a:r>
            <a:r>
              <a:rPr lang="en-US" sz="4000" b="1" i="1" u="sng" dirty="0">
                <a:solidFill>
                  <a:schemeClr val="tx1"/>
                </a:solidFill>
                <a:latin typeface="+mn-lt"/>
                <a:cs typeface="Arial" charset="0"/>
              </a:rPr>
              <a:t>S</a:t>
            </a:r>
            <a:r>
              <a:rPr lang="en-US" sz="4000" b="1" i="1" dirty="0">
                <a:solidFill>
                  <a:schemeClr val="tx1"/>
                </a:solidFill>
                <a:latin typeface="+mn-lt"/>
                <a:cs typeface="Arial" charset="0"/>
              </a:rPr>
              <a:t>tudies </a:t>
            </a:r>
            <a:r>
              <a:rPr lang="en-US" sz="4000" b="1" i="1" u="sng" dirty="0">
                <a:solidFill>
                  <a:schemeClr val="tx1"/>
                </a:solidFill>
                <a:latin typeface="+mn-lt"/>
                <a:cs typeface="Arial" charset="0"/>
              </a:rPr>
              <a:t>A</a:t>
            </a:r>
            <a:r>
              <a:rPr lang="en-US" sz="4000" b="1" i="1" dirty="0">
                <a:solidFill>
                  <a:schemeClr val="tx1"/>
                </a:solidFill>
                <a:latin typeface="+mn-lt"/>
                <a:cs typeface="Arial" charset="0"/>
              </a:rPr>
              <a:t>cross </a:t>
            </a:r>
            <a:r>
              <a:rPr lang="en-US" sz="4000" b="1" i="1" u="sng" dirty="0">
                <a:solidFill>
                  <a:schemeClr val="tx1"/>
                </a:solidFill>
                <a:latin typeface="+mn-lt"/>
                <a:cs typeface="Arial" charset="0"/>
              </a:rPr>
              <a:t>Ge</a:t>
            </a:r>
            <a:r>
              <a:rPr lang="en-US" sz="4000" b="1" i="1" dirty="0">
                <a:solidFill>
                  <a:schemeClr val="tx1"/>
                </a:solidFill>
                <a:latin typeface="+mn-lt"/>
                <a:cs typeface="Arial" charset="0"/>
              </a:rPr>
              <a:t>nerations</a:t>
            </a:r>
            <a:br>
              <a:rPr lang="en-US" sz="4000" b="1" i="1" dirty="0">
                <a:solidFill>
                  <a:schemeClr val="tx1"/>
                </a:solidFill>
                <a:latin typeface="+mn-lt"/>
                <a:cs typeface="Arial" charset="0"/>
              </a:rPr>
            </a:br>
            <a:r>
              <a:rPr lang="en-US" sz="3100" b="1" i="1" dirty="0">
                <a:solidFill>
                  <a:schemeClr val="tx1"/>
                </a:solidFill>
                <a:latin typeface="+mn-lt"/>
                <a:cs typeface="Arial" charset="0"/>
              </a:rPr>
              <a:t>Debra Schutte, PhD, RN</a:t>
            </a:r>
            <a:r>
              <a:rPr lang="en-US" sz="4000" b="1" i="1" dirty="0">
                <a:solidFill>
                  <a:schemeClr val="tx1"/>
                </a:solidFill>
                <a:latin typeface="+mn-lt"/>
                <a:cs typeface="Arial" charset="0"/>
              </a:rPr>
              <a:t/>
            </a:r>
            <a:br>
              <a:rPr lang="en-US" sz="4000" b="1" i="1" dirty="0">
                <a:solidFill>
                  <a:schemeClr val="tx1"/>
                </a:solidFill>
                <a:latin typeface="+mn-lt"/>
                <a:cs typeface="Arial" charset="0"/>
              </a:rPr>
            </a:br>
            <a:endParaRPr lang="en-US" sz="4000" dirty="0">
              <a:solidFill>
                <a:schemeClr val="tx1"/>
              </a:solidFill>
              <a:latin typeface="+mn-lt"/>
            </a:endParaRPr>
          </a:p>
        </p:txBody>
      </p:sp>
      <p:sp>
        <p:nvSpPr>
          <p:cNvPr id="17410" name="Subtitle 2"/>
          <p:cNvSpPr>
            <a:spLocks noGrp="1"/>
          </p:cNvSpPr>
          <p:nvPr>
            <p:ph sz="half" idx="1"/>
          </p:nvPr>
        </p:nvSpPr>
        <p:spPr>
          <a:xfrm>
            <a:off x="77341" y="1483156"/>
            <a:ext cx="4199908" cy="5353275"/>
          </a:xfrm>
        </p:spPr>
        <p:txBody>
          <a:bodyPr>
            <a:normAutofit fontScale="40000" lnSpcReduction="20000"/>
          </a:bodyPr>
          <a:lstStyle/>
          <a:p>
            <a:pPr marR="0" eaLnBrk="1" hangingPunct="1"/>
            <a:r>
              <a:rPr lang="en-US" sz="4000" b="1" i="1" dirty="0">
                <a:solidFill>
                  <a:srgbClr val="2E75B6"/>
                </a:solidFill>
                <a:cs typeface="Arial" charset="0"/>
              </a:rPr>
              <a:t>Vision</a:t>
            </a:r>
          </a:p>
          <a:p>
            <a:pPr marL="582613" lvl="1" indent="-279400">
              <a:lnSpc>
                <a:spcPct val="120000"/>
              </a:lnSpc>
              <a:buFont typeface="Courier New"/>
              <a:buChar char="o"/>
            </a:pPr>
            <a:r>
              <a:rPr lang="en-US" sz="4000" dirty="0"/>
              <a:t>Enhanced community wellness and research vitality through a community-academic partnership</a:t>
            </a:r>
            <a:r>
              <a:rPr lang="en-US" sz="4000" dirty="0">
                <a:solidFill>
                  <a:srgbClr val="000000"/>
                </a:solidFill>
              </a:rPr>
              <a:t>.</a:t>
            </a:r>
          </a:p>
          <a:p>
            <a:r>
              <a:rPr lang="en-US" sz="4000" b="1" i="1" dirty="0">
                <a:solidFill>
                  <a:srgbClr val="2E75B6"/>
                </a:solidFill>
                <a:cs typeface="Arial" charset="0"/>
              </a:rPr>
              <a:t>Mission</a:t>
            </a:r>
          </a:p>
          <a:p>
            <a:pPr marL="582613" lvl="1" indent="-279400">
              <a:lnSpc>
                <a:spcPct val="120000"/>
              </a:lnSpc>
              <a:buFont typeface="Courier New"/>
              <a:buChar char="o"/>
            </a:pPr>
            <a:r>
              <a:rPr lang="en-US" sz="4000" dirty="0"/>
              <a:t>Develop a sustainable community-based and community-driven health research project.</a:t>
            </a:r>
          </a:p>
          <a:p>
            <a:r>
              <a:rPr lang="en-US" sz="4000" b="1" i="1" dirty="0">
                <a:solidFill>
                  <a:srgbClr val="2E75B6"/>
                </a:solidFill>
              </a:rPr>
              <a:t>Goals</a:t>
            </a:r>
          </a:p>
          <a:p>
            <a:pPr marL="582613" lvl="1" indent="-279400">
              <a:lnSpc>
                <a:spcPct val="120000"/>
              </a:lnSpc>
              <a:buFont typeface="Courier New"/>
              <a:buChar char="o"/>
            </a:pPr>
            <a:r>
              <a:rPr lang="en-US" sz="4000" dirty="0"/>
              <a:t>Learn about how genes, environment, and lifestyle are involved in health issues of greatest concern to community.</a:t>
            </a:r>
          </a:p>
          <a:p>
            <a:pPr marL="582613" lvl="1" indent="-279400">
              <a:lnSpc>
                <a:spcPct val="120000"/>
              </a:lnSpc>
              <a:buFont typeface="Courier New"/>
              <a:buChar char="o"/>
            </a:pPr>
            <a:r>
              <a:rPr lang="en-US" sz="4000" dirty="0"/>
              <a:t>Turn discoveries into actions to decrease disease burden, decrease symptom burden, and promote wellness across generations.</a:t>
            </a:r>
          </a:p>
          <a:p>
            <a:pPr lvl="1"/>
            <a:endParaRPr lang="en-US" dirty="0">
              <a:solidFill>
                <a:srgbClr val="000000"/>
              </a:solidFill>
            </a:endParaRPr>
          </a:p>
          <a:p>
            <a:pPr lvl="1"/>
            <a:endParaRPr lang="en-US" b="1" i="1" dirty="0">
              <a:solidFill>
                <a:srgbClr val="000000"/>
              </a:solidFill>
            </a:endParaRPr>
          </a:p>
          <a:p>
            <a:pPr marL="0" marR="0" indent="0" eaLnBrk="1" hangingPunct="1">
              <a:buNone/>
            </a:pPr>
            <a:endParaRPr lang="en-US" b="1" i="1" dirty="0">
              <a:solidFill>
                <a:srgbClr val="000000"/>
              </a:solidFill>
              <a:cs typeface="Arial" charset="0"/>
            </a:endParaRPr>
          </a:p>
        </p:txBody>
      </p:sp>
      <p:sp>
        <p:nvSpPr>
          <p:cNvPr id="4" name="Content Placeholder 3"/>
          <p:cNvSpPr>
            <a:spLocks noGrp="1"/>
          </p:cNvSpPr>
          <p:nvPr>
            <p:ph sz="half" idx="2"/>
          </p:nvPr>
        </p:nvSpPr>
        <p:spPr>
          <a:xfrm>
            <a:off x="4575163" y="1531605"/>
            <a:ext cx="3434976" cy="4155927"/>
          </a:xfrm>
        </p:spPr>
        <p:txBody>
          <a:bodyPr>
            <a:normAutofit fontScale="40000" lnSpcReduction="20000"/>
          </a:bodyPr>
          <a:lstStyle/>
          <a:p>
            <a:pPr>
              <a:lnSpc>
                <a:spcPct val="120000"/>
              </a:lnSpc>
              <a:defRPr/>
            </a:pPr>
            <a:r>
              <a:rPr lang="en-US" sz="3800" b="1" i="1" dirty="0">
                <a:solidFill>
                  <a:srgbClr val="7BC143"/>
                </a:solidFill>
              </a:rPr>
              <a:t>Phase 1</a:t>
            </a:r>
          </a:p>
          <a:p>
            <a:pPr marL="468313" lvl="1" indent="-222250">
              <a:lnSpc>
                <a:spcPct val="120000"/>
              </a:lnSpc>
              <a:buFont typeface="Courier New"/>
              <a:buChar char="o"/>
              <a:defRPr/>
            </a:pPr>
            <a:r>
              <a:rPr lang="en-US" sz="3300" dirty="0"/>
              <a:t>Community health needs assessment</a:t>
            </a:r>
            <a:endParaRPr lang="en-US" sz="2800" dirty="0"/>
          </a:p>
          <a:p>
            <a:pPr>
              <a:lnSpc>
                <a:spcPct val="120000"/>
              </a:lnSpc>
              <a:defRPr/>
            </a:pPr>
            <a:r>
              <a:rPr lang="en-US" sz="3800" b="1" i="1" dirty="0">
                <a:solidFill>
                  <a:srgbClr val="7BC143"/>
                </a:solidFill>
              </a:rPr>
              <a:t>Phase 2</a:t>
            </a:r>
          </a:p>
          <a:p>
            <a:pPr marL="468313" lvl="1" indent="-222250">
              <a:lnSpc>
                <a:spcPct val="120000"/>
              </a:lnSpc>
              <a:buFont typeface="Courier New"/>
              <a:buChar char="o"/>
              <a:defRPr/>
            </a:pPr>
            <a:r>
              <a:rPr lang="en-US" sz="3300" dirty="0"/>
              <a:t>Develop and maintain active participant registry</a:t>
            </a:r>
            <a:endParaRPr lang="en-US" sz="2800" dirty="0"/>
          </a:p>
          <a:p>
            <a:pPr>
              <a:lnSpc>
                <a:spcPct val="120000"/>
              </a:lnSpc>
              <a:defRPr/>
            </a:pPr>
            <a:r>
              <a:rPr lang="en-US" sz="3800" b="1" i="1" dirty="0">
                <a:solidFill>
                  <a:srgbClr val="7BC143"/>
                </a:solidFill>
              </a:rPr>
              <a:t>Phase 3</a:t>
            </a:r>
          </a:p>
          <a:p>
            <a:pPr marL="468313" lvl="1" indent="-222250">
              <a:lnSpc>
                <a:spcPct val="120000"/>
              </a:lnSpc>
              <a:buFont typeface="Courier New"/>
              <a:buChar char="o"/>
              <a:defRPr/>
            </a:pPr>
            <a:r>
              <a:rPr lang="en-US" sz="3300" dirty="0"/>
              <a:t>Health Problem/Disease-specific research projects</a:t>
            </a:r>
          </a:p>
        </p:txBody>
      </p:sp>
      <p:sp>
        <p:nvSpPr>
          <p:cNvPr id="8" name="Content Placeholder 3"/>
          <p:cNvSpPr txBox="1">
            <a:spLocks/>
          </p:cNvSpPr>
          <p:nvPr/>
        </p:nvSpPr>
        <p:spPr>
          <a:xfrm>
            <a:off x="7808076" y="1882302"/>
            <a:ext cx="4041148" cy="4155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b="1" i="1" dirty="0">
                <a:solidFill>
                  <a:srgbClr val="660066"/>
                </a:solidFill>
              </a:rPr>
              <a:t>Current Initiatives</a:t>
            </a:r>
            <a:endParaRPr lang="en-US" sz="1800" dirty="0">
              <a:solidFill>
                <a:srgbClr val="660066"/>
              </a:solidFill>
            </a:endParaRPr>
          </a:p>
          <a:p>
            <a:pPr marL="525463" lvl="1" indent="-223838">
              <a:lnSpc>
                <a:spcPct val="100000"/>
              </a:lnSpc>
              <a:buFont typeface="Courier New"/>
              <a:buChar char="o"/>
            </a:pPr>
            <a:r>
              <a:rPr lang="en-US" sz="1600" dirty="0"/>
              <a:t>Analysis of registry data.</a:t>
            </a:r>
          </a:p>
          <a:p>
            <a:pPr marL="525463" lvl="1" indent="-223838">
              <a:lnSpc>
                <a:spcPct val="100000"/>
              </a:lnSpc>
              <a:buFont typeface="Courier New"/>
              <a:buChar char="o"/>
            </a:pPr>
            <a:r>
              <a:rPr lang="en-US" sz="1600" dirty="0"/>
              <a:t>The role of hearing in behavioral symptoms in persons with dementia.</a:t>
            </a:r>
          </a:p>
          <a:p>
            <a:pPr marL="525463" lvl="1" indent="-223838">
              <a:lnSpc>
                <a:spcPct val="100000"/>
              </a:lnSpc>
              <a:buFont typeface="Courier New"/>
              <a:buChar char="o"/>
            </a:pPr>
            <a:r>
              <a:rPr lang="en-US" sz="1600" dirty="0"/>
              <a:t>Development and testing of Joyful Noise.</a:t>
            </a:r>
          </a:p>
          <a:p>
            <a:pPr marL="912813" lvl="2">
              <a:lnSpc>
                <a:spcPct val="100000"/>
              </a:lnSpc>
            </a:pPr>
            <a:r>
              <a:rPr lang="en-US" sz="1600" dirty="0"/>
              <a:t>Community-relevant, yet scalable, church-based  intervention.</a:t>
            </a:r>
          </a:p>
          <a:p>
            <a:pPr marL="912813" lvl="2">
              <a:lnSpc>
                <a:spcPct val="100000"/>
              </a:lnSpc>
            </a:pPr>
            <a:r>
              <a:rPr lang="en-US" sz="1600" dirty="0"/>
              <a:t>To address age-related hearing impairment, a high impact health problem at the local and global level.</a:t>
            </a:r>
          </a:p>
        </p:txBody>
      </p:sp>
      <p:pic>
        <p:nvPicPr>
          <p:cNvPr id="10" name="Picture 0" descr="CoSage only CMYK.jpg"/>
          <p:cNvPicPr>
            <a:picLocks noChangeAspect="1" noChangeArrowheads="1"/>
          </p:cNvPicPr>
          <p:nvPr/>
        </p:nvPicPr>
        <p:blipFill>
          <a:blip r:embed="rId3" cstate="print"/>
          <a:srcRect/>
          <a:stretch>
            <a:fillRect/>
          </a:stretch>
        </p:blipFill>
        <p:spPr bwMode="auto">
          <a:xfrm>
            <a:off x="8302872" y="5836991"/>
            <a:ext cx="3886426" cy="999440"/>
          </a:xfrm>
          <a:prstGeom prst="rect">
            <a:avLst/>
          </a:prstGeom>
          <a:noFill/>
          <a:ln w="9525">
            <a:noFill/>
            <a:miter lim="800000"/>
            <a:headEnd/>
            <a:tailEnd/>
          </a:ln>
        </p:spPr>
      </p:pic>
      <p:graphicFrame>
        <p:nvGraphicFramePr>
          <p:cNvPr id="11" name="Diagram 10"/>
          <p:cNvGraphicFramePr/>
          <p:nvPr>
            <p:extLst>
              <p:ext uri="{D42A27DB-BD31-4B8C-83A1-F6EECF244321}">
                <p14:modId xmlns:p14="http://schemas.microsoft.com/office/powerpoint/2010/main" val="711556086"/>
              </p:ext>
            </p:extLst>
          </p:nvPr>
        </p:nvGraphicFramePr>
        <p:xfrm>
          <a:off x="4575163" y="4205552"/>
          <a:ext cx="3333944" cy="2024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5819074" y="4649287"/>
            <a:ext cx="745091" cy="677108"/>
          </a:xfrm>
          <a:prstGeom prst="rect">
            <a:avLst/>
          </a:prstGeom>
          <a:noFill/>
        </p:spPr>
        <p:txBody>
          <a:bodyPr wrap="none" rtlCol="0">
            <a:spAutoFit/>
          </a:bodyPr>
          <a:lstStyle/>
          <a:p>
            <a:r>
              <a:rPr lang="en-US" sz="2000" b="1" dirty="0">
                <a:solidFill>
                  <a:srgbClr val="000000"/>
                </a:solidFill>
              </a:rPr>
              <a:t>CBPR</a:t>
            </a:r>
          </a:p>
          <a:p>
            <a:endParaRPr lang="en-US" dirty="0"/>
          </a:p>
        </p:txBody>
      </p:sp>
    </p:spTree>
    <p:extLst>
      <p:ext uri="{BB962C8B-B14F-4D97-AF65-F5344CB8AC3E}">
        <p14:creationId xmlns:p14="http://schemas.microsoft.com/office/powerpoint/2010/main" val="3436686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A778-611E-49A8-BFD3-1074C3209EC0}"/>
              </a:ext>
            </a:extLst>
          </p:cNvPr>
          <p:cNvSpPr>
            <a:spLocks noGrp="1"/>
          </p:cNvSpPr>
          <p:nvPr>
            <p:ph type="title"/>
          </p:nvPr>
        </p:nvSpPr>
        <p:spPr>
          <a:xfrm>
            <a:off x="374074" y="130600"/>
            <a:ext cx="11596254" cy="1085136"/>
          </a:xfrm>
        </p:spPr>
        <p:txBody>
          <a:bodyPr/>
          <a:lstStyle/>
          <a:p>
            <a:pPr algn="ctr"/>
            <a:r>
              <a:rPr lang="en-US" sz="3600" dirty="0"/>
              <a:t>Community Health Research on Chronic Pain</a:t>
            </a:r>
            <a:r>
              <a:rPr lang="en-US" sz="2800" dirty="0"/>
              <a:t/>
            </a:r>
            <a:br>
              <a:rPr lang="en-US" sz="2800" dirty="0"/>
            </a:br>
            <a:r>
              <a:rPr lang="en-US" sz="2800" dirty="0"/>
              <a:t>April Hazard Vallerand, PhD, RN, FAAN</a:t>
            </a:r>
          </a:p>
        </p:txBody>
      </p:sp>
      <p:sp>
        <p:nvSpPr>
          <p:cNvPr id="3" name="Content Placeholder 2">
            <a:extLst>
              <a:ext uri="{FF2B5EF4-FFF2-40B4-BE49-F238E27FC236}">
                <a16:creationId xmlns:a16="http://schemas.microsoft.com/office/drawing/2014/main" id="{EDE117C4-CA63-464F-9D34-62883FA66B70}"/>
              </a:ext>
            </a:extLst>
          </p:cNvPr>
          <p:cNvSpPr>
            <a:spLocks noGrp="1"/>
          </p:cNvSpPr>
          <p:nvPr>
            <p:ph idx="1"/>
          </p:nvPr>
        </p:nvSpPr>
        <p:spPr>
          <a:xfrm>
            <a:off x="448541" y="1215736"/>
            <a:ext cx="11294917" cy="5002508"/>
          </a:xfrm>
        </p:spPr>
        <p:txBody>
          <a:bodyPr>
            <a:noAutofit/>
          </a:bodyPr>
          <a:lstStyle/>
          <a:p>
            <a:pPr marL="342900" marR="0" lvl="0" indent="-342900">
              <a:lnSpc>
                <a:spcPct val="107000"/>
              </a:lnSpc>
              <a:spcBef>
                <a:spcPts val="0"/>
              </a:spcBef>
              <a:spcAft>
                <a:spcPts val="0"/>
              </a:spcAft>
              <a:buFont typeface="Wingdings 3" panose="05040102010807070707" pitchFamily="18"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Types of pain – cancer pain, low back pain, others</a:t>
            </a:r>
          </a:p>
          <a:p>
            <a:pPr marL="342900" marR="0" lvl="0" indent="-342900">
              <a:lnSpc>
                <a:spcPct val="107000"/>
              </a:lnSpc>
              <a:spcBef>
                <a:spcPts val="0"/>
              </a:spcBef>
              <a:spcAft>
                <a:spcPts val="0"/>
              </a:spcAft>
              <a:buFont typeface="Wingdings 3" panose="05040102010807070707" pitchFamily="18"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Focus of research </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Improving functional status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Increasing perceived control over pain</a:t>
            </a:r>
          </a:p>
          <a:p>
            <a:pPr marL="342900" marR="0" lvl="0" indent="-342900">
              <a:lnSpc>
                <a:spcPct val="107000"/>
              </a:lnSpc>
              <a:spcBef>
                <a:spcPts val="0"/>
              </a:spcBef>
              <a:spcAft>
                <a:spcPts val="0"/>
              </a:spcAft>
              <a:buFont typeface="Wingdings 3" panose="05040102010807070707" pitchFamily="18"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Community Collaborations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Partnership with LGBT Detroit to engage with LBT breast cancer survivors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Extensive focus groups and qualitative research in the community with African-Americans experiencing Chronic Low Back Pain</a:t>
            </a:r>
          </a:p>
          <a:p>
            <a:pPr marL="342900" marR="0" lvl="0" indent="-342900">
              <a:lnSpc>
                <a:spcPct val="107000"/>
              </a:lnSpc>
              <a:spcBef>
                <a:spcPts val="0"/>
              </a:spcBef>
              <a:spcAft>
                <a:spcPts val="0"/>
              </a:spcAft>
              <a:buFont typeface="Wingdings 3" panose="05040102010807070707" pitchFamily="18"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Interventions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Delivered in the patient’s home</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Power Over Pain – Coaching Intervention (POP-C)</a:t>
            </a:r>
          </a:p>
          <a:p>
            <a:pPr marL="1143000" marR="0" lvl="2" indent="-228600">
              <a:lnSpc>
                <a:spcPct val="107000"/>
              </a:lnSpc>
              <a:spcBef>
                <a:spcPts val="0"/>
              </a:spcBef>
              <a:spcAft>
                <a:spcPts val="0"/>
              </a:spcAft>
              <a:buFont typeface="Wingdings 3" panose="05040102010807070707" pitchFamily="18" charset="2"/>
              <a:buChar char=""/>
              <a:tabLst>
                <a:tab pos="13716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Medication Management</a:t>
            </a:r>
          </a:p>
          <a:p>
            <a:pPr marL="1143000" marR="0" lvl="2" indent="-228600">
              <a:lnSpc>
                <a:spcPct val="107000"/>
              </a:lnSpc>
              <a:spcBef>
                <a:spcPts val="0"/>
              </a:spcBef>
              <a:spcAft>
                <a:spcPts val="0"/>
              </a:spcAft>
              <a:buFont typeface="Wingdings 3" panose="05040102010807070707" pitchFamily="18" charset="2"/>
              <a:buChar char=""/>
              <a:tabLst>
                <a:tab pos="13716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Pain Advocacy</a:t>
            </a:r>
          </a:p>
          <a:p>
            <a:pPr marL="1143000" marR="0" lvl="2" indent="-228600">
              <a:lnSpc>
                <a:spcPct val="107000"/>
              </a:lnSpc>
              <a:spcBef>
                <a:spcPts val="0"/>
              </a:spcBef>
              <a:spcAft>
                <a:spcPts val="0"/>
              </a:spcAft>
              <a:buFont typeface="Wingdings 3" panose="05040102010807070707" pitchFamily="18" charset="2"/>
              <a:buChar char=""/>
              <a:tabLst>
                <a:tab pos="13716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Living with Pain</a:t>
            </a:r>
          </a:p>
          <a:p>
            <a:pPr marL="342900" marR="0" lvl="0" indent="-342900">
              <a:lnSpc>
                <a:spcPct val="107000"/>
              </a:lnSpc>
              <a:spcBef>
                <a:spcPts val="0"/>
              </a:spcBef>
              <a:spcAft>
                <a:spcPts val="0"/>
              </a:spcAft>
              <a:buFont typeface="Wingdings 3" panose="05040102010807070707" pitchFamily="18"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Participants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Patients</a:t>
            </a:r>
          </a:p>
          <a:p>
            <a:pPr marL="742950" marR="0" lvl="1" indent="-285750">
              <a:lnSpc>
                <a:spcPct val="107000"/>
              </a:lnSpc>
              <a:spcBef>
                <a:spcPts val="0"/>
              </a:spcBef>
              <a:spcAft>
                <a:spcPts val="0"/>
              </a:spcAft>
              <a:buFont typeface="Wingdings 3" panose="05040102010807070707" pitchFamily="18" charset="2"/>
              <a:buChar char=""/>
              <a:tabLst>
                <a:tab pos="9144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Caregivers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3637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BEC8-261C-4EF9-9D45-9C4B60AB0AF6}"/>
              </a:ext>
            </a:extLst>
          </p:cNvPr>
          <p:cNvSpPr>
            <a:spLocks noGrp="1"/>
          </p:cNvSpPr>
          <p:nvPr>
            <p:ph type="title"/>
          </p:nvPr>
        </p:nvSpPr>
        <p:spPr>
          <a:xfrm>
            <a:off x="665912" y="135081"/>
            <a:ext cx="9404723" cy="1400530"/>
          </a:xfrm>
        </p:spPr>
        <p:txBody>
          <a:bodyPr/>
          <a:lstStyle/>
          <a:p>
            <a:pPr algn="ctr"/>
            <a:r>
              <a:rPr lang="en-US" sz="4000" dirty="0"/>
              <a:t>HIV Prevention in the Community</a:t>
            </a:r>
            <a:br>
              <a:rPr lang="en-US" sz="4000" dirty="0"/>
            </a:br>
            <a:r>
              <a:rPr lang="en-US" sz="2800" dirty="0"/>
              <a:t>Rick S. Zimmerman, PhD</a:t>
            </a:r>
            <a:r>
              <a:rPr lang="en-US" sz="4000" dirty="0"/>
              <a:t/>
            </a:r>
            <a:br>
              <a:rPr lang="en-US" sz="4000" dirty="0"/>
            </a:br>
            <a:endParaRPr lang="en-US" sz="4000" dirty="0"/>
          </a:p>
        </p:txBody>
      </p:sp>
      <p:sp>
        <p:nvSpPr>
          <p:cNvPr id="3" name="Content Placeholder 2">
            <a:extLst>
              <a:ext uri="{FF2B5EF4-FFF2-40B4-BE49-F238E27FC236}">
                <a16:creationId xmlns:a16="http://schemas.microsoft.com/office/drawing/2014/main" id="{68F839C8-91C0-440A-BFE5-71B13E5C6678}"/>
              </a:ext>
            </a:extLst>
          </p:cNvPr>
          <p:cNvSpPr>
            <a:spLocks noGrp="1"/>
          </p:cNvSpPr>
          <p:nvPr>
            <p:ph idx="1"/>
          </p:nvPr>
        </p:nvSpPr>
        <p:spPr>
          <a:xfrm>
            <a:off x="463119" y="1331259"/>
            <a:ext cx="11265762" cy="5526741"/>
          </a:xfrm>
        </p:spPr>
        <p:txBody>
          <a:bodyPr>
            <a:normAutofit/>
          </a:bodyPr>
          <a:lstStyle/>
          <a:p>
            <a:r>
              <a:rPr lang="en-US" dirty="0"/>
              <a:t>Development of a variety of community HIV prevention programs: for LGBT youth, inner-city African-American adolescents, adolescents returning to community from detention facilities</a:t>
            </a:r>
          </a:p>
          <a:p>
            <a:r>
              <a:rPr lang="en-US" dirty="0"/>
              <a:t>Now-10-year program of research to develop and effective HIV prevention program for transgender women</a:t>
            </a:r>
          </a:p>
          <a:p>
            <a:r>
              <a:rPr lang="en-US" dirty="0"/>
              <a:t>Collected quantitative survey data in Richmond, VA; Washington, DC; St. Louis, MO</a:t>
            </a:r>
          </a:p>
          <a:p>
            <a:r>
              <a:rPr lang="en-US" dirty="0"/>
              <a:t>Conducted extensive qualitative interviews and focus groups with transgender women and staff in community-based organizations about economic experiences, existing HIV prevention programs, other social programs available</a:t>
            </a:r>
          </a:p>
          <a:p>
            <a:r>
              <a:rPr lang="en-US" dirty="0"/>
              <a:t>Currently testing micro-economic intervention to reduce HIV and violence in transgender women (Eric Benotsch, VCU, Co-PI)</a:t>
            </a:r>
          </a:p>
          <a:p>
            <a:pPr lvl="1"/>
            <a:r>
              <a:rPr lang="en-US" sz="2000" dirty="0"/>
              <a:t>Focuses of Program: Financial Literacy, Employment Readiness, Gender Affirmation Vouchers, Subsidized Job Internships, Information about wrap-around services available in community, HIV prevention discussion</a:t>
            </a:r>
          </a:p>
          <a:p>
            <a:r>
              <a:rPr lang="en-US" dirty="0"/>
              <a:t>Plans to test intervention in partnership with community in Detroit</a:t>
            </a:r>
          </a:p>
        </p:txBody>
      </p:sp>
    </p:spTree>
    <p:extLst>
      <p:ext uri="{BB962C8B-B14F-4D97-AF65-F5344CB8AC3E}">
        <p14:creationId xmlns:p14="http://schemas.microsoft.com/office/powerpoint/2010/main" val="3833694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Leadership</a:t>
            </a:r>
            <a:endParaRPr lang="en-US" dirty="0"/>
          </a:p>
        </p:txBody>
      </p:sp>
      <p:sp>
        <p:nvSpPr>
          <p:cNvPr id="3" name="Content Placeholder 2"/>
          <p:cNvSpPr>
            <a:spLocks noGrp="1"/>
          </p:cNvSpPr>
          <p:nvPr>
            <p:ph idx="1"/>
          </p:nvPr>
        </p:nvSpPr>
        <p:spPr/>
        <p:txBody>
          <a:bodyPr/>
          <a:lstStyle/>
          <a:p>
            <a:pPr lvl="0"/>
            <a:r>
              <a:rPr lang="en-US" dirty="0" err="1"/>
              <a:t>Parada</a:t>
            </a:r>
            <a:r>
              <a:rPr lang="en-US" dirty="0"/>
              <a:t> Jordan</a:t>
            </a:r>
            <a:r>
              <a:rPr lang="en-US" i="1" dirty="0"/>
              <a:t>, M.S.</a:t>
            </a:r>
            <a:r>
              <a:rPr lang="en-US" dirty="0"/>
              <a:t> – </a:t>
            </a:r>
            <a:r>
              <a:rPr lang="en-US" i="1" dirty="0"/>
              <a:t>Director, (313) 577-1270 - </a:t>
            </a:r>
            <a:r>
              <a:rPr lang="en-US" i="1" u="sng" dirty="0">
                <a:hlinkClick r:id="rId2"/>
              </a:rPr>
              <a:t>pjordan@med.wayne.edu</a:t>
            </a:r>
            <a:r>
              <a:rPr lang="en-US" dirty="0"/>
              <a:t> </a:t>
            </a:r>
          </a:p>
          <a:p>
            <a:pPr lvl="0"/>
            <a:r>
              <a:rPr lang="en-US" dirty="0"/>
              <a:t>Rhonda Dailey, M.D. –</a:t>
            </a:r>
            <a:r>
              <a:rPr lang="en-US" i="1" dirty="0"/>
              <a:t> Scientific Director, (313) 577-6860 -  </a:t>
            </a:r>
            <a:r>
              <a:rPr lang="en-US" i="1" u="sng" dirty="0">
                <a:hlinkClick r:id="rId3"/>
              </a:rPr>
              <a:t>rdailey@med.wayne.edu</a:t>
            </a:r>
            <a:endParaRPr lang="en-US" dirty="0"/>
          </a:p>
          <a:p>
            <a:pPr lvl="0"/>
            <a:r>
              <a:rPr lang="en-US" dirty="0"/>
              <a:t>Jason T. Carbone, PhD - </a:t>
            </a:r>
            <a:r>
              <a:rPr lang="en-US" i="1" dirty="0"/>
              <a:t>Director of Research Activity</a:t>
            </a:r>
            <a:r>
              <a:rPr lang="en-US" dirty="0"/>
              <a:t> – </a:t>
            </a:r>
            <a:r>
              <a:rPr lang="en-US" i="1" u="sng" dirty="0">
                <a:hlinkClick r:id="rId4"/>
              </a:rPr>
              <a:t>jason.carbone@wayne.edu</a:t>
            </a:r>
            <a:endParaRPr lang="en-US" dirty="0"/>
          </a:p>
          <a:p>
            <a:pPr lvl="0"/>
            <a:r>
              <a:rPr lang="en-US" dirty="0"/>
              <a:t>Elizabeth Towner, PhD – </a:t>
            </a:r>
            <a:r>
              <a:rPr lang="en-US" i="1" dirty="0"/>
              <a:t>Scientific Associate, (313) 577-1080 – </a:t>
            </a:r>
            <a:r>
              <a:rPr lang="en-US" i="1" u="sng" dirty="0">
                <a:hlinkClick r:id="rId5"/>
              </a:rPr>
              <a:t>ekuhl@med.wayne.edu</a:t>
            </a:r>
            <a:endParaRPr lang="en-US" dirty="0"/>
          </a:p>
          <a:p>
            <a:pPr marL="0" indent="0">
              <a:buNone/>
            </a:pPr>
            <a:endParaRPr lang="en-US" dirty="0"/>
          </a:p>
        </p:txBody>
      </p:sp>
      <p:pic>
        <p:nvPicPr>
          <p:cNvPr id="4" name="Picture 3"/>
          <p:cNvPicPr/>
          <p:nvPr/>
        </p:nvPicPr>
        <p:blipFill>
          <a:blip r:embed="rId6"/>
          <a:stretch>
            <a:fillRect/>
          </a:stretch>
        </p:blipFill>
        <p:spPr>
          <a:xfrm>
            <a:off x="10147901" y="230188"/>
            <a:ext cx="1566305" cy="687354"/>
          </a:xfrm>
          <a:prstGeom prst="rect">
            <a:avLst/>
          </a:prstGeom>
        </p:spPr>
      </p:pic>
    </p:spTree>
    <p:extLst>
      <p:ext uri="{BB962C8B-B14F-4D97-AF65-F5344CB8AC3E}">
        <p14:creationId xmlns:p14="http://schemas.microsoft.com/office/powerpoint/2010/main" val="2978480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76B2-CEDB-45DF-802E-C83D1F21F48B}"/>
              </a:ext>
            </a:extLst>
          </p:cNvPr>
          <p:cNvSpPr>
            <a:spLocks noGrp="1"/>
          </p:cNvSpPr>
          <p:nvPr>
            <p:ph type="ctrTitle"/>
          </p:nvPr>
        </p:nvSpPr>
        <p:spPr>
          <a:xfrm>
            <a:off x="0" y="3428433"/>
            <a:ext cx="12192000" cy="1011238"/>
          </a:xfrm>
        </p:spPr>
        <p:txBody>
          <a:bodyPr/>
          <a:lstStyle/>
          <a:p>
            <a:r>
              <a:rPr lang="en-US" dirty="0" smtClean="0"/>
              <a:t>Center for Behavioral </a:t>
            </a:r>
            <a:br>
              <a:rPr lang="en-US" dirty="0" smtClean="0"/>
            </a:br>
            <a:r>
              <a:rPr lang="en-US" dirty="0" smtClean="0"/>
              <a:t>Health and Justice</a:t>
            </a:r>
            <a:endParaRPr lang="en-US" dirty="0"/>
          </a:p>
        </p:txBody>
      </p:sp>
      <p:sp>
        <p:nvSpPr>
          <p:cNvPr id="3" name="Text Placeholder 2">
            <a:extLst>
              <a:ext uri="{FF2B5EF4-FFF2-40B4-BE49-F238E27FC236}">
                <a16:creationId xmlns:a16="http://schemas.microsoft.com/office/drawing/2014/main" id="{457BB649-2CE3-48C2-BC66-1636DFD9AF34}"/>
              </a:ext>
            </a:extLst>
          </p:cNvPr>
          <p:cNvSpPr>
            <a:spLocks noGrp="1"/>
          </p:cNvSpPr>
          <p:nvPr>
            <p:ph type="body" sz="quarter" idx="10"/>
          </p:nvPr>
        </p:nvSpPr>
        <p:spPr/>
        <p:txBody>
          <a:bodyPr/>
          <a:lstStyle/>
          <a:p>
            <a:r>
              <a:rPr lang="en-US" sz="3000" dirty="0"/>
              <a:t>Tuesday, April 20, 2021</a:t>
            </a:r>
          </a:p>
        </p:txBody>
      </p:sp>
    </p:spTree>
    <p:extLst>
      <p:ext uri="{BB962C8B-B14F-4D97-AF65-F5344CB8AC3E}">
        <p14:creationId xmlns:p14="http://schemas.microsoft.com/office/powerpoint/2010/main" val="1571603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934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235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54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444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0EFC1B-DAD6-476A-A28E-0CAA519CBB48}"/>
              </a:ext>
            </a:extLst>
          </p:cNvPr>
          <p:cNvSpPr/>
          <p:nvPr/>
        </p:nvSpPr>
        <p:spPr>
          <a:xfrm>
            <a:off x="-10485" y="362637"/>
            <a:ext cx="5790023" cy="3079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612C93D7-2560-4638-8C7D-086F3FB918CA}"/>
              </a:ext>
            </a:extLst>
          </p:cNvPr>
          <p:cNvSpPr/>
          <p:nvPr/>
        </p:nvSpPr>
        <p:spPr>
          <a:xfrm>
            <a:off x="-10485" y="3436220"/>
            <a:ext cx="5790023" cy="3079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5BA44BA-2A22-4771-8EA8-5D0324F4C5C7}"/>
              </a:ext>
            </a:extLst>
          </p:cNvPr>
          <p:cNvSpPr txBox="1"/>
          <p:nvPr/>
        </p:nvSpPr>
        <p:spPr>
          <a:xfrm>
            <a:off x="7266187" y="673940"/>
            <a:ext cx="47780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Valid screening for mental health and substance use disorder—particularly risk of withdrawal—at jail intake that is consistent across the state.</a:t>
            </a:r>
          </a:p>
        </p:txBody>
      </p:sp>
      <p:sp>
        <p:nvSpPr>
          <p:cNvPr id="6" name="TextBox 5">
            <a:extLst>
              <a:ext uri="{FF2B5EF4-FFF2-40B4-BE49-F238E27FC236}">
                <a16:creationId xmlns:a16="http://schemas.microsoft.com/office/drawing/2014/main" id="{CED58672-2D24-4C7D-B9D7-1A418300997C}"/>
              </a:ext>
            </a:extLst>
          </p:cNvPr>
          <p:cNvSpPr txBox="1"/>
          <p:nvPr/>
        </p:nvSpPr>
        <p:spPr>
          <a:xfrm>
            <a:off x="5941585" y="2158676"/>
            <a:ext cx="40319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Use of 'boundary spanners' who can work across criminal/legal and treatment systems to facilitate both diversion from jail and optimal community re-entry.</a:t>
            </a:r>
          </a:p>
        </p:txBody>
      </p:sp>
      <p:sp>
        <p:nvSpPr>
          <p:cNvPr id="7" name="TextBox 6">
            <a:extLst>
              <a:ext uri="{FF2B5EF4-FFF2-40B4-BE49-F238E27FC236}">
                <a16:creationId xmlns:a16="http://schemas.microsoft.com/office/drawing/2014/main" id="{83479F95-0814-4EC1-A1A9-BB8A16A77F5F}"/>
              </a:ext>
            </a:extLst>
          </p:cNvPr>
          <p:cNvSpPr txBox="1"/>
          <p:nvPr/>
        </p:nvSpPr>
        <p:spPr>
          <a:xfrm>
            <a:off x="7648356" y="3682624"/>
            <a:ext cx="4326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Increased training for law enforcement/corrections officers to enhance mental health knowledge and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de-escalation skills.</a:t>
            </a:r>
          </a:p>
        </p:txBody>
      </p:sp>
      <p:sp>
        <p:nvSpPr>
          <p:cNvPr id="8" name="TextBox 7">
            <a:extLst>
              <a:ext uri="{FF2B5EF4-FFF2-40B4-BE49-F238E27FC236}">
                <a16:creationId xmlns:a16="http://schemas.microsoft.com/office/drawing/2014/main" id="{69CA272D-2368-4D94-BF6B-E052E648C3C1}"/>
              </a:ext>
            </a:extLst>
          </p:cNvPr>
          <p:cNvSpPr txBox="1"/>
          <p:nvPr/>
        </p:nvSpPr>
        <p:spPr>
          <a:xfrm>
            <a:off x="6185207" y="5210797"/>
            <a:ext cx="289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Identify alternative locations for officers to divert individuals from jail.</a:t>
            </a:r>
          </a:p>
        </p:txBody>
      </p:sp>
      <p:grpSp>
        <p:nvGrpSpPr>
          <p:cNvPr id="108" name="Group 107">
            <a:extLst>
              <a:ext uri="{FF2B5EF4-FFF2-40B4-BE49-F238E27FC236}">
                <a16:creationId xmlns:a16="http://schemas.microsoft.com/office/drawing/2014/main" id="{A3A919C2-BA2D-4D2C-97B9-393E1EF5A2F1}"/>
              </a:ext>
            </a:extLst>
          </p:cNvPr>
          <p:cNvGrpSpPr/>
          <p:nvPr/>
        </p:nvGrpSpPr>
        <p:grpSpPr>
          <a:xfrm>
            <a:off x="6384493" y="3712951"/>
            <a:ext cx="1349484" cy="1206726"/>
            <a:chOff x="6802176" y="3495119"/>
            <a:chExt cx="1653026" cy="1547876"/>
          </a:xfrm>
        </p:grpSpPr>
        <p:sp>
          <p:nvSpPr>
            <p:cNvPr id="31" name="Freeform: Shape 30">
              <a:extLst>
                <a:ext uri="{FF2B5EF4-FFF2-40B4-BE49-F238E27FC236}">
                  <a16:creationId xmlns:a16="http://schemas.microsoft.com/office/drawing/2014/main" id="{5B9804FF-770D-448E-9076-4807C77E2504}"/>
                </a:ext>
              </a:extLst>
            </p:cNvPr>
            <p:cNvSpPr/>
            <p:nvPr/>
          </p:nvSpPr>
          <p:spPr>
            <a:xfrm>
              <a:off x="6999663" y="3689375"/>
              <a:ext cx="304118" cy="304119"/>
            </a:xfrm>
            <a:custGeom>
              <a:avLst/>
              <a:gdLst>
                <a:gd name="connsiteX0" fmla="*/ 459918 w 511175"/>
                <a:gd name="connsiteY0" fmla="*/ 270144 h 511175"/>
                <a:gd name="connsiteX1" fmla="*/ 270144 w 511175"/>
                <a:gd name="connsiteY1" fmla="*/ 459918 h 511175"/>
                <a:gd name="connsiteX2" fmla="*/ 80370 w 511175"/>
                <a:gd name="connsiteY2" fmla="*/ 270144 h 511175"/>
                <a:gd name="connsiteX3" fmla="*/ 270144 w 511175"/>
                <a:gd name="connsiteY3" fmla="*/ 80370 h 511175"/>
                <a:gd name="connsiteX4" fmla="*/ 459918 w 511175"/>
                <a:gd name="connsiteY4" fmla="*/ 270144 h 5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175" h="511175">
                  <a:moveTo>
                    <a:pt x="459918" y="270144"/>
                  </a:moveTo>
                  <a:cubicBezTo>
                    <a:pt x="459918" y="374953"/>
                    <a:pt x="374953" y="459918"/>
                    <a:pt x="270144" y="459918"/>
                  </a:cubicBezTo>
                  <a:cubicBezTo>
                    <a:pt x="165335" y="459918"/>
                    <a:pt x="80370" y="374953"/>
                    <a:pt x="80370" y="270144"/>
                  </a:cubicBezTo>
                  <a:cubicBezTo>
                    <a:pt x="80370" y="165335"/>
                    <a:pt x="165335" y="80370"/>
                    <a:pt x="270144" y="80370"/>
                  </a:cubicBezTo>
                  <a:cubicBezTo>
                    <a:pt x="374953" y="80370"/>
                    <a:pt x="459918" y="165335"/>
                    <a:pt x="459918" y="270144"/>
                  </a:cubicBezTo>
                  <a:close/>
                </a:path>
              </a:pathLst>
            </a:custGeom>
            <a:solidFill>
              <a:schemeClr val="tx2"/>
            </a:solidFill>
            <a:ln w="319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4D7D50B2-D0DD-4529-B3D5-3C8FD09D9829}"/>
                </a:ext>
              </a:extLst>
            </p:cNvPr>
            <p:cNvSpPr/>
            <p:nvPr/>
          </p:nvSpPr>
          <p:spPr>
            <a:xfrm>
              <a:off x="6802176" y="3750491"/>
              <a:ext cx="1064415" cy="1292504"/>
            </a:xfrm>
            <a:custGeom>
              <a:avLst/>
              <a:gdLst>
                <a:gd name="connsiteX0" fmla="*/ 1721243 w 1789113"/>
                <a:gd name="connsiteY0" fmla="*/ 94256 h 2172494"/>
                <a:gd name="connsiteX1" fmla="*/ 1653512 w 1789113"/>
                <a:gd name="connsiteY1" fmla="*/ 94256 h 2172494"/>
                <a:gd name="connsiteX2" fmla="*/ 1240738 w 1789113"/>
                <a:gd name="connsiteY2" fmla="*/ 507030 h 2172494"/>
                <a:gd name="connsiteX3" fmla="*/ 1147768 w 1789113"/>
                <a:gd name="connsiteY3" fmla="*/ 530672 h 2172494"/>
                <a:gd name="connsiteX4" fmla="*/ 1021891 w 1789113"/>
                <a:gd name="connsiteY4" fmla="*/ 732266 h 2172494"/>
                <a:gd name="connsiteX5" fmla="*/ 986109 w 1789113"/>
                <a:gd name="connsiteY5" fmla="*/ 579872 h 2172494"/>
                <a:gd name="connsiteX6" fmla="*/ 957675 w 1789113"/>
                <a:gd name="connsiteY6" fmla="*/ 527477 h 2172494"/>
                <a:gd name="connsiteX7" fmla="*/ 758316 w 1789113"/>
                <a:gd name="connsiteY7" fmla="*/ 423325 h 2172494"/>
                <a:gd name="connsiteX8" fmla="*/ 602088 w 1789113"/>
                <a:gd name="connsiteY8" fmla="*/ 404475 h 2172494"/>
                <a:gd name="connsiteX9" fmla="*/ 445541 w 1789113"/>
                <a:gd name="connsiteY9" fmla="*/ 428117 h 2172494"/>
                <a:gd name="connsiteX10" fmla="*/ 246502 w 1789113"/>
                <a:gd name="connsiteY10" fmla="*/ 532269 h 2172494"/>
                <a:gd name="connsiteX11" fmla="*/ 218068 w 1789113"/>
                <a:gd name="connsiteY11" fmla="*/ 584665 h 2172494"/>
                <a:gd name="connsiteX12" fmla="*/ 80370 w 1789113"/>
                <a:gd name="connsiteY12" fmla="*/ 1172516 h 2172494"/>
                <a:gd name="connsiteX13" fmla="*/ 176216 w 1789113"/>
                <a:gd name="connsiteY13" fmla="*/ 1268361 h 2172494"/>
                <a:gd name="connsiteX14" fmla="*/ 266310 w 1789113"/>
                <a:gd name="connsiteY14" fmla="*/ 1197436 h 2172494"/>
                <a:gd name="connsiteX15" fmla="*/ 365989 w 1789113"/>
                <a:gd name="connsiteY15" fmla="*/ 784981 h 2172494"/>
                <a:gd name="connsiteX16" fmla="*/ 365989 w 1789113"/>
                <a:gd name="connsiteY16" fmla="*/ 2111162 h 2172494"/>
                <a:gd name="connsiteX17" fmla="*/ 554805 w 1789113"/>
                <a:gd name="connsiteY17" fmla="*/ 2111162 h 2172494"/>
                <a:gd name="connsiteX18" fmla="*/ 554805 w 1789113"/>
                <a:gd name="connsiteY18" fmla="*/ 1257818 h 2172494"/>
                <a:gd name="connsiteX19" fmla="*/ 650650 w 1789113"/>
                <a:gd name="connsiteY19" fmla="*/ 1257818 h 2172494"/>
                <a:gd name="connsiteX20" fmla="*/ 650650 w 1789113"/>
                <a:gd name="connsiteY20" fmla="*/ 2111162 h 2172494"/>
                <a:gd name="connsiteX21" fmla="*/ 839146 w 1789113"/>
                <a:gd name="connsiteY21" fmla="*/ 2111162 h 2172494"/>
                <a:gd name="connsiteX22" fmla="*/ 839146 w 1789113"/>
                <a:gd name="connsiteY22" fmla="*/ 778911 h 2172494"/>
                <a:gd name="connsiteX23" fmla="*/ 874289 w 1789113"/>
                <a:gd name="connsiteY23" fmla="*/ 929069 h 2172494"/>
                <a:gd name="connsiteX24" fmla="*/ 893139 w 1789113"/>
                <a:gd name="connsiteY24" fmla="*/ 953030 h 2172494"/>
                <a:gd name="connsiteX25" fmla="*/ 1020933 w 1789113"/>
                <a:gd name="connsiteY25" fmla="*/ 998078 h 2172494"/>
                <a:gd name="connsiteX26" fmla="*/ 1097609 w 1789113"/>
                <a:gd name="connsiteY26" fmla="*/ 963254 h 2172494"/>
                <a:gd name="connsiteX27" fmla="*/ 1292494 w 1789113"/>
                <a:gd name="connsiteY27" fmla="*/ 643769 h 2172494"/>
                <a:gd name="connsiteX28" fmla="*/ 1305593 w 1789113"/>
                <a:gd name="connsiteY28" fmla="*/ 577636 h 2172494"/>
                <a:gd name="connsiteX29" fmla="*/ 1720923 w 1789113"/>
                <a:gd name="connsiteY29" fmla="*/ 162306 h 2172494"/>
                <a:gd name="connsiteX30" fmla="*/ 1721243 w 1789113"/>
                <a:gd name="connsiteY30" fmla="*/ 94256 h 21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9113" h="2172494">
                  <a:moveTo>
                    <a:pt x="1721243" y="94256"/>
                  </a:moveTo>
                  <a:cubicBezTo>
                    <a:pt x="1702460" y="75742"/>
                    <a:pt x="1672294" y="75742"/>
                    <a:pt x="1653512" y="94256"/>
                  </a:cubicBezTo>
                  <a:lnTo>
                    <a:pt x="1240738" y="507030"/>
                  </a:lnTo>
                  <a:cubicBezTo>
                    <a:pt x="1207751" y="497720"/>
                    <a:pt x="1172301" y="506733"/>
                    <a:pt x="1147768" y="530672"/>
                  </a:cubicBezTo>
                  <a:cubicBezTo>
                    <a:pt x="1141059" y="537381"/>
                    <a:pt x="1021891" y="732266"/>
                    <a:pt x="1021891" y="732266"/>
                  </a:cubicBezTo>
                  <a:lnTo>
                    <a:pt x="986109" y="579872"/>
                  </a:lnTo>
                  <a:cubicBezTo>
                    <a:pt x="981371" y="560224"/>
                    <a:pt x="971569" y="542157"/>
                    <a:pt x="957675" y="527477"/>
                  </a:cubicBezTo>
                  <a:cubicBezTo>
                    <a:pt x="898791" y="479877"/>
                    <a:pt x="831022" y="444472"/>
                    <a:pt x="758316" y="423325"/>
                  </a:cubicBezTo>
                  <a:cubicBezTo>
                    <a:pt x="706918" y="412331"/>
                    <a:pt x="654628" y="406022"/>
                    <a:pt x="602088" y="404475"/>
                  </a:cubicBezTo>
                  <a:cubicBezTo>
                    <a:pt x="549083" y="405293"/>
                    <a:pt x="496425" y="413245"/>
                    <a:pt x="445541" y="428117"/>
                  </a:cubicBezTo>
                  <a:cubicBezTo>
                    <a:pt x="372178" y="447350"/>
                    <a:pt x="304128" y="482960"/>
                    <a:pt x="246502" y="532269"/>
                  </a:cubicBezTo>
                  <a:cubicBezTo>
                    <a:pt x="232484" y="546860"/>
                    <a:pt x="222660" y="564959"/>
                    <a:pt x="218068" y="584665"/>
                  </a:cubicBezTo>
                  <a:cubicBezTo>
                    <a:pt x="218068" y="584665"/>
                    <a:pt x="80370" y="1162932"/>
                    <a:pt x="80370" y="1172516"/>
                  </a:cubicBezTo>
                  <a:cubicBezTo>
                    <a:pt x="80370" y="1225451"/>
                    <a:pt x="123282" y="1268361"/>
                    <a:pt x="176216" y="1268361"/>
                  </a:cubicBezTo>
                  <a:cubicBezTo>
                    <a:pt x="218637" y="1267272"/>
                    <a:pt x="255291" y="1238416"/>
                    <a:pt x="266310" y="1197436"/>
                  </a:cubicBezTo>
                  <a:lnTo>
                    <a:pt x="365989" y="784981"/>
                  </a:lnTo>
                  <a:lnTo>
                    <a:pt x="365989" y="2111162"/>
                  </a:lnTo>
                  <a:lnTo>
                    <a:pt x="554805" y="2111162"/>
                  </a:lnTo>
                  <a:lnTo>
                    <a:pt x="554805" y="1257818"/>
                  </a:lnTo>
                  <a:lnTo>
                    <a:pt x="650650" y="1257818"/>
                  </a:lnTo>
                  <a:lnTo>
                    <a:pt x="650650" y="2111162"/>
                  </a:lnTo>
                  <a:lnTo>
                    <a:pt x="839146" y="2111162"/>
                  </a:lnTo>
                  <a:lnTo>
                    <a:pt x="839146" y="778911"/>
                  </a:lnTo>
                  <a:lnTo>
                    <a:pt x="874289" y="929069"/>
                  </a:lnTo>
                  <a:cubicBezTo>
                    <a:pt x="876727" y="939449"/>
                    <a:pt x="883625" y="948219"/>
                    <a:pt x="893139" y="953030"/>
                  </a:cubicBezTo>
                  <a:cubicBezTo>
                    <a:pt x="929876" y="981228"/>
                    <a:pt x="974633" y="997004"/>
                    <a:pt x="1020933" y="998078"/>
                  </a:cubicBezTo>
                  <a:cubicBezTo>
                    <a:pt x="1051079" y="1002298"/>
                    <a:pt x="1080951" y="988729"/>
                    <a:pt x="1097609" y="963254"/>
                  </a:cubicBezTo>
                  <a:lnTo>
                    <a:pt x="1292494" y="643769"/>
                  </a:lnTo>
                  <a:cubicBezTo>
                    <a:pt x="1304951" y="624127"/>
                    <a:pt x="1309625" y="600543"/>
                    <a:pt x="1305593" y="577636"/>
                  </a:cubicBezTo>
                  <a:lnTo>
                    <a:pt x="1720923" y="162306"/>
                  </a:lnTo>
                  <a:cubicBezTo>
                    <a:pt x="1739734" y="143575"/>
                    <a:pt x="1739878" y="113163"/>
                    <a:pt x="1721243" y="94256"/>
                  </a:cubicBezTo>
                  <a:close/>
                </a:path>
              </a:pathLst>
            </a:custGeom>
            <a:solidFill>
              <a:schemeClr val="tx2"/>
            </a:solidFill>
            <a:ln w="319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C3A77E7D-37DD-44AB-B104-111F3FE9015C}"/>
                </a:ext>
              </a:extLst>
            </p:cNvPr>
            <p:cNvSpPr/>
            <p:nvPr/>
          </p:nvSpPr>
          <p:spPr>
            <a:xfrm>
              <a:off x="7160466" y="3495119"/>
              <a:ext cx="1178459" cy="874341"/>
            </a:xfrm>
            <a:custGeom>
              <a:avLst/>
              <a:gdLst>
                <a:gd name="connsiteX0" fmla="*/ 1773638 w 1980803"/>
                <a:gd name="connsiteY0" fmla="*/ 80370 h 1469628"/>
                <a:gd name="connsiteX1" fmla="*/ 208164 w 1980803"/>
                <a:gd name="connsiteY1" fmla="*/ 80370 h 1469628"/>
                <a:gd name="connsiteX2" fmla="*/ 80370 w 1980803"/>
                <a:gd name="connsiteY2" fmla="*/ 208164 h 1469628"/>
                <a:gd name="connsiteX3" fmla="*/ 80370 w 1980803"/>
                <a:gd name="connsiteY3" fmla="*/ 323179 h 1469628"/>
                <a:gd name="connsiteX4" fmla="*/ 208164 w 1980803"/>
                <a:gd name="connsiteY4" fmla="*/ 399855 h 1469628"/>
                <a:gd name="connsiteX5" fmla="*/ 208164 w 1980803"/>
                <a:gd name="connsiteY5" fmla="*/ 208164 h 1469628"/>
                <a:gd name="connsiteX6" fmla="*/ 1773638 w 1980803"/>
                <a:gd name="connsiteY6" fmla="*/ 208164 h 1469628"/>
                <a:gd name="connsiteX7" fmla="*/ 1773638 w 1980803"/>
                <a:gd name="connsiteY7" fmla="*/ 1262463 h 1469628"/>
                <a:gd name="connsiteX8" fmla="*/ 683238 w 1980803"/>
                <a:gd name="connsiteY8" fmla="*/ 1262463 h 1469628"/>
                <a:gd name="connsiteX9" fmla="*/ 605283 w 1980803"/>
                <a:gd name="connsiteY9" fmla="*/ 1390257 h 1469628"/>
                <a:gd name="connsiteX10" fmla="*/ 1773638 w 1980803"/>
                <a:gd name="connsiteY10" fmla="*/ 1390257 h 1469628"/>
                <a:gd name="connsiteX11" fmla="*/ 1901432 w 1980803"/>
                <a:gd name="connsiteY11" fmla="*/ 1262463 h 1469628"/>
                <a:gd name="connsiteX12" fmla="*/ 1901432 w 1980803"/>
                <a:gd name="connsiteY12" fmla="*/ 208164 h 1469628"/>
                <a:gd name="connsiteX13" fmla="*/ 1773638 w 1980803"/>
                <a:gd name="connsiteY13" fmla="*/ 80370 h 14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0803" h="1469628">
                  <a:moveTo>
                    <a:pt x="1773638" y="80370"/>
                  </a:moveTo>
                  <a:lnTo>
                    <a:pt x="208164" y="80370"/>
                  </a:lnTo>
                  <a:cubicBezTo>
                    <a:pt x="137587" y="80370"/>
                    <a:pt x="80370" y="137587"/>
                    <a:pt x="80370" y="208164"/>
                  </a:cubicBezTo>
                  <a:lnTo>
                    <a:pt x="80370" y="323179"/>
                  </a:lnTo>
                  <a:cubicBezTo>
                    <a:pt x="129219" y="336475"/>
                    <a:pt x="173443" y="363012"/>
                    <a:pt x="208164" y="399855"/>
                  </a:cubicBezTo>
                  <a:lnTo>
                    <a:pt x="208164" y="208164"/>
                  </a:lnTo>
                  <a:lnTo>
                    <a:pt x="1773638" y="208164"/>
                  </a:lnTo>
                  <a:lnTo>
                    <a:pt x="1773638" y="1262463"/>
                  </a:lnTo>
                  <a:lnTo>
                    <a:pt x="683238" y="1262463"/>
                  </a:lnTo>
                  <a:lnTo>
                    <a:pt x="605283" y="1390257"/>
                  </a:lnTo>
                  <a:lnTo>
                    <a:pt x="1773638" y="1390257"/>
                  </a:lnTo>
                  <a:cubicBezTo>
                    <a:pt x="1844215" y="1390257"/>
                    <a:pt x="1901432" y="1333040"/>
                    <a:pt x="1901432" y="1262463"/>
                  </a:cubicBezTo>
                  <a:lnTo>
                    <a:pt x="1901432" y="208164"/>
                  </a:lnTo>
                  <a:cubicBezTo>
                    <a:pt x="1901432" y="137587"/>
                    <a:pt x="1844215" y="80370"/>
                    <a:pt x="1773638" y="80370"/>
                  </a:cubicBezTo>
                  <a:close/>
                </a:path>
              </a:pathLst>
            </a:custGeom>
            <a:solidFill>
              <a:schemeClr val="tx2"/>
            </a:solidFill>
            <a:ln w="319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Graphic 24" descr="Police">
              <a:extLst>
                <a:ext uri="{FF2B5EF4-FFF2-40B4-BE49-F238E27FC236}">
                  <a16:creationId xmlns:a16="http://schemas.microsoft.com/office/drawing/2014/main" id="{B6A923E4-2F4B-4E95-A1B4-71AB15678E3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15191" y="4328407"/>
              <a:ext cx="544013" cy="544013"/>
            </a:xfrm>
            <a:prstGeom prst="rect">
              <a:avLst/>
            </a:prstGeom>
          </p:spPr>
        </p:pic>
        <p:pic>
          <p:nvPicPr>
            <p:cNvPr id="28" name="Graphic 27" descr="Police">
              <a:extLst>
                <a:ext uri="{FF2B5EF4-FFF2-40B4-BE49-F238E27FC236}">
                  <a16:creationId xmlns:a16="http://schemas.microsoft.com/office/drawing/2014/main" id="{3A5888F0-E1DA-4D71-A41C-20223B79C9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11189" y="4386501"/>
              <a:ext cx="544013" cy="544013"/>
            </a:xfrm>
            <a:prstGeom prst="rect">
              <a:avLst/>
            </a:prstGeom>
          </p:spPr>
        </p:pic>
        <p:sp>
          <p:nvSpPr>
            <p:cNvPr id="29" name="Oval 28">
              <a:extLst>
                <a:ext uri="{FF2B5EF4-FFF2-40B4-BE49-F238E27FC236}">
                  <a16:creationId xmlns:a16="http://schemas.microsoft.com/office/drawing/2014/main" id="{A2E05774-ADF0-4323-BC98-8A1602DE8DF3}"/>
                </a:ext>
              </a:extLst>
            </p:cNvPr>
            <p:cNvSpPr/>
            <p:nvPr/>
          </p:nvSpPr>
          <p:spPr>
            <a:xfrm>
              <a:off x="7659789" y="4728620"/>
              <a:ext cx="95651" cy="7173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Graphic 29" descr="Police">
              <a:extLst>
                <a:ext uri="{FF2B5EF4-FFF2-40B4-BE49-F238E27FC236}">
                  <a16:creationId xmlns:a16="http://schemas.microsoft.com/office/drawing/2014/main" id="{4436857D-6526-4741-BCC6-2D3F133B3D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334383" y="4386501"/>
              <a:ext cx="544013" cy="544013"/>
            </a:xfrm>
            <a:prstGeom prst="rect">
              <a:avLst/>
            </a:prstGeom>
          </p:spPr>
        </p:pic>
        <p:sp>
          <p:nvSpPr>
            <p:cNvPr id="34" name="Rectangle 33">
              <a:extLst>
                <a:ext uri="{FF2B5EF4-FFF2-40B4-BE49-F238E27FC236}">
                  <a16:creationId xmlns:a16="http://schemas.microsoft.com/office/drawing/2014/main" id="{37E8ED61-4D76-4728-A520-94CC54EB8C04}"/>
                </a:ext>
              </a:extLst>
            </p:cNvPr>
            <p:cNvSpPr/>
            <p:nvPr/>
          </p:nvSpPr>
          <p:spPr>
            <a:xfrm>
              <a:off x="6999663" y="4856481"/>
              <a:ext cx="334720" cy="1745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5" name="Group 34">
            <a:extLst>
              <a:ext uri="{FF2B5EF4-FFF2-40B4-BE49-F238E27FC236}">
                <a16:creationId xmlns:a16="http://schemas.microsoft.com/office/drawing/2014/main" id="{41F22C35-3CB3-4DC9-AB8E-6BD46DF6ED03}"/>
              </a:ext>
            </a:extLst>
          </p:cNvPr>
          <p:cNvGrpSpPr/>
          <p:nvPr/>
        </p:nvGrpSpPr>
        <p:grpSpPr>
          <a:xfrm>
            <a:off x="5917755" y="453518"/>
            <a:ext cx="1412054" cy="1412054"/>
            <a:chOff x="1740723" y="1645342"/>
            <a:chExt cx="2937168" cy="2937168"/>
          </a:xfrm>
        </p:grpSpPr>
        <p:grpSp>
          <p:nvGrpSpPr>
            <p:cNvPr id="36" name="Group 35">
              <a:extLst>
                <a:ext uri="{FF2B5EF4-FFF2-40B4-BE49-F238E27FC236}">
                  <a16:creationId xmlns:a16="http://schemas.microsoft.com/office/drawing/2014/main" id="{1044509A-4D9B-415B-B2E2-70391926A1C1}"/>
                </a:ext>
              </a:extLst>
            </p:cNvPr>
            <p:cNvGrpSpPr/>
            <p:nvPr/>
          </p:nvGrpSpPr>
          <p:grpSpPr>
            <a:xfrm>
              <a:off x="1740723" y="1645342"/>
              <a:ext cx="2937168" cy="2937168"/>
              <a:chOff x="1740723" y="1645342"/>
              <a:chExt cx="2937168" cy="2937168"/>
            </a:xfrm>
          </p:grpSpPr>
          <p:pic>
            <p:nvPicPr>
              <p:cNvPr id="58" name="Graphic 57" descr="Clipboard">
                <a:extLst>
                  <a:ext uri="{FF2B5EF4-FFF2-40B4-BE49-F238E27FC236}">
                    <a16:creationId xmlns:a16="http://schemas.microsoft.com/office/drawing/2014/main" id="{015F08DB-CA68-4CBF-8F63-FD029977A0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40723" y="1645342"/>
                <a:ext cx="2937168" cy="2937168"/>
              </a:xfrm>
              <a:prstGeom prst="rect">
                <a:avLst/>
              </a:prstGeom>
            </p:spPr>
          </p:pic>
          <p:cxnSp>
            <p:nvCxnSpPr>
              <p:cNvPr id="59" name="Connector: Curved 58">
                <a:extLst>
                  <a:ext uri="{FF2B5EF4-FFF2-40B4-BE49-F238E27FC236}">
                    <a16:creationId xmlns:a16="http://schemas.microsoft.com/office/drawing/2014/main" id="{64C5F21F-3A13-4CA2-8D7C-9859D71CC318}"/>
                  </a:ext>
                </a:extLst>
              </p:cNvPr>
              <p:cNvCxnSpPr>
                <a:cxnSpLocks/>
              </p:cNvCxnSpPr>
              <p:nvPr/>
            </p:nvCxnSpPr>
            <p:spPr>
              <a:xfrm rot="5400000" flipH="1" flipV="1">
                <a:off x="2719387" y="2112171"/>
                <a:ext cx="223839" cy="123825"/>
              </a:xfrm>
              <a:prstGeom prst="curvedConnector3">
                <a:avLst>
                  <a:gd name="adj1" fmla="val 50000"/>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Connector: Curved 59">
                <a:extLst>
                  <a:ext uri="{FF2B5EF4-FFF2-40B4-BE49-F238E27FC236}">
                    <a16:creationId xmlns:a16="http://schemas.microsoft.com/office/drawing/2014/main" id="{FE768440-7EC1-4685-96A8-8FF3E92BF04E}"/>
                  </a:ext>
                </a:extLst>
              </p:cNvPr>
              <p:cNvCxnSpPr>
                <a:cxnSpLocks/>
              </p:cNvCxnSpPr>
              <p:nvPr/>
            </p:nvCxnSpPr>
            <p:spPr>
              <a:xfrm rot="16200000" flipV="1">
                <a:off x="3473170" y="2105589"/>
                <a:ext cx="223839" cy="123825"/>
              </a:xfrm>
              <a:prstGeom prst="curvedConnector3">
                <a:avLst>
                  <a:gd name="adj1" fmla="val 50000"/>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7D724F7-21DF-4A96-A5F9-E2338B37C94F}"/>
                </a:ext>
              </a:extLst>
            </p:cNvPr>
            <p:cNvGrpSpPr/>
            <p:nvPr/>
          </p:nvGrpSpPr>
          <p:grpSpPr>
            <a:xfrm>
              <a:off x="2614316" y="2544649"/>
              <a:ext cx="1123968" cy="1466363"/>
              <a:chOff x="2614316" y="2544649"/>
              <a:chExt cx="1123968" cy="1466363"/>
            </a:xfrm>
          </p:grpSpPr>
          <p:grpSp>
            <p:nvGrpSpPr>
              <p:cNvPr id="38" name="Group 37">
                <a:extLst>
                  <a:ext uri="{FF2B5EF4-FFF2-40B4-BE49-F238E27FC236}">
                    <a16:creationId xmlns:a16="http://schemas.microsoft.com/office/drawing/2014/main" id="{02B5390E-FE5B-4327-AF4C-4FACD9FAC901}"/>
                  </a:ext>
                </a:extLst>
              </p:cNvPr>
              <p:cNvGrpSpPr/>
              <p:nvPr/>
            </p:nvGrpSpPr>
            <p:grpSpPr>
              <a:xfrm>
                <a:off x="2614316" y="2544649"/>
                <a:ext cx="1123968" cy="286800"/>
                <a:chOff x="2614316" y="2524477"/>
                <a:chExt cx="1123968" cy="286800"/>
              </a:xfrm>
            </p:grpSpPr>
            <p:sp>
              <p:nvSpPr>
                <p:cNvPr id="54" name="Freeform: Shape 53">
                  <a:extLst>
                    <a:ext uri="{FF2B5EF4-FFF2-40B4-BE49-F238E27FC236}">
                      <a16:creationId xmlns:a16="http://schemas.microsoft.com/office/drawing/2014/main" id="{3F945819-097B-4035-865E-936300EDDB1F}"/>
                    </a:ext>
                  </a:extLst>
                </p:cNvPr>
                <p:cNvSpPr/>
                <p:nvPr/>
              </p:nvSpPr>
              <p:spPr>
                <a:xfrm>
                  <a:off x="2614316" y="2524477"/>
                  <a:ext cx="358878" cy="286800"/>
                </a:xfrm>
                <a:custGeom>
                  <a:avLst/>
                  <a:gdLst>
                    <a:gd name="connsiteX0" fmla="*/ 327299 w 336770"/>
                    <a:gd name="connsiteY0" fmla="*/ 74721 h 273625"/>
                    <a:gd name="connsiteX1" fmla="*/ 268364 w 336770"/>
                    <a:gd name="connsiteY1" fmla="*/ 15786 h 273625"/>
                    <a:gd name="connsiteX2" fmla="*/ 129446 w 336770"/>
                    <a:gd name="connsiteY2" fmla="*/ 154704 h 273625"/>
                    <a:gd name="connsiteX3" fmla="*/ 74721 w 336770"/>
                    <a:gd name="connsiteY3" fmla="*/ 99979 h 273625"/>
                    <a:gd name="connsiteX4" fmla="*/ 15786 w 336770"/>
                    <a:gd name="connsiteY4" fmla="*/ 158913 h 273625"/>
                    <a:gd name="connsiteX5" fmla="*/ 129446 w 336770"/>
                    <a:gd name="connsiteY5" fmla="*/ 272574 h 27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70" h="273625">
                      <a:moveTo>
                        <a:pt x="327299" y="74721"/>
                      </a:moveTo>
                      <a:lnTo>
                        <a:pt x="268364" y="15786"/>
                      </a:lnTo>
                      <a:lnTo>
                        <a:pt x="129446" y="154704"/>
                      </a:lnTo>
                      <a:lnTo>
                        <a:pt x="74721" y="99979"/>
                      </a:lnTo>
                      <a:lnTo>
                        <a:pt x="15786" y="158913"/>
                      </a:lnTo>
                      <a:lnTo>
                        <a:pt x="129446" y="272574"/>
                      </a:lnTo>
                      <a:close/>
                    </a:path>
                  </a:pathLst>
                </a:custGeom>
                <a:solidFill>
                  <a:schemeClr val="tx2"/>
                </a:solidFill>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863B7B95-3207-4EDD-A1BE-AB26BA91A8BF}"/>
                    </a:ext>
                  </a:extLst>
                </p:cNvPr>
                <p:cNvGrpSpPr/>
                <p:nvPr/>
              </p:nvGrpSpPr>
              <p:grpSpPr>
                <a:xfrm>
                  <a:off x="3052484" y="2611583"/>
                  <a:ext cx="685800" cy="112589"/>
                  <a:chOff x="3052484" y="2592105"/>
                  <a:chExt cx="685800" cy="112589"/>
                </a:xfrm>
              </p:grpSpPr>
              <p:cxnSp>
                <p:nvCxnSpPr>
                  <p:cNvPr id="56" name="Straight Connector 55">
                    <a:extLst>
                      <a:ext uri="{FF2B5EF4-FFF2-40B4-BE49-F238E27FC236}">
                        <a16:creationId xmlns:a16="http://schemas.microsoft.com/office/drawing/2014/main" id="{B368D957-ECDC-4E3E-B34B-2D01B63F5B93}"/>
                      </a:ext>
                    </a:extLst>
                  </p:cNvPr>
                  <p:cNvCxnSpPr/>
                  <p:nvPr/>
                </p:nvCxnSpPr>
                <p:spPr>
                  <a:xfrm>
                    <a:off x="3052484" y="2592105"/>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CD8743E-B81C-438E-8FD5-8C4C70918EBD}"/>
                      </a:ext>
                    </a:extLst>
                  </p:cNvPr>
                  <p:cNvCxnSpPr/>
                  <p:nvPr/>
                </p:nvCxnSpPr>
                <p:spPr>
                  <a:xfrm>
                    <a:off x="3052484" y="2704694"/>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1F1FA424-B6CC-4AD9-B23E-9D8628B6917A}"/>
                  </a:ext>
                </a:extLst>
              </p:cNvPr>
              <p:cNvGrpSpPr/>
              <p:nvPr/>
            </p:nvGrpSpPr>
            <p:grpSpPr>
              <a:xfrm>
                <a:off x="2620547" y="2923129"/>
                <a:ext cx="1111507" cy="330922"/>
                <a:chOff x="2626777" y="2929853"/>
                <a:chExt cx="1111507" cy="330922"/>
              </a:xfrm>
            </p:grpSpPr>
            <p:sp>
              <p:nvSpPr>
                <p:cNvPr id="50" name="Freeform: Shape 49">
                  <a:extLst>
                    <a:ext uri="{FF2B5EF4-FFF2-40B4-BE49-F238E27FC236}">
                      <a16:creationId xmlns:a16="http://schemas.microsoft.com/office/drawing/2014/main" id="{BCD6F480-F51E-437F-AFAE-ED5AD2007E87}"/>
                    </a:ext>
                  </a:extLst>
                </p:cNvPr>
                <p:cNvSpPr/>
                <p:nvPr/>
              </p:nvSpPr>
              <p:spPr>
                <a:xfrm>
                  <a:off x="2626777" y="2929853"/>
                  <a:ext cx="336448" cy="330922"/>
                </a:xfrm>
                <a:custGeom>
                  <a:avLst/>
                  <a:gdLst>
                    <a:gd name="connsiteX0" fmla="*/ 81035 w 315722"/>
                    <a:gd name="connsiteY0" fmla="*/ 310460 h 315722"/>
                    <a:gd name="connsiteX1" fmla="*/ 163123 w 315722"/>
                    <a:gd name="connsiteY1" fmla="*/ 228372 h 315722"/>
                    <a:gd name="connsiteX2" fmla="*/ 245211 w 315722"/>
                    <a:gd name="connsiteY2" fmla="*/ 310460 h 315722"/>
                    <a:gd name="connsiteX3" fmla="*/ 310460 w 315722"/>
                    <a:gd name="connsiteY3" fmla="*/ 245211 h 315722"/>
                    <a:gd name="connsiteX4" fmla="*/ 228372 w 315722"/>
                    <a:gd name="connsiteY4" fmla="*/ 163123 h 315722"/>
                    <a:gd name="connsiteX5" fmla="*/ 310460 w 315722"/>
                    <a:gd name="connsiteY5" fmla="*/ 81035 h 315722"/>
                    <a:gd name="connsiteX6" fmla="*/ 245211 w 315722"/>
                    <a:gd name="connsiteY6" fmla="*/ 15786 h 315722"/>
                    <a:gd name="connsiteX7" fmla="*/ 163123 w 315722"/>
                    <a:gd name="connsiteY7" fmla="*/ 97874 h 315722"/>
                    <a:gd name="connsiteX8" fmla="*/ 81035 w 315722"/>
                    <a:gd name="connsiteY8" fmla="*/ 15786 h 315722"/>
                    <a:gd name="connsiteX9" fmla="*/ 15786 w 315722"/>
                    <a:gd name="connsiteY9" fmla="*/ 81035 h 315722"/>
                    <a:gd name="connsiteX10" fmla="*/ 97874 w 315722"/>
                    <a:gd name="connsiteY10" fmla="*/ 163123 h 315722"/>
                    <a:gd name="connsiteX11" fmla="*/ 15786 w 315722"/>
                    <a:gd name="connsiteY11" fmla="*/ 245211 h 3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722" h="315722">
                      <a:moveTo>
                        <a:pt x="81035" y="310460"/>
                      </a:moveTo>
                      <a:lnTo>
                        <a:pt x="163123" y="228372"/>
                      </a:lnTo>
                      <a:lnTo>
                        <a:pt x="245211" y="310460"/>
                      </a:lnTo>
                      <a:lnTo>
                        <a:pt x="310460" y="245211"/>
                      </a:lnTo>
                      <a:lnTo>
                        <a:pt x="228372" y="163123"/>
                      </a:lnTo>
                      <a:lnTo>
                        <a:pt x="310460" y="81035"/>
                      </a:lnTo>
                      <a:lnTo>
                        <a:pt x="245211" y="15786"/>
                      </a:lnTo>
                      <a:lnTo>
                        <a:pt x="163123" y="97874"/>
                      </a:lnTo>
                      <a:lnTo>
                        <a:pt x="81035" y="15786"/>
                      </a:lnTo>
                      <a:lnTo>
                        <a:pt x="15786" y="81035"/>
                      </a:lnTo>
                      <a:lnTo>
                        <a:pt x="97874" y="163123"/>
                      </a:lnTo>
                      <a:lnTo>
                        <a:pt x="15786" y="245211"/>
                      </a:lnTo>
                      <a:close/>
                    </a:path>
                  </a:pathLst>
                </a:custGeom>
                <a:solidFill>
                  <a:schemeClr val="tx2"/>
                </a:solidFill>
                <a:ln w="190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E9FE85B9-3F2E-4F1B-A473-4BAC3BCB74A2}"/>
                    </a:ext>
                  </a:extLst>
                </p:cNvPr>
                <p:cNvGrpSpPr/>
                <p:nvPr/>
              </p:nvGrpSpPr>
              <p:grpSpPr>
                <a:xfrm>
                  <a:off x="3052484" y="3039020"/>
                  <a:ext cx="685800" cy="112589"/>
                  <a:chOff x="3052484" y="2592105"/>
                  <a:chExt cx="685800" cy="112589"/>
                </a:xfrm>
              </p:grpSpPr>
              <p:cxnSp>
                <p:nvCxnSpPr>
                  <p:cNvPr id="52" name="Straight Connector 51">
                    <a:extLst>
                      <a:ext uri="{FF2B5EF4-FFF2-40B4-BE49-F238E27FC236}">
                        <a16:creationId xmlns:a16="http://schemas.microsoft.com/office/drawing/2014/main" id="{DA313C49-9456-41D5-B262-3F79A3F80DE8}"/>
                      </a:ext>
                    </a:extLst>
                  </p:cNvPr>
                  <p:cNvCxnSpPr/>
                  <p:nvPr/>
                </p:nvCxnSpPr>
                <p:spPr>
                  <a:xfrm>
                    <a:off x="3052484" y="2592105"/>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594A36F-1D83-4259-8513-689F21BD4435}"/>
                      </a:ext>
                    </a:extLst>
                  </p:cNvPr>
                  <p:cNvCxnSpPr/>
                  <p:nvPr/>
                </p:nvCxnSpPr>
                <p:spPr>
                  <a:xfrm>
                    <a:off x="3052484" y="2704694"/>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426660B9-9D5A-46D1-95BF-8EE9DA3C8773}"/>
                  </a:ext>
                </a:extLst>
              </p:cNvPr>
              <p:cNvGrpSpPr/>
              <p:nvPr/>
            </p:nvGrpSpPr>
            <p:grpSpPr>
              <a:xfrm>
                <a:off x="2615562" y="3345731"/>
                <a:ext cx="1121476" cy="286800"/>
                <a:chOff x="2616808" y="3379351"/>
                <a:chExt cx="1121476" cy="286800"/>
              </a:xfrm>
            </p:grpSpPr>
            <p:sp>
              <p:nvSpPr>
                <p:cNvPr id="46" name="Freeform: Shape 45">
                  <a:extLst>
                    <a:ext uri="{FF2B5EF4-FFF2-40B4-BE49-F238E27FC236}">
                      <a16:creationId xmlns:a16="http://schemas.microsoft.com/office/drawing/2014/main" id="{02B96E9B-A4C8-4999-99D1-516856CCF9C1}"/>
                    </a:ext>
                  </a:extLst>
                </p:cNvPr>
                <p:cNvSpPr/>
                <p:nvPr/>
              </p:nvSpPr>
              <p:spPr>
                <a:xfrm>
                  <a:off x="2616808" y="3379351"/>
                  <a:ext cx="358878" cy="286800"/>
                </a:xfrm>
                <a:custGeom>
                  <a:avLst/>
                  <a:gdLst>
                    <a:gd name="connsiteX0" fmla="*/ 327299 w 336770"/>
                    <a:gd name="connsiteY0" fmla="*/ 74721 h 273625"/>
                    <a:gd name="connsiteX1" fmla="*/ 268364 w 336770"/>
                    <a:gd name="connsiteY1" fmla="*/ 15786 h 273625"/>
                    <a:gd name="connsiteX2" fmla="*/ 129446 w 336770"/>
                    <a:gd name="connsiteY2" fmla="*/ 154704 h 273625"/>
                    <a:gd name="connsiteX3" fmla="*/ 74721 w 336770"/>
                    <a:gd name="connsiteY3" fmla="*/ 99979 h 273625"/>
                    <a:gd name="connsiteX4" fmla="*/ 15786 w 336770"/>
                    <a:gd name="connsiteY4" fmla="*/ 158913 h 273625"/>
                    <a:gd name="connsiteX5" fmla="*/ 129446 w 336770"/>
                    <a:gd name="connsiteY5" fmla="*/ 272574 h 27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70" h="273625">
                      <a:moveTo>
                        <a:pt x="327299" y="74721"/>
                      </a:moveTo>
                      <a:lnTo>
                        <a:pt x="268364" y="15786"/>
                      </a:lnTo>
                      <a:lnTo>
                        <a:pt x="129446" y="154704"/>
                      </a:lnTo>
                      <a:lnTo>
                        <a:pt x="74721" y="99979"/>
                      </a:lnTo>
                      <a:lnTo>
                        <a:pt x="15786" y="158913"/>
                      </a:lnTo>
                      <a:lnTo>
                        <a:pt x="129446" y="272574"/>
                      </a:lnTo>
                      <a:close/>
                    </a:path>
                  </a:pathLst>
                </a:custGeom>
                <a:solidFill>
                  <a:schemeClr val="tx2"/>
                </a:solidFill>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0B94F014-F764-4032-B299-51695447A539}"/>
                    </a:ext>
                  </a:extLst>
                </p:cNvPr>
                <p:cNvGrpSpPr/>
                <p:nvPr/>
              </p:nvGrpSpPr>
              <p:grpSpPr>
                <a:xfrm>
                  <a:off x="3052484" y="3466457"/>
                  <a:ext cx="685800" cy="112589"/>
                  <a:chOff x="3052484" y="2592105"/>
                  <a:chExt cx="685800" cy="112589"/>
                </a:xfrm>
              </p:grpSpPr>
              <p:cxnSp>
                <p:nvCxnSpPr>
                  <p:cNvPr id="48" name="Straight Connector 47">
                    <a:extLst>
                      <a:ext uri="{FF2B5EF4-FFF2-40B4-BE49-F238E27FC236}">
                        <a16:creationId xmlns:a16="http://schemas.microsoft.com/office/drawing/2014/main" id="{CB578357-A700-4262-A052-32BD5A7798A7}"/>
                      </a:ext>
                    </a:extLst>
                  </p:cNvPr>
                  <p:cNvCxnSpPr/>
                  <p:nvPr/>
                </p:nvCxnSpPr>
                <p:spPr>
                  <a:xfrm>
                    <a:off x="3052484" y="2592105"/>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2D7212-A272-4A1E-935A-0D2744890A0D}"/>
                      </a:ext>
                    </a:extLst>
                  </p:cNvPr>
                  <p:cNvCxnSpPr/>
                  <p:nvPr/>
                </p:nvCxnSpPr>
                <p:spPr>
                  <a:xfrm>
                    <a:off x="3052484" y="2704694"/>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a:extLst>
                  <a:ext uri="{FF2B5EF4-FFF2-40B4-BE49-F238E27FC236}">
                    <a16:creationId xmlns:a16="http://schemas.microsoft.com/office/drawing/2014/main" id="{EAD62368-9558-437E-A7FE-2F3F098AEA4A}"/>
                  </a:ext>
                </a:extLst>
              </p:cNvPr>
              <p:cNvGrpSpPr/>
              <p:nvPr/>
            </p:nvGrpSpPr>
            <p:grpSpPr>
              <a:xfrm>
                <a:off x="2619300" y="3724212"/>
                <a:ext cx="1114000" cy="286800"/>
                <a:chOff x="2624284" y="3784728"/>
                <a:chExt cx="1114000" cy="286800"/>
              </a:xfrm>
            </p:grpSpPr>
            <p:sp>
              <p:nvSpPr>
                <p:cNvPr id="42" name="Freeform: Shape 41">
                  <a:extLst>
                    <a:ext uri="{FF2B5EF4-FFF2-40B4-BE49-F238E27FC236}">
                      <a16:creationId xmlns:a16="http://schemas.microsoft.com/office/drawing/2014/main" id="{EFA48259-52A3-427B-8E97-20EE39528B54}"/>
                    </a:ext>
                  </a:extLst>
                </p:cNvPr>
                <p:cNvSpPr/>
                <p:nvPr/>
              </p:nvSpPr>
              <p:spPr>
                <a:xfrm>
                  <a:off x="2624284" y="3784728"/>
                  <a:ext cx="358878" cy="286800"/>
                </a:xfrm>
                <a:custGeom>
                  <a:avLst/>
                  <a:gdLst>
                    <a:gd name="connsiteX0" fmla="*/ 327299 w 336770"/>
                    <a:gd name="connsiteY0" fmla="*/ 74721 h 273625"/>
                    <a:gd name="connsiteX1" fmla="*/ 268364 w 336770"/>
                    <a:gd name="connsiteY1" fmla="*/ 15786 h 273625"/>
                    <a:gd name="connsiteX2" fmla="*/ 129446 w 336770"/>
                    <a:gd name="connsiteY2" fmla="*/ 154704 h 273625"/>
                    <a:gd name="connsiteX3" fmla="*/ 74721 w 336770"/>
                    <a:gd name="connsiteY3" fmla="*/ 99979 h 273625"/>
                    <a:gd name="connsiteX4" fmla="*/ 15786 w 336770"/>
                    <a:gd name="connsiteY4" fmla="*/ 158913 h 273625"/>
                    <a:gd name="connsiteX5" fmla="*/ 129446 w 336770"/>
                    <a:gd name="connsiteY5" fmla="*/ 272573 h 27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70" h="273625">
                      <a:moveTo>
                        <a:pt x="327299" y="74721"/>
                      </a:moveTo>
                      <a:lnTo>
                        <a:pt x="268364" y="15786"/>
                      </a:lnTo>
                      <a:lnTo>
                        <a:pt x="129446" y="154704"/>
                      </a:lnTo>
                      <a:lnTo>
                        <a:pt x="74721" y="99979"/>
                      </a:lnTo>
                      <a:lnTo>
                        <a:pt x="15786" y="158913"/>
                      </a:lnTo>
                      <a:lnTo>
                        <a:pt x="129446" y="272573"/>
                      </a:lnTo>
                      <a:close/>
                    </a:path>
                  </a:pathLst>
                </a:custGeom>
                <a:solidFill>
                  <a:schemeClr val="tx2"/>
                </a:solidFill>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42C79D02-D281-4591-9313-C8551D50A865}"/>
                    </a:ext>
                  </a:extLst>
                </p:cNvPr>
                <p:cNvGrpSpPr/>
                <p:nvPr/>
              </p:nvGrpSpPr>
              <p:grpSpPr>
                <a:xfrm>
                  <a:off x="3052484" y="3871834"/>
                  <a:ext cx="685800" cy="112589"/>
                  <a:chOff x="3052484" y="2592105"/>
                  <a:chExt cx="685800" cy="112589"/>
                </a:xfrm>
              </p:grpSpPr>
              <p:cxnSp>
                <p:nvCxnSpPr>
                  <p:cNvPr id="44" name="Straight Connector 43">
                    <a:extLst>
                      <a:ext uri="{FF2B5EF4-FFF2-40B4-BE49-F238E27FC236}">
                        <a16:creationId xmlns:a16="http://schemas.microsoft.com/office/drawing/2014/main" id="{644FC868-FF2E-405D-8277-BD4541C99CBE}"/>
                      </a:ext>
                    </a:extLst>
                  </p:cNvPr>
                  <p:cNvCxnSpPr/>
                  <p:nvPr/>
                </p:nvCxnSpPr>
                <p:spPr>
                  <a:xfrm>
                    <a:off x="3052484" y="2592105"/>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662C4ED-AC54-447C-8C97-CFA6F9CBA592}"/>
                      </a:ext>
                    </a:extLst>
                  </p:cNvPr>
                  <p:cNvCxnSpPr/>
                  <p:nvPr/>
                </p:nvCxnSpPr>
                <p:spPr>
                  <a:xfrm>
                    <a:off x="3052484" y="2704694"/>
                    <a:ext cx="685800" cy="0"/>
                  </a:xfrm>
                  <a:prstGeom prst="line">
                    <a:avLst/>
                  </a:prstGeom>
                  <a:solidFill>
                    <a:schemeClr val="tx2"/>
                  </a:solidFill>
                  <a:ln w="31750" cmpd="sng">
                    <a:solidFill>
                      <a:schemeClr val="tx2"/>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7" name="Group 106">
            <a:extLst>
              <a:ext uri="{FF2B5EF4-FFF2-40B4-BE49-F238E27FC236}">
                <a16:creationId xmlns:a16="http://schemas.microsoft.com/office/drawing/2014/main" id="{AF5A0A6B-BEA8-4C7D-8A77-06CCBEB8BF4D}"/>
              </a:ext>
            </a:extLst>
          </p:cNvPr>
          <p:cNvGrpSpPr/>
          <p:nvPr/>
        </p:nvGrpSpPr>
        <p:grpSpPr>
          <a:xfrm>
            <a:off x="10089638" y="1920632"/>
            <a:ext cx="1726398" cy="1755746"/>
            <a:chOff x="9520239" y="3388082"/>
            <a:chExt cx="2240075" cy="2278155"/>
          </a:xfrm>
        </p:grpSpPr>
        <p:pic>
          <p:nvPicPr>
            <p:cNvPr id="62" name="Graphic 61" descr="Arrow circle">
              <a:extLst>
                <a:ext uri="{FF2B5EF4-FFF2-40B4-BE49-F238E27FC236}">
                  <a16:creationId xmlns:a16="http://schemas.microsoft.com/office/drawing/2014/main" id="{F56037C8-8BC6-4050-902D-B41F9E92BE5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708" t="12711" r="12093" b="11726"/>
            <a:stretch/>
          </p:blipFill>
          <p:spPr>
            <a:xfrm>
              <a:off x="9520239" y="3429000"/>
              <a:ext cx="2226470" cy="2237237"/>
            </a:xfrm>
            <a:prstGeom prst="rect">
              <a:avLst/>
            </a:prstGeom>
          </p:spPr>
        </p:pic>
        <p:sp>
          <p:nvSpPr>
            <p:cNvPr id="102" name="Rectangle 101">
              <a:extLst>
                <a:ext uri="{FF2B5EF4-FFF2-40B4-BE49-F238E27FC236}">
                  <a16:creationId xmlns:a16="http://schemas.microsoft.com/office/drawing/2014/main" id="{9A259BD2-068E-406A-B94B-B31B413FAA99}"/>
                </a:ext>
              </a:extLst>
            </p:cNvPr>
            <p:cNvSpPr/>
            <p:nvPr/>
          </p:nvSpPr>
          <p:spPr>
            <a:xfrm>
              <a:off x="10437812" y="3539352"/>
              <a:ext cx="475464" cy="317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ECE39B81-9693-4585-BAC8-B2D2C0247BED}"/>
                </a:ext>
              </a:extLst>
            </p:cNvPr>
            <p:cNvSpPr/>
            <p:nvPr/>
          </p:nvSpPr>
          <p:spPr>
            <a:xfrm>
              <a:off x="10405563" y="3494601"/>
              <a:ext cx="543178" cy="76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E3AC5677-6ADD-47B2-88F4-A1B244536C2E}"/>
                </a:ext>
              </a:extLst>
            </p:cNvPr>
            <p:cNvSpPr/>
            <p:nvPr/>
          </p:nvSpPr>
          <p:spPr>
            <a:xfrm>
              <a:off x="10405563" y="3813514"/>
              <a:ext cx="543178" cy="76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5" name="Graphic 104" descr="Jail">
              <a:extLst>
                <a:ext uri="{FF2B5EF4-FFF2-40B4-BE49-F238E27FC236}">
                  <a16:creationId xmlns:a16="http://schemas.microsoft.com/office/drawing/2014/main" id="{42D0E9AD-C0FD-40DF-858C-B9311286588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370652" y="3388082"/>
              <a:ext cx="617091" cy="617091"/>
            </a:xfrm>
            <a:prstGeom prst="rect">
              <a:avLst/>
            </a:prstGeom>
          </p:spPr>
        </p:pic>
        <p:sp>
          <p:nvSpPr>
            <p:cNvPr id="92" name="Rectangle 91">
              <a:extLst>
                <a:ext uri="{FF2B5EF4-FFF2-40B4-BE49-F238E27FC236}">
                  <a16:creationId xmlns:a16="http://schemas.microsoft.com/office/drawing/2014/main" id="{61009050-FC78-47CB-A71F-891B3AFFA080}"/>
                </a:ext>
              </a:extLst>
            </p:cNvPr>
            <p:cNvSpPr/>
            <p:nvPr/>
          </p:nvSpPr>
          <p:spPr>
            <a:xfrm>
              <a:off x="11137673" y="4695791"/>
              <a:ext cx="283741" cy="3519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48">
              <a:extLst>
                <a:ext uri="{FF2B5EF4-FFF2-40B4-BE49-F238E27FC236}">
                  <a16:creationId xmlns:a16="http://schemas.microsoft.com/office/drawing/2014/main" id="{0784941E-8C94-461F-85CB-AEDA621EA1F7}"/>
                </a:ext>
              </a:extLst>
            </p:cNvPr>
            <p:cNvSpPr/>
            <p:nvPr/>
          </p:nvSpPr>
          <p:spPr>
            <a:xfrm>
              <a:off x="11503475" y="4504458"/>
              <a:ext cx="256839" cy="543274"/>
            </a:xfrm>
            <a:custGeom>
              <a:avLst/>
              <a:gdLst>
                <a:gd name="connsiteX0" fmla="*/ 0 w 521908"/>
                <a:gd name="connsiteY0" fmla="*/ 0 h 1180273"/>
                <a:gd name="connsiteX1" fmla="*/ 521908 w 521908"/>
                <a:gd name="connsiteY1" fmla="*/ 0 h 1180273"/>
                <a:gd name="connsiteX2" fmla="*/ 521908 w 521908"/>
                <a:gd name="connsiteY2" fmla="*/ 1180273 h 1180273"/>
                <a:gd name="connsiteX3" fmla="*/ 0 w 521908"/>
                <a:gd name="connsiteY3" fmla="*/ 1180273 h 1180273"/>
                <a:gd name="connsiteX4" fmla="*/ 0 w 521908"/>
                <a:gd name="connsiteY4" fmla="*/ 0 h 1180273"/>
                <a:gd name="connsiteX0" fmla="*/ 0 w 526457"/>
                <a:gd name="connsiteY0" fmla="*/ 0 h 1180273"/>
                <a:gd name="connsiteX1" fmla="*/ 526457 w 526457"/>
                <a:gd name="connsiteY1" fmla="*/ 118280 h 1180273"/>
                <a:gd name="connsiteX2" fmla="*/ 521908 w 526457"/>
                <a:gd name="connsiteY2" fmla="*/ 1180273 h 1180273"/>
                <a:gd name="connsiteX3" fmla="*/ 0 w 526457"/>
                <a:gd name="connsiteY3" fmla="*/ 1180273 h 1180273"/>
                <a:gd name="connsiteX4" fmla="*/ 0 w 526457"/>
                <a:gd name="connsiteY4" fmla="*/ 0 h 1180273"/>
                <a:gd name="connsiteX0" fmla="*/ 4549 w 526457"/>
                <a:gd name="connsiteY0" fmla="*/ 0 h 1148428"/>
                <a:gd name="connsiteX1" fmla="*/ 526457 w 526457"/>
                <a:gd name="connsiteY1" fmla="*/ 86435 h 1148428"/>
                <a:gd name="connsiteX2" fmla="*/ 521908 w 526457"/>
                <a:gd name="connsiteY2" fmla="*/ 1148428 h 1148428"/>
                <a:gd name="connsiteX3" fmla="*/ 0 w 526457"/>
                <a:gd name="connsiteY3" fmla="*/ 1148428 h 1148428"/>
                <a:gd name="connsiteX4" fmla="*/ 4549 w 526457"/>
                <a:gd name="connsiteY4" fmla="*/ 0 h 1148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57" h="1148428">
                  <a:moveTo>
                    <a:pt x="4549" y="0"/>
                  </a:moveTo>
                  <a:lnTo>
                    <a:pt x="526457" y="86435"/>
                  </a:lnTo>
                  <a:cubicBezTo>
                    <a:pt x="524941" y="440433"/>
                    <a:pt x="523424" y="794430"/>
                    <a:pt x="521908" y="1148428"/>
                  </a:cubicBezTo>
                  <a:lnTo>
                    <a:pt x="0" y="1148428"/>
                  </a:lnTo>
                  <a:cubicBezTo>
                    <a:pt x="1516" y="765619"/>
                    <a:pt x="3033" y="382809"/>
                    <a:pt x="4549"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048E58C7-CC90-4337-999B-E3C319B099AE}"/>
                </a:ext>
              </a:extLst>
            </p:cNvPr>
            <p:cNvSpPr/>
            <p:nvPr/>
          </p:nvSpPr>
          <p:spPr>
            <a:xfrm>
              <a:off x="11251899" y="4489393"/>
              <a:ext cx="254687" cy="558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101BB09B-4245-44D6-AC26-4705A4155149}"/>
                </a:ext>
              </a:extLst>
            </p:cNvPr>
            <p:cNvSpPr/>
            <p:nvPr/>
          </p:nvSpPr>
          <p:spPr>
            <a:xfrm>
              <a:off x="11518138" y="4511214"/>
              <a:ext cx="228570" cy="522444"/>
            </a:xfrm>
            <a:custGeom>
              <a:avLst/>
              <a:gdLst>
                <a:gd name="connsiteX0" fmla="*/ 612709 w 842327"/>
                <a:gd name="connsiteY0" fmla="*/ 402127 h 1925320"/>
                <a:gd name="connsiteX1" fmla="*/ 492376 w 842327"/>
                <a:gd name="connsiteY1" fmla="*/ 402127 h 1925320"/>
                <a:gd name="connsiteX2" fmla="*/ 492376 w 842327"/>
                <a:gd name="connsiteY2" fmla="*/ 281794 h 1925320"/>
                <a:gd name="connsiteX3" fmla="*/ 612709 w 842327"/>
                <a:gd name="connsiteY3" fmla="*/ 281794 h 1925320"/>
                <a:gd name="connsiteX4" fmla="*/ 612709 w 842327"/>
                <a:gd name="connsiteY4" fmla="*/ 402127 h 1925320"/>
                <a:gd name="connsiteX5" fmla="*/ 612709 w 842327"/>
                <a:gd name="connsiteY5" fmla="*/ 612709 h 1925320"/>
                <a:gd name="connsiteX6" fmla="*/ 492376 w 842327"/>
                <a:gd name="connsiteY6" fmla="*/ 612709 h 1925320"/>
                <a:gd name="connsiteX7" fmla="*/ 492376 w 842327"/>
                <a:gd name="connsiteY7" fmla="*/ 492376 h 1925320"/>
                <a:gd name="connsiteX8" fmla="*/ 612709 w 842327"/>
                <a:gd name="connsiteY8" fmla="*/ 492376 h 1925320"/>
                <a:gd name="connsiteX9" fmla="*/ 612709 w 842327"/>
                <a:gd name="connsiteY9" fmla="*/ 612709 h 1925320"/>
                <a:gd name="connsiteX10" fmla="*/ 612709 w 842327"/>
                <a:gd name="connsiteY10" fmla="*/ 853374 h 1925320"/>
                <a:gd name="connsiteX11" fmla="*/ 492376 w 842327"/>
                <a:gd name="connsiteY11" fmla="*/ 853374 h 1925320"/>
                <a:gd name="connsiteX12" fmla="*/ 492376 w 842327"/>
                <a:gd name="connsiteY12" fmla="*/ 733041 h 1925320"/>
                <a:gd name="connsiteX13" fmla="*/ 612709 w 842327"/>
                <a:gd name="connsiteY13" fmla="*/ 733041 h 1925320"/>
                <a:gd name="connsiteX14" fmla="*/ 612709 w 842327"/>
                <a:gd name="connsiteY14" fmla="*/ 853374 h 1925320"/>
                <a:gd name="connsiteX15" fmla="*/ 612709 w 842327"/>
                <a:gd name="connsiteY15" fmla="*/ 1094039 h 1925320"/>
                <a:gd name="connsiteX16" fmla="*/ 492376 w 842327"/>
                <a:gd name="connsiteY16" fmla="*/ 1094039 h 1925320"/>
                <a:gd name="connsiteX17" fmla="*/ 492376 w 842327"/>
                <a:gd name="connsiteY17" fmla="*/ 973706 h 1925320"/>
                <a:gd name="connsiteX18" fmla="*/ 612709 w 842327"/>
                <a:gd name="connsiteY18" fmla="*/ 973706 h 1925320"/>
                <a:gd name="connsiteX19" fmla="*/ 612709 w 842327"/>
                <a:gd name="connsiteY19" fmla="*/ 1094039 h 1925320"/>
                <a:gd name="connsiteX20" fmla="*/ 612709 w 842327"/>
                <a:gd name="connsiteY20" fmla="*/ 1334704 h 1925320"/>
                <a:gd name="connsiteX21" fmla="*/ 492376 w 842327"/>
                <a:gd name="connsiteY21" fmla="*/ 1334704 h 1925320"/>
                <a:gd name="connsiteX22" fmla="*/ 492376 w 842327"/>
                <a:gd name="connsiteY22" fmla="*/ 1214371 h 1925320"/>
                <a:gd name="connsiteX23" fmla="*/ 612709 w 842327"/>
                <a:gd name="connsiteY23" fmla="*/ 1214371 h 1925320"/>
                <a:gd name="connsiteX24" fmla="*/ 612709 w 842327"/>
                <a:gd name="connsiteY24" fmla="*/ 1334704 h 1925320"/>
                <a:gd name="connsiteX25" fmla="*/ 612709 w 842327"/>
                <a:gd name="connsiteY25" fmla="*/ 1575369 h 1925320"/>
                <a:gd name="connsiteX26" fmla="*/ 492376 w 842327"/>
                <a:gd name="connsiteY26" fmla="*/ 1575369 h 1925320"/>
                <a:gd name="connsiteX27" fmla="*/ 492376 w 842327"/>
                <a:gd name="connsiteY27" fmla="*/ 1455036 h 1925320"/>
                <a:gd name="connsiteX28" fmla="*/ 612709 w 842327"/>
                <a:gd name="connsiteY28" fmla="*/ 1455036 h 1925320"/>
                <a:gd name="connsiteX29" fmla="*/ 612709 w 842327"/>
                <a:gd name="connsiteY29" fmla="*/ 1575369 h 1925320"/>
                <a:gd name="connsiteX30" fmla="*/ 372044 w 842327"/>
                <a:gd name="connsiteY30" fmla="*/ 402127 h 1925320"/>
                <a:gd name="connsiteX31" fmla="*/ 251711 w 842327"/>
                <a:gd name="connsiteY31" fmla="*/ 402127 h 1925320"/>
                <a:gd name="connsiteX32" fmla="*/ 251711 w 842327"/>
                <a:gd name="connsiteY32" fmla="*/ 281794 h 1925320"/>
                <a:gd name="connsiteX33" fmla="*/ 372044 w 842327"/>
                <a:gd name="connsiteY33" fmla="*/ 281794 h 1925320"/>
                <a:gd name="connsiteX34" fmla="*/ 372044 w 842327"/>
                <a:gd name="connsiteY34" fmla="*/ 402127 h 1925320"/>
                <a:gd name="connsiteX35" fmla="*/ 372044 w 842327"/>
                <a:gd name="connsiteY35" fmla="*/ 612709 h 1925320"/>
                <a:gd name="connsiteX36" fmla="*/ 251711 w 842327"/>
                <a:gd name="connsiteY36" fmla="*/ 612709 h 1925320"/>
                <a:gd name="connsiteX37" fmla="*/ 251711 w 842327"/>
                <a:gd name="connsiteY37" fmla="*/ 492376 h 1925320"/>
                <a:gd name="connsiteX38" fmla="*/ 372044 w 842327"/>
                <a:gd name="connsiteY38" fmla="*/ 492376 h 1925320"/>
                <a:gd name="connsiteX39" fmla="*/ 372044 w 842327"/>
                <a:gd name="connsiteY39" fmla="*/ 612709 h 1925320"/>
                <a:gd name="connsiteX40" fmla="*/ 372044 w 842327"/>
                <a:gd name="connsiteY40" fmla="*/ 853374 h 1925320"/>
                <a:gd name="connsiteX41" fmla="*/ 251711 w 842327"/>
                <a:gd name="connsiteY41" fmla="*/ 853374 h 1925320"/>
                <a:gd name="connsiteX42" fmla="*/ 251711 w 842327"/>
                <a:gd name="connsiteY42" fmla="*/ 733041 h 1925320"/>
                <a:gd name="connsiteX43" fmla="*/ 372044 w 842327"/>
                <a:gd name="connsiteY43" fmla="*/ 733041 h 1925320"/>
                <a:gd name="connsiteX44" fmla="*/ 372044 w 842327"/>
                <a:gd name="connsiteY44" fmla="*/ 853374 h 1925320"/>
                <a:gd name="connsiteX45" fmla="*/ 372044 w 842327"/>
                <a:gd name="connsiteY45" fmla="*/ 1094039 h 1925320"/>
                <a:gd name="connsiteX46" fmla="*/ 251711 w 842327"/>
                <a:gd name="connsiteY46" fmla="*/ 1094039 h 1925320"/>
                <a:gd name="connsiteX47" fmla="*/ 251711 w 842327"/>
                <a:gd name="connsiteY47" fmla="*/ 973706 h 1925320"/>
                <a:gd name="connsiteX48" fmla="*/ 372044 w 842327"/>
                <a:gd name="connsiteY48" fmla="*/ 973706 h 1925320"/>
                <a:gd name="connsiteX49" fmla="*/ 372044 w 842327"/>
                <a:gd name="connsiteY49" fmla="*/ 1094039 h 1925320"/>
                <a:gd name="connsiteX50" fmla="*/ 372044 w 842327"/>
                <a:gd name="connsiteY50" fmla="*/ 1334704 h 1925320"/>
                <a:gd name="connsiteX51" fmla="*/ 251711 w 842327"/>
                <a:gd name="connsiteY51" fmla="*/ 1334704 h 1925320"/>
                <a:gd name="connsiteX52" fmla="*/ 251711 w 842327"/>
                <a:gd name="connsiteY52" fmla="*/ 1214371 h 1925320"/>
                <a:gd name="connsiteX53" fmla="*/ 372044 w 842327"/>
                <a:gd name="connsiteY53" fmla="*/ 1214371 h 1925320"/>
                <a:gd name="connsiteX54" fmla="*/ 372044 w 842327"/>
                <a:gd name="connsiteY54" fmla="*/ 1334704 h 1925320"/>
                <a:gd name="connsiteX55" fmla="*/ 372044 w 842327"/>
                <a:gd name="connsiteY55" fmla="*/ 1575369 h 1925320"/>
                <a:gd name="connsiteX56" fmla="*/ 251711 w 842327"/>
                <a:gd name="connsiteY56" fmla="*/ 1575369 h 1925320"/>
                <a:gd name="connsiteX57" fmla="*/ 251711 w 842327"/>
                <a:gd name="connsiteY57" fmla="*/ 1455036 h 1925320"/>
                <a:gd name="connsiteX58" fmla="*/ 372044 w 842327"/>
                <a:gd name="connsiteY58" fmla="*/ 1455036 h 1925320"/>
                <a:gd name="connsiteX59" fmla="*/ 372044 w 842327"/>
                <a:gd name="connsiteY59" fmla="*/ 1575369 h 1925320"/>
                <a:gd name="connsiteX60" fmla="*/ 71212 w 842327"/>
                <a:gd name="connsiteY60" fmla="*/ 71212 h 1925320"/>
                <a:gd name="connsiteX61" fmla="*/ 71212 w 842327"/>
                <a:gd name="connsiteY61" fmla="*/ 1876200 h 1925320"/>
                <a:gd name="connsiteX62" fmla="*/ 372044 w 842327"/>
                <a:gd name="connsiteY62" fmla="*/ 1876200 h 1925320"/>
                <a:gd name="connsiteX63" fmla="*/ 372044 w 842327"/>
                <a:gd name="connsiteY63" fmla="*/ 1695701 h 1925320"/>
                <a:gd name="connsiteX64" fmla="*/ 492376 w 842327"/>
                <a:gd name="connsiteY64" fmla="*/ 1695701 h 1925320"/>
                <a:gd name="connsiteX65" fmla="*/ 492376 w 842327"/>
                <a:gd name="connsiteY65" fmla="*/ 1876200 h 1925320"/>
                <a:gd name="connsiteX66" fmla="*/ 793207 w 842327"/>
                <a:gd name="connsiteY66" fmla="*/ 1876200 h 1925320"/>
                <a:gd name="connsiteX67" fmla="*/ 793207 w 842327"/>
                <a:gd name="connsiteY67" fmla="*/ 161462 h 1925320"/>
                <a:gd name="connsiteX68" fmla="*/ 71212 w 842327"/>
                <a:gd name="connsiteY68" fmla="*/ 71212 h 192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2327" h="1925320">
                  <a:moveTo>
                    <a:pt x="612709" y="402127"/>
                  </a:moveTo>
                  <a:lnTo>
                    <a:pt x="492376" y="402127"/>
                  </a:lnTo>
                  <a:lnTo>
                    <a:pt x="492376" y="281794"/>
                  </a:lnTo>
                  <a:lnTo>
                    <a:pt x="612709" y="281794"/>
                  </a:lnTo>
                  <a:lnTo>
                    <a:pt x="612709" y="402127"/>
                  </a:lnTo>
                  <a:close/>
                  <a:moveTo>
                    <a:pt x="612709" y="612709"/>
                  </a:moveTo>
                  <a:lnTo>
                    <a:pt x="492376" y="612709"/>
                  </a:lnTo>
                  <a:lnTo>
                    <a:pt x="492376" y="492376"/>
                  </a:lnTo>
                  <a:lnTo>
                    <a:pt x="612709" y="492376"/>
                  </a:lnTo>
                  <a:lnTo>
                    <a:pt x="612709" y="612709"/>
                  </a:lnTo>
                  <a:close/>
                  <a:moveTo>
                    <a:pt x="612709" y="853374"/>
                  </a:moveTo>
                  <a:lnTo>
                    <a:pt x="492376" y="853374"/>
                  </a:lnTo>
                  <a:lnTo>
                    <a:pt x="492376" y="733041"/>
                  </a:lnTo>
                  <a:lnTo>
                    <a:pt x="612709" y="733041"/>
                  </a:lnTo>
                  <a:lnTo>
                    <a:pt x="612709" y="853374"/>
                  </a:lnTo>
                  <a:close/>
                  <a:moveTo>
                    <a:pt x="612709" y="1094039"/>
                  </a:moveTo>
                  <a:lnTo>
                    <a:pt x="492376" y="1094039"/>
                  </a:lnTo>
                  <a:lnTo>
                    <a:pt x="492376" y="973706"/>
                  </a:lnTo>
                  <a:lnTo>
                    <a:pt x="612709" y="973706"/>
                  </a:lnTo>
                  <a:lnTo>
                    <a:pt x="612709" y="1094039"/>
                  </a:lnTo>
                  <a:close/>
                  <a:moveTo>
                    <a:pt x="612709" y="1334704"/>
                  </a:moveTo>
                  <a:lnTo>
                    <a:pt x="492376" y="1334704"/>
                  </a:lnTo>
                  <a:lnTo>
                    <a:pt x="492376" y="1214371"/>
                  </a:lnTo>
                  <a:lnTo>
                    <a:pt x="612709" y="1214371"/>
                  </a:lnTo>
                  <a:lnTo>
                    <a:pt x="612709" y="1334704"/>
                  </a:lnTo>
                  <a:close/>
                  <a:moveTo>
                    <a:pt x="612709" y="1575369"/>
                  </a:moveTo>
                  <a:lnTo>
                    <a:pt x="492376" y="1575369"/>
                  </a:lnTo>
                  <a:lnTo>
                    <a:pt x="492376" y="1455036"/>
                  </a:lnTo>
                  <a:lnTo>
                    <a:pt x="612709" y="1455036"/>
                  </a:lnTo>
                  <a:lnTo>
                    <a:pt x="612709" y="1575369"/>
                  </a:lnTo>
                  <a:close/>
                  <a:moveTo>
                    <a:pt x="372044" y="402127"/>
                  </a:moveTo>
                  <a:lnTo>
                    <a:pt x="251711" y="402127"/>
                  </a:lnTo>
                  <a:lnTo>
                    <a:pt x="251711" y="281794"/>
                  </a:lnTo>
                  <a:lnTo>
                    <a:pt x="372044" y="281794"/>
                  </a:lnTo>
                  <a:lnTo>
                    <a:pt x="372044" y="402127"/>
                  </a:lnTo>
                  <a:close/>
                  <a:moveTo>
                    <a:pt x="372044" y="612709"/>
                  </a:moveTo>
                  <a:lnTo>
                    <a:pt x="251711" y="612709"/>
                  </a:lnTo>
                  <a:lnTo>
                    <a:pt x="251711" y="492376"/>
                  </a:lnTo>
                  <a:lnTo>
                    <a:pt x="372044" y="492376"/>
                  </a:lnTo>
                  <a:lnTo>
                    <a:pt x="372044" y="612709"/>
                  </a:lnTo>
                  <a:close/>
                  <a:moveTo>
                    <a:pt x="372044" y="853374"/>
                  </a:moveTo>
                  <a:lnTo>
                    <a:pt x="251711" y="853374"/>
                  </a:lnTo>
                  <a:lnTo>
                    <a:pt x="251711" y="733041"/>
                  </a:lnTo>
                  <a:lnTo>
                    <a:pt x="372044" y="733041"/>
                  </a:lnTo>
                  <a:lnTo>
                    <a:pt x="372044" y="853374"/>
                  </a:lnTo>
                  <a:close/>
                  <a:moveTo>
                    <a:pt x="372044" y="1094039"/>
                  </a:moveTo>
                  <a:lnTo>
                    <a:pt x="251711" y="1094039"/>
                  </a:lnTo>
                  <a:lnTo>
                    <a:pt x="251711" y="973706"/>
                  </a:lnTo>
                  <a:lnTo>
                    <a:pt x="372044" y="973706"/>
                  </a:lnTo>
                  <a:lnTo>
                    <a:pt x="372044" y="1094039"/>
                  </a:lnTo>
                  <a:close/>
                  <a:moveTo>
                    <a:pt x="372044" y="1334704"/>
                  </a:moveTo>
                  <a:lnTo>
                    <a:pt x="251711" y="1334704"/>
                  </a:lnTo>
                  <a:lnTo>
                    <a:pt x="251711" y="1214371"/>
                  </a:lnTo>
                  <a:lnTo>
                    <a:pt x="372044" y="1214371"/>
                  </a:lnTo>
                  <a:lnTo>
                    <a:pt x="372044" y="1334704"/>
                  </a:lnTo>
                  <a:close/>
                  <a:moveTo>
                    <a:pt x="372044" y="1575369"/>
                  </a:moveTo>
                  <a:lnTo>
                    <a:pt x="251711" y="1575369"/>
                  </a:lnTo>
                  <a:lnTo>
                    <a:pt x="251711" y="1455036"/>
                  </a:lnTo>
                  <a:lnTo>
                    <a:pt x="372044" y="1455036"/>
                  </a:lnTo>
                  <a:lnTo>
                    <a:pt x="372044" y="1575369"/>
                  </a:lnTo>
                  <a:close/>
                  <a:moveTo>
                    <a:pt x="71212" y="71212"/>
                  </a:moveTo>
                  <a:lnTo>
                    <a:pt x="71212" y="1876200"/>
                  </a:lnTo>
                  <a:lnTo>
                    <a:pt x="372044" y="1876200"/>
                  </a:lnTo>
                  <a:lnTo>
                    <a:pt x="372044" y="1695701"/>
                  </a:lnTo>
                  <a:lnTo>
                    <a:pt x="492376" y="1695701"/>
                  </a:lnTo>
                  <a:lnTo>
                    <a:pt x="492376" y="1876200"/>
                  </a:lnTo>
                  <a:lnTo>
                    <a:pt x="793207" y="1876200"/>
                  </a:lnTo>
                  <a:lnTo>
                    <a:pt x="793207" y="161462"/>
                  </a:lnTo>
                  <a:lnTo>
                    <a:pt x="71212" y="71212"/>
                  </a:lnTo>
                  <a:close/>
                </a:path>
              </a:pathLst>
            </a:custGeom>
            <a:solidFill>
              <a:schemeClr val="tx2"/>
            </a:solidFill>
            <a:ln w="30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Isosceles Triangle 95">
              <a:extLst>
                <a:ext uri="{FF2B5EF4-FFF2-40B4-BE49-F238E27FC236}">
                  <a16:creationId xmlns:a16="http://schemas.microsoft.com/office/drawing/2014/main" id="{B3B49D5A-B28D-40DC-A7F1-91D9345CF090}"/>
                </a:ext>
              </a:extLst>
            </p:cNvPr>
            <p:cNvSpPr/>
            <p:nvPr/>
          </p:nvSpPr>
          <p:spPr>
            <a:xfrm>
              <a:off x="11329656" y="4777353"/>
              <a:ext cx="305417" cy="173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9788C73C-41C4-4736-B670-2BCF88F71C20}"/>
                </a:ext>
              </a:extLst>
            </p:cNvPr>
            <p:cNvSpPr/>
            <p:nvPr/>
          </p:nvSpPr>
          <p:spPr>
            <a:xfrm>
              <a:off x="11151437" y="4707130"/>
              <a:ext cx="228570" cy="326527"/>
            </a:xfrm>
            <a:custGeom>
              <a:avLst/>
              <a:gdLst>
                <a:gd name="connsiteX0" fmla="*/ 251711 w 842327"/>
                <a:gd name="connsiteY0" fmla="*/ 733041 h 1203325"/>
                <a:gd name="connsiteX1" fmla="*/ 372044 w 842327"/>
                <a:gd name="connsiteY1" fmla="*/ 733041 h 1203325"/>
                <a:gd name="connsiteX2" fmla="*/ 372044 w 842327"/>
                <a:gd name="connsiteY2" fmla="*/ 853374 h 1203325"/>
                <a:gd name="connsiteX3" fmla="*/ 251711 w 842327"/>
                <a:gd name="connsiteY3" fmla="*/ 853374 h 1203325"/>
                <a:gd name="connsiteX4" fmla="*/ 251711 w 842327"/>
                <a:gd name="connsiteY4" fmla="*/ 733041 h 1203325"/>
                <a:gd name="connsiteX5" fmla="*/ 251711 w 842327"/>
                <a:gd name="connsiteY5" fmla="*/ 492376 h 1203325"/>
                <a:gd name="connsiteX6" fmla="*/ 372044 w 842327"/>
                <a:gd name="connsiteY6" fmla="*/ 492376 h 1203325"/>
                <a:gd name="connsiteX7" fmla="*/ 372044 w 842327"/>
                <a:gd name="connsiteY7" fmla="*/ 612709 h 1203325"/>
                <a:gd name="connsiteX8" fmla="*/ 251711 w 842327"/>
                <a:gd name="connsiteY8" fmla="*/ 612709 h 1203325"/>
                <a:gd name="connsiteX9" fmla="*/ 251711 w 842327"/>
                <a:gd name="connsiteY9" fmla="*/ 492376 h 1203325"/>
                <a:gd name="connsiteX10" fmla="*/ 251711 w 842327"/>
                <a:gd name="connsiteY10" fmla="*/ 251711 h 1203325"/>
                <a:gd name="connsiteX11" fmla="*/ 372044 w 842327"/>
                <a:gd name="connsiteY11" fmla="*/ 251711 h 1203325"/>
                <a:gd name="connsiteX12" fmla="*/ 372044 w 842327"/>
                <a:gd name="connsiteY12" fmla="*/ 372044 h 1203325"/>
                <a:gd name="connsiteX13" fmla="*/ 251711 w 842327"/>
                <a:gd name="connsiteY13" fmla="*/ 372044 h 1203325"/>
                <a:gd name="connsiteX14" fmla="*/ 251711 w 842327"/>
                <a:gd name="connsiteY14" fmla="*/ 251711 h 1203325"/>
                <a:gd name="connsiteX15" fmla="*/ 492376 w 842327"/>
                <a:gd name="connsiteY15" fmla="*/ 733041 h 1203325"/>
                <a:gd name="connsiteX16" fmla="*/ 612709 w 842327"/>
                <a:gd name="connsiteY16" fmla="*/ 733041 h 1203325"/>
                <a:gd name="connsiteX17" fmla="*/ 612709 w 842327"/>
                <a:gd name="connsiteY17" fmla="*/ 853374 h 1203325"/>
                <a:gd name="connsiteX18" fmla="*/ 492376 w 842327"/>
                <a:gd name="connsiteY18" fmla="*/ 853374 h 1203325"/>
                <a:gd name="connsiteX19" fmla="*/ 492376 w 842327"/>
                <a:gd name="connsiteY19" fmla="*/ 733041 h 1203325"/>
                <a:gd name="connsiteX20" fmla="*/ 492376 w 842327"/>
                <a:gd name="connsiteY20" fmla="*/ 492376 h 1203325"/>
                <a:gd name="connsiteX21" fmla="*/ 612709 w 842327"/>
                <a:gd name="connsiteY21" fmla="*/ 492376 h 1203325"/>
                <a:gd name="connsiteX22" fmla="*/ 612709 w 842327"/>
                <a:gd name="connsiteY22" fmla="*/ 612709 h 1203325"/>
                <a:gd name="connsiteX23" fmla="*/ 492376 w 842327"/>
                <a:gd name="connsiteY23" fmla="*/ 612709 h 1203325"/>
                <a:gd name="connsiteX24" fmla="*/ 492376 w 842327"/>
                <a:gd name="connsiteY24" fmla="*/ 492376 h 1203325"/>
                <a:gd name="connsiteX25" fmla="*/ 492376 w 842327"/>
                <a:gd name="connsiteY25" fmla="*/ 251711 h 1203325"/>
                <a:gd name="connsiteX26" fmla="*/ 612709 w 842327"/>
                <a:gd name="connsiteY26" fmla="*/ 251711 h 1203325"/>
                <a:gd name="connsiteX27" fmla="*/ 612709 w 842327"/>
                <a:gd name="connsiteY27" fmla="*/ 372044 h 1203325"/>
                <a:gd name="connsiteX28" fmla="*/ 492376 w 842327"/>
                <a:gd name="connsiteY28" fmla="*/ 372044 h 1203325"/>
                <a:gd name="connsiteX29" fmla="*/ 492376 w 842327"/>
                <a:gd name="connsiteY29" fmla="*/ 251711 h 1203325"/>
                <a:gd name="connsiteX30" fmla="*/ 71212 w 842327"/>
                <a:gd name="connsiteY30" fmla="*/ 1154205 h 1203325"/>
                <a:gd name="connsiteX31" fmla="*/ 372044 w 842327"/>
                <a:gd name="connsiteY31" fmla="*/ 1154205 h 1203325"/>
                <a:gd name="connsiteX32" fmla="*/ 372044 w 842327"/>
                <a:gd name="connsiteY32" fmla="*/ 973706 h 1203325"/>
                <a:gd name="connsiteX33" fmla="*/ 492376 w 842327"/>
                <a:gd name="connsiteY33" fmla="*/ 973706 h 1203325"/>
                <a:gd name="connsiteX34" fmla="*/ 492376 w 842327"/>
                <a:gd name="connsiteY34" fmla="*/ 1154205 h 1203325"/>
                <a:gd name="connsiteX35" fmla="*/ 793207 w 842327"/>
                <a:gd name="connsiteY35" fmla="*/ 1154205 h 1203325"/>
                <a:gd name="connsiteX36" fmla="*/ 793207 w 842327"/>
                <a:gd name="connsiteY36" fmla="*/ 71212 h 1203325"/>
                <a:gd name="connsiteX37" fmla="*/ 71212 w 842327"/>
                <a:gd name="connsiteY37" fmla="*/ 71212 h 1203325"/>
                <a:gd name="connsiteX38" fmla="*/ 71212 w 842327"/>
                <a:gd name="connsiteY38" fmla="*/ 1154205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2327" h="1203325">
                  <a:moveTo>
                    <a:pt x="251711" y="733041"/>
                  </a:moveTo>
                  <a:lnTo>
                    <a:pt x="372044" y="733041"/>
                  </a:lnTo>
                  <a:lnTo>
                    <a:pt x="372044" y="853374"/>
                  </a:lnTo>
                  <a:lnTo>
                    <a:pt x="251711" y="853374"/>
                  </a:lnTo>
                  <a:lnTo>
                    <a:pt x="251711" y="733041"/>
                  </a:lnTo>
                  <a:close/>
                  <a:moveTo>
                    <a:pt x="251711" y="492376"/>
                  </a:moveTo>
                  <a:lnTo>
                    <a:pt x="372044" y="492376"/>
                  </a:lnTo>
                  <a:lnTo>
                    <a:pt x="372044" y="612709"/>
                  </a:lnTo>
                  <a:lnTo>
                    <a:pt x="251711" y="612709"/>
                  </a:lnTo>
                  <a:lnTo>
                    <a:pt x="251711" y="492376"/>
                  </a:lnTo>
                  <a:close/>
                  <a:moveTo>
                    <a:pt x="251711" y="251711"/>
                  </a:moveTo>
                  <a:lnTo>
                    <a:pt x="372044" y="251711"/>
                  </a:lnTo>
                  <a:lnTo>
                    <a:pt x="372044" y="372044"/>
                  </a:lnTo>
                  <a:lnTo>
                    <a:pt x="251711" y="372044"/>
                  </a:lnTo>
                  <a:lnTo>
                    <a:pt x="251711" y="251711"/>
                  </a:lnTo>
                  <a:close/>
                  <a:moveTo>
                    <a:pt x="492376" y="733041"/>
                  </a:moveTo>
                  <a:lnTo>
                    <a:pt x="612709" y="733041"/>
                  </a:lnTo>
                  <a:lnTo>
                    <a:pt x="612709" y="853374"/>
                  </a:lnTo>
                  <a:lnTo>
                    <a:pt x="492376" y="853374"/>
                  </a:lnTo>
                  <a:lnTo>
                    <a:pt x="492376" y="733041"/>
                  </a:lnTo>
                  <a:close/>
                  <a:moveTo>
                    <a:pt x="492376" y="492376"/>
                  </a:moveTo>
                  <a:lnTo>
                    <a:pt x="612709" y="492376"/>
                  </a:lnTo>
                  <a:lnTo>
                    <a:pt x="612709" y="612709"/>
                  </a:lnTo>
                  <a:lnTo>
                    <a:pt x="492376" y="612709"/>
                  </a:lnTo>
                  <a:lnTo>
                    <a:pt x="492376" y="492376"/>
                  </a:lnTo>
                  <a:close/>
                  <a:moveTo>
                    <a:pt x="492376" y="251711"/>
                  </a:moveTo>
                  <a:lnTo>
                    <a:pt x="612709" y="251711"/>
                  </a:lnTo>
                  <a:lnTo>
                    <a:pt x="612709" y="372044"/>
                  </a:lnTo>
                  <a:lnTo>
                    <a:pt x="492376" y="372044"/>
                  </a:lnTo>
                  <a:lnTo>
                    <a:pt x="492376" y="251711"/>
                  </a:lnTo>
                  <a:close/>
                  <a:moveTo>
                    <a:pt x="71212" y="1154205"/>
                  </a:moveTo>
                  <a:lnTo>
                    <a:pt x="372044" y="1154205"/>
                  </a:lnTo>
                  <a:lnTo>
                    <a:pt x="372044" y="973706"/>
                  </a:lnTo>
                  <a:lnTo>
                    <a:pt x="492376" y="973706"/>
                  </a:lnTo>
                  <a:lnTo>
                    <a:pt x="492376" y="1154205"/>
                  </a:lnTo>
                  <a:lnTo>
                    <a:pt x="793207" y="1154205"/>
                  </a:lnTo>
                  <a:lnTo>
                    <a:pt x="793207" y="71212"/>
                  </a:lnTo>
                  <a:lnTo>
                    <a:pt x="71212" y="71212"/>
                  </a:lnTo>
                  <a:lnTo>
                    <a:pt x="71212" y="1154205"/>
                  </a:lnTo>
                  <a:close/>
                </a:path>
              </a:pathLst>
            </a:custGeom>
            <a:solidFill>
              <a:schemeClr val="tx2"/>
            </a:solidFill>
            <a:ln w="30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6F3CE45C-F2F8-48C3-A8D6-9728D9F8C6AB}"/>
                </a:ext>
              </a:extLst>
            </p:cNvPr>
            <p:cNvSpPr/>
            <p:nvPr/>
          </p:nvSpPr>
          <p:spPr>
            <a:xfrm>
              <a:off x="11278589" y="4518515"/>
              <a:ext cx="195917" cy="363161"/>
            </a:xfrm>
            <a:custGeom>
              <a:avLst/>
              <a:gdLst>
                <a:gd name="connsiteX0" fmla="*/ 492376 w 842327"/>
                <a:gd name="connsiteY0" fmla="*/ 492376 h 1022826"/>
                <a:gd name="connsiteX1" fmla="*/ 612709 w 842327"/>
                <a:gd name="connsiteY1" fmla="*/ 492376 h 1022826"/>
                <a:gd name="connsiteX2" fmla="*/ 612709 w 842327"/>
                <a:gd name="connsiteY2" fmla="*/ 612709 h 1022826"/>
                <a:gd name="connsiteX3" fmla="*/ 492376 w 842327"/>
                <a:gd name="connsiteY3" fmla="*/ 612709 h 1022826"/>
                <a:gd name="connsiteX4" fmla="*/ 492376 w 842327"/>
                <a:gd name="connsiteY4" fmla="*/ 492376 h 1022826"/>
                <a:gd name="connsiteX5" fmla="*/ 492376 w 842327"/>
                <a:gd name="connsiteY5" fmla="*/ 251711 h 1022826"/>
                <a:gd name="connsiteX6" fmla="*/ 612709 w 842327"/>
                <a:gd name="connsiteY6" fmla="*/ 251711 h 1022826"/>
                <a:gd name="connsiteX7" fmla="*/ 612709 w 842327"/>
                <a:gd name="connsiteY7" fmla="*/ 372044 h 1022826"/>
                <a:gd name="connsiteX8" fmla="*/ 492376 w 842327"/>
                <a:gd name="connsiteY8" fmla="*/ 372044 h 1022826"/>
                <a:gd name="connsiteX9" fmla="*/ 492376 w 842327"/>
                <a:gd name="connsiteY9" fmla="*/ 251711 h 1022826"/>
                <a:gd name="connsiteX10" fmla="*/ 372044 w 842327"/>
                <a:gd name="connsiteY10" fmla="*/ 372044 h 1022826"/>
                <a:gd name="connsiteX11" fmla="*/ 251711 w 842327"/>
                <a:gd name="connsiteY11" fmla="*/ 372044 h 1022826"/>
                <a:gd name="connsiteX12" fmla="*/ 251711 w 842327"/>
                <a:gd name="connsiteY12" fmla="*/ 251711 h 1022826"/>
                <a:gd name="connsiteX13" fmla="*/ 372044 w 842327"/>
                <a:gd name="connsiteY13" fmla="*/ 251711 h 1022826"/>
                <a:gd name="connsiteX14" fmla="*/ 372044 w 842327"/>
                <a:gd name="connsiteY14" fmla="*/ 372044 h 1022826"/>
                <a:gd name="connsiteX15" fmla="*/ 372044 w 842327"/>
                <a:gd name="connsiteY15" fmla="*/ 612709 h 1022826"/>
                <a:gd name="connsiteX16" fmla="*/ 251711 w 842327"/>
                <a:gd name="connsiteY16" fmla="*/ 612709 h 1022826"/>
                <a:gd name="connsiteX17" fmla="*/ 251711 w 842327"/>
                <a:gd name="connsiteY17" fmla="*/ 492376 h 1022826"/>
                <a:gd name="connsiteX18" fmla="*/ 372044 w 842327"/>
                <a:gd name="connsiteY18" fmla="*/ 492376 h 1022826"/>
                <a:gd name="connsiteX19" fmla="*/ 372044 w 842327"/>
                <a:gd name="connsiteY19" fmla="*/ 612709 h 1022826"/>
                <a:gd name="connsiteX20" fmla="*/ 492376 w 842327"/>
                <a:gd name="connsiteY20" fmla="*/ 973706 h 1022826"/>
                <a:gd name="connsiteX21" fmla="*/ 793207 w 842327"/>
                <a:gd name="connsiteY21" fmla="*/ 973706 h 1022826"/>
                <a:gd name="connsiteX22" fmla="*/ 793207 w 842327"/>
                <a:gd name="connsiteY22" fmla="*/ 71212 h 1022826"/>
                <a:gd name="connsiteX23" fmla="*/ 71212 w 842327"/>
                <a:gd name="connsiteY23" fmla="*/ 71212 h 1022826"/>
                <a:gd name="connsiteX24" fmla="*/ 71212 w 842327"/>
                <a:gd name="connsiteY24" fmla="*/ 733041 h 1022826"/>
                <a:gd name="connsiteX25" fmla="*/ 492376 w 842327"/>
                <a:gd name="connsiteY25" fmla="*/ 733041 h 1022826"/>
                <a:gd name="connsiteX26" fmla="*/ 492376 w 842327"/>
                <a:gd name="connsiteY26" fmla="*/ 973706 h 1022826"/>
                <a:gd name="connsiteX0" fmla="*/ 421164 w 721995"/>
                <a:gd name="connsiteY0" fmla="*/ 421164 h 1338329"/>
                <a:gd name="connsiteX1" fmla="*/ 541497 w 721995"/>
                <a:gd name="connsiteY1" fmla="*/ 421164 h 1338329"/>
                <a:gd name="connsiteX2" fmla="*/ 541497 w 721995"/>
                <a:gd name="connsiteY2" fmla="*/ 541497 h 1338329"/>
                <a:gd name="connsiteX3" fmla="*/ 421164 w 721995"/>
                <a:gd name="connsiteY3" fmla="*/ 541497 h 1338329"/>
                <a:gd name="connsiteX4" fmla="*/ 421164 w 721995"/>
                <a:gd name="connsiteY4" fmla="*/ 421164 h 1338329"/>
                <a:gd name="connsiteX5" fmla="*/ 421164 w 721995"/>
                <a:gd name="connsiteY5" fmla="*/ 180499 h 1338329"/>
                <a:gd name="connsiteX6" fmla="*/ 541497 w 721995"/>
                <a:gd name="connsiteY6" fmla="*/ 180499 h 1338329"/>
                <a:gd name="connsiteX7" fmla="*/ 541497 w 721995"/>
                <a:gd name="connsiteY7" fmla="*/ 300832 h 1338329"/>
                <a:gd name="connsiteX8" fmla="*/ 421164 w 721995"/>
                <a:gd name="connsiteY8" fmla="*/ 300832 h 1338329"/>
                <a:gd name="connsiteX9" fmla="*/ 421164 w 721995"/>
                <a:gd name="connsiteY9" fmla="*/ 180499 h 1338329"/>
                <a:gd name="connsiteX10" fmla="*/ 300832 w 721995"/>
                <a:gd name="connsiteY10" fmla="*/ 300832 h 1338329"/>
                <a:gd name="connsiteX11" fmla="*/ 180499 w 721995"/>
                <a:gd name="connsiteY11" fmla="*/ 300832 h 1338329"/>
                <a:gd name="connsiteX12" fmla="*/ 180499 w 721995"/>
                <a:gd name="connsiteY12" fmla="*/ 180499 h 1338329"/>
                <a:gd name="connsiteX13" fmla="*/ 300832 w 721995"/>
                <a:gd name="connsiteY13" fmla="*/ 180499 h 1338329"/>
                <a:gd name="connsiteX14" fmla="*/ 300832 w 721995"/>
                <a:gd name="connsiteY14" fmla="*/ 300832 h 1338329"/>
                <a:gd name="connsiteX15" fmla="*/ 300832 w 721995"/>
                <a:gd name="connsiteY15" fmla="*/ 541497 h 1338329"/>
                <a:gd name="connsiteX16" fmla="*/ 180499 w 721995"/>
                <a:gd name="connsiteY16" fmla="*/ 541497 h 1338329"/>
                <a:gd name="connsiteX17" fmla="*/ 180499 w 721995"/>
                <a:gd name="connsiteY17" fmla="*/ 421164 h 1338329"/>
                <a:gd name="connsiteX18" fmla="*/ 300832 w 721995"/>
                <a:gd name="connsiteY18" fmla="*/ 421164 h 1338329"/>
                <a:gd name="connsiteX19" fmla="*/ 300832 w 721995"/>
                <a:gd name="connsiteY19" fmla="*/ 541497 h 1338329"/>
                <a:gd name="connsiteX20" fmla="*/ 421164 w 721995"/>
                <a:gd name="connsiteY20" fmla="*/ 1338329 h 1338329"/>
                <a:gd name="connsiteX21" fmla="*/ 721995 w 721995"/>
                <a:gd name="connsiteY21" fmla="*/ 902494 h 1338329"/>
                <a:gd name="connsiteX22" fmla="*/ 721995 w 721995"/>
                <a:gd name="connsiteY22" fmla="*/ 0 h 1338329"/>
                <a:gd name="connsiteX23" fmla="*/ 0 w 721995"/>
                <a:gd name="connsiteY23" fmla="*/ 0 h 1338329"/>
                <a:gd name="connsiteX24" fmla="*/ 0 w 721995"/>
                <a:gd name="connsiteY24" fmla="*/ 661829 h 1338329"/>
                <a:gd name="connsiteX25" fmla="*/ 421164 w 721995"/>
                <a:gd name="connsiteY25" fmla="*/ 661829 h 1338329"/>
                <a:gd name="connsiteX26" fmla="*/ 421164 w 721995"/>
                <a:gd name="connsiteY26" fmla="*/ 1338329 h 1338329"/>
                <a:gd name="connsiteX0" fmla="*/ 421164 w 721995"/>
                <a:gd name="connsiteY0" fmla="*/ 421164 h 1338329"/>
                <a:gd name="connsiteX1" fmla="*/ 541497 w 721995"/>
                <a:gd name="connsiteY1" fmla="*/ 421164 h 1338329"/>
                <a:gd name="connsiteX2" fmla="*/ 541497 w 721995"/>
                <a:gd name="connsiteY2" fmla="*/ 541497 h 1338329"/>
                <a:gd name="connsiteX3" fmla="*/ 421164 w 721995"/>
                <a:gd name="connsiteY3" fmla="*/ 541497 h 1338329"/>
                <a:gd name="connsiteX4" fmla="*/ 421164 w 721995"/>
                <a:gd name="connsiteY4" fmla="*/ 421164 h 1338329"/>
                <a:gd name="connsiteX5" fmla="*/ 421164 w 721995"/>
                <a:gd name="connsiteY5" fmla="*/ 180499 h 1338329"/>
                <a:gd name="connsiteX6" fmla="*/ 541497 w 721995"/>
                <a:gd name="connsiteY6" fmla="*/ 180499 h 1338329"/>
                <a:gd name="connsiteX7" fmla="*/ 541497 w 721995"/>
                <a:gd name="connsiteY7" fmla="*/ 300832 h 1338329"/>
                <a:gd name="connsiteX8" fmla="*/ 421164 w 721995"/>
                <a:gd name="connsiteY8" fmla="*/ 300832 h 1338329"/>
                <a:gd name="connsiteX9" fmla="*/ 421164 w 721995"/>
                <a:gd name="connsiteY9" fmla="*/ 180499 h 1338329"/>
                <a:gd name="connsiteX10" fmla="*/ 300832 w 721995"/>
                <a:gd name="connsiteY10" fmla="*/ 300832 h 1338329"/>
                <a:gd name="connsiteX11" fmla="*/ 180499 w 721995"/>
                <a:gd name="connsiteY11" fmla="*/ 300832 h 1338329"/>
                <a:gd name="connsiteX12" fmla="*/ 180499 w 721995"/>
                <a:gd name="connsiteY12" fmla="*/ 180499 h 1338329"/>
                <a:gd name="connsiteX13" fmla="*/ 300832 w 721995"/>
                <a:gd name="connsiteY13" fmla="*/ 180499 h 1338329"/>
                <a:gd name="connsiteX14" fmla="*/ 300832 w 721995"/>
                <a:gd name="connsiteY14" fmla="*/ 300832 h 1338329"/>
                <a:gd name="connsiteX15" fmla="*/ 300832 w 721995"/>
                <a:gd name="connsiteY15" fmla="*/ 541497 h 1338329"/>
                <a:gd name="connsiteX16" fmla="*/ 180499 w 721995"/>
                <a:gd name="connsiteY16" fmla="*/ 541497 h 1338329"/>
                <a:gd name="connsiteX17" fmla="*/ 180499 w 721995"/>
                <a:gd name="connsiteY17" fmla="*/ 421164 h 1338329"/>
                <a:gd name="connsiteX18" fmla="*/ 300832 w 721995"/>
                <a:gd name="connsiteY18" fmla="*/ 421164 h 1338329"/>
                <a:gd name="connsiteX19" fmla="*/ 300832 w 721995"/>
                <a:gd name="connsiteY19" fmla="*/ 541497 h 1338329"/>
                <a:gd name="connsiteX20" fmla="*/ 421164 w 721995"/>
                <a:gd name="connsiteY20" fmla="*/ 1338329 h 1338329"/>
                <a:gd name="connsiteX21" fmla="*/ 721995 w 721995"/>
                <a:gd name="connsiteY21" fmla="*/ 1056318 h 1338329"/>
                <a:gd name="connsiteX22" fmla="*/ 721995 w 721995"/>
                <a:gd name="connsiteY22" fmla="*/ 0 h 1338329"/>
                <a:gd name="connsiteX23" fmla="*/ 0 w 721995"/>
                <a:gd name="connsiteY23" fmla="*/ 0 h 1338329"/>
                <a:gd name="connsiteX24" fmla="*/ 0 w 721995"/>
                <a:gd name="connsiteY24" fmla="*/ 661829 h 1338329"/>
                <a:gd name="connsiteX25" fmla="*/ 421164 w 721995"/>
                <a:gd name="connsiteY25" fmla="*/ 661829 h 1338329"/>
                <a:gd name="connsiteX26" fmla="*/ 421164 w 721995"/>
                <a:gd name="connsiteY26" fmla="*/ 1338329 h 13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995" h="1338329">
                  <a:moveTo>
                    <a:pt x="421164" y="421164"/>
                  </a:moveTo>
                  <a:lnTo>
                    <a:pt x="541497" y="421164"/>
                  </a:lnTo>
                  <a:lnTo>
                    <a:pt x="541497" y="541497"/>
                  </a:lnTo>
                  <a:lnTo>
                    <a:pt x="421164" y="541497"/>
                  </a:lnTo>
                  <a:lnTo>
                    <a:pt x="421164" y="421164"/>
                  </a:lnTo>
                  <a:close/>
                  <a:moveTo>
                    <a:pt x="421164" y="180499"/>
                  </a:moveTo>
                  <a:lnTo>
                    <a:pt x="541497" y="180499"/>
                  </a:lnTo>
                  <a:lnTo>
                    <a:pt x="541497" y="300832"/>
                  </a:lnTo>
                  <a:lnTo>
                    <a:pt x="421164" y="300832"/>
                  </a:lnTo>
                  <a:lnTo>
                    <a:pt x="421164" y="180499"/>
                  </a:lnTo>
                  <a:close/>
                  <a:moveTo>
                    <a:pt x="300832" y="300832"/>
                  </a:moveTo>
                  <a:lnTo>
                    <a:pt x="180499" y="300832"/>
                  </a:lnTo>
                  <a:lnTo>
                    <a:pt x="180499" y="180499"/>
                  </a:lnTo>
                  <a:lnTo>
                    <a:pt x="300832" y="180499"/>
                  </a:lnTo>
                  <a:lnTo>
                    <a:pt x="300832" y="300832"/>
                  </a:lnTo>
                  <a:close/>
                  <a:moveTo>
                    <a:pt x="300832" y="541497"/>
                  </a:moveTo>
                  <a:lnTo>
                    <a:pt x="180499" y="541497"/>
                  </a:lnTo>
                  <a:lnTo>
                    <a:pt x="180499" y="421164"/>
                  </a:lnTo>
                  <a:lnTo>
                    <a:pt x="300832" y="421164"/>
                  </a:lnTo>
                  <a:lnTo>
                    <a:pt x="300832" y="541497"/>
                  </a:lnTo>
                  <a:close/>
                  <a:moveTo>
                    <a:pt x="421164" y="1338329"/>
                  </a:moveTo>
                  <a:lnTo>
                    <a:pt x="721995" y="1056318"/>
                  </a:lnTo>
                  <a:lnTo>
                    <a:pt x="721995" y="0"/>
                  </a:lnTo>
                  <a:lnTo>
                    <a:pt x="0" y="0"/>
                  </a:lnTo>
                  <a:lnTo>
                    <a:pt x="0" y="661829"/>
                  </a:lnTo>
                  <a:lnTo>
                    <a:pt x="421164" y="661829"/>
                  </a:lnTo>
                  <a:lnTo>
                    <a:pt x="421164" y="1338329"/>
                  </a:lnTo>
                  <a:close/>
                </a:path>
              </a:pathLst>
            </a:custGeom>
            <a:solidFill>
              <a:schemeClr val="tx2"/>
            </a:solidFill>
            <a:ln w="300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FD2BEF93-7360-4B3C-9F2E-1584A0271608}"/>
                </a:ext>
              </a:extLst>
            </p:cNvPr>
            <p:cNvSpPr/>
            <p:nvPr/>
          </p:nvSpPr>
          <p:spPr>
            <a:xfrm>
              <a:off x="11524441" y="4823007"/>
              <a:ext cx="41881" cy="62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AFAC54B3-3422-4668-A297-DC2F75B93A52}"/>
                </a:ext>
              </a:extLst>
            </p:cNvPr>
            <p:cNvSpPr/>
            <p:nvPr/>
          </p:nvSpPr>
          <p:spPr>
            <a:xfrm>
              <a:off x="11389466" y="4927944"/>
              <a:ext cx="195917" cy="101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1" name="Graphic 100" descr="House">
              <a:extLst>
                <a:ext uri="{FF2B5EF4-FFF2-40B4-BE49-F238E27FC236}">
                  <a16:creationId xmlns:a16="http://schemas.microsoft.com/office/drawing/2014/main" id="{85EA1DC4-8779-495B-8F45-C95C8FF2B7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1348951" y="4783195"/>
              <a:ext cx="276103" cy="276103"/>
            </a:xfrm>
            <a:prstGeom prst="rect">
              <a:avLst/>
            </a:prstGeom>
          </p:spPr>
        </p:pic>
        <p:sp>
          <p:nvSpPr>
            <p:cNvPr id="79" name="Oval 78">
              <a:extLst>
                <a:ext uri="{FF2B5EF4-FFF2-40B4-BE49-F238E27FC236}">
                  <a16:creationId xmlns:a16="http://schemas.microsoft.com/office/drawing/2014/main" id="{6F321D72-A6C3-4A6E-8378-E46A8E76819F}"/>
                </a:ext>
              </a:extLst>
            </p:cNvPr>
            <p:cNvSpPr/>
            <p:nvPr/>
          </p:nvSpPr>
          <p:spPr>
            <a:xfrm>
              <a:off x="10454193" y="4124166"/>
              <a:ext cx="510623" cy="475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1F898AF-4ECB-4EC5-9F27-3AF4B61E818C}"/>
                </a:ext>
              </a:extLst>
            </p:cNvPr>
            <p:cNvSpPr/>
            <p:nvPr/>
          </p:nvSpPr>
          <p:spPr>
            <a:xfrm>
              <a:off x="10410283" y="4035117"/>
              <a:ext cx="593006" cy="658042"/>
            </a:xfrm>
            <a:custGeom>
              <a:avLst/>
              <a:gdLst>
                <a:gd name="connsiteX0" fmla="*/ 644833 w 712711"/>
                <a:gd name="connsiteY0" fmla="*/ 586583 h 745860"/>
                <a:gd name="connsiteX1" fmla="*/ 688424 w 712711"/>
                <a:gd name="connsiteY1" fmla="*/ 272659 h 745860"/>
                <a:gd name="connsiteX2" fmla="*/ 619473 w 712711"/>
                <a:gd name="connsiteY2" fmla="*/ 125476 h 745860"/>
                <a:gd name="connsiteX3" fmla="*/ 533451 w 712711"/>
                <a:gd name="connsiteY3" fmla="*/ 124315 h 745860"/>
                <a:gd name="connsiteX4" fmla="*/ 398699 w 712711"/>
                <a:gd name="connsiteY4" fmla="*/ 33320 h 745860"/>
                <a:gd name="connsiteX5" fmla="*/ 145769 w 712711"/>
                <a:gd name="connsiteY5" fmla="*/ 65641 h 745860"/>
                <a:gd name="connsiteX6" fmla="*/ 49139 w 712711"/>
                <a:gd name="connsiteY6" fmla="*/ 309455 h 745860"/>
                <a:gd name="connsiteX7" fmla="*/ 58421 w 712711"/>
                <a:gd name="connsiteY7" fmla="*/ 640948 h 745860"/>
                <a:gd name="connsiteX8" fmla="*/ 21625 w 712711"/>
                <a:gd name="connsiteY8" fmla="*/ 732938 h 745860"/>
                <a:gd name="connsiteX9" fmla="*/ 176598 w 712711"/>
                <a:gd name="connsiteY9" fmla="*/ 716363 h 745860"/>
                <a:gd name="connsiteX10" fmla="*/ 255825 w 712711"/>
                <a:gd name="connsiteY10" fmla="*/ 654042 h 745860"/>
                <a:gd name="connsiteX11" fmla="*/ 87758 w 712711"/>
                <a:gd name="connsiteY11" fmla="*/ 446196 h 745860"/>
                <a:gd name="connsiteX12" fmla="*/ 94222 w 712711"/>
                <a:gd name="connsiteY12" fmla="*/ 357024 h 745860"/>
                <a:gd name="connsiteX13" fmla="*/ 183725 w 712711"/>
                <a:gd name="connsiteY13" fmla="*/ 327355 h 745860"/>
                <a:gd name="connsiteX14" fmla="*/ 350466 w 712711"/>
                <a:gd name="connsiteY14" fmla="*/ 280449 h 745860"/>
                <a:gd name="connsiteX15" fmla="*/ 514887 w 712711"/>
                <a:gd name="connsiteY15" fmla="*/ 167741 h 745860"/>
                <a:gd name="connsiteX16" fmla="*/ 538327 w 712711"/>
                <a:gd name="connsiteY16" fmla="*/ 167920 h 745860"/>
                <a:gd name="connsiteX17" fmla="*/ 542898 w 712711"/>
                <a:gd name="connsiteY17" fmla="*/ 177023 h 745860"/>
                <a:gd name="connsiteX18" fmla="*/ 570744 w 712711"/>
                <a:gd name="connsiteY18" fmla="*/ 253929 h 745860"/>
                <a:gd name="connsiteX19" fmla="*/ 595274 w 712711"/>
                <a:gd name="connsiteY19" fmla="*/ 275476 h 745860"/>
                <a:gd name="connsiteX20" fmla="*/ 623120 w 712711"/>
                <a:gd name="connsiteY20" fmla="*/ 301499 h 745860"/>
                <a:gd name="connsiteX21" fmla="*/ 643009 w 712711"/>
                <a:gd name="connsiteY21" fmla="*/ 376748 h 745860"/>
                <a:gd name="connsiteX22" fmla="*/ 459362 w 712711"/>
                <a:gd name="connsiteY22" fmla="*/ 655534 h 745860"/>
                <a:gd name="connsiteX23" fmla="*/ 537760 w 712711"/>
                <a:gd name="connsiteY23" fmla="*/ 718518 h 745860"/>
                <a:gd name="connsiteX24" fmla="*/ 707651 w 712711"/>
                <a:gd name="connsiteY24" fmla="*/ 704761 h 745860"/>
                <a:gd name="connsiteX25" fmla="*/ 644833 w 712711"/>
                <a:gd name="connsiteY25" fmla="*/ 586583 h 74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711" h="745860">
                  <a:moveTo>
                    <a:pt x="644833" y="586583"/>
                  </a:moveTo>
                  <a:cubicBezTo>
                    <a:pt x="629584" y="526914"/>
                    <a:pt x="687927" y="377742"/>
                    <a:pt x="688424" y="272659"/>
                  </a:cubicBezTo>
                  <a:cubicBezTo>
                    <a:pt x="688424" y="188625"/>
                    <a:pt x="664557" y="151001"/>
                    <a:pt x="619473" y="125476"/>
                  </a:cubicBezTo>
                  <a:cubicBezTo>
                    <a:pt x="593451" y="110724"/>
                    <a:pt x="533451" y="124315"/>
                    <a:pt x="533451" y="124315"/>
                  </a:cubicBezTo>
                  <a:cubicBezTo>
                    <a:pt x="533451" y="124315"/>
                    <a:pt x="502456" y="65641"/>
                    <a:pt x="398699" y="33320"/>
                  </a:cubicBezTo>
                  <a:cubicBezTo>
                    <a:pt x="313440" y="10108"/>
                    <a:pt x="222452" y="21735"/>
                    <a:pt x="145769" y="65641"/>
                  </a:cubicBezTo>
                  <a:cubicBezTo>
                    <a:pt x="81625" y="107078"/>
                    <a:pt x="50630" y="152658"/>
                    <a:pt x="49139" y="309455"/>
                  </a:cubicBezTo>
                  <a:cubicBezTo>
                    <a:pt x="47813" y="453157"/>
                    <a:pt x="67537" y="580782"/>
                    <a:pt x="58421" y="640948"/>
                  </a:cubicBezTo>
                  <a:cubicBezTo>
                    <a:pt x="54217" y="674252"/>
                    <a:pt x="41549" y="705923"/>
                    <a:pt x="21625" y="732938"/>
                  </a:cubicBezTo>
                  <a:cubicBezTo>
                    <a:pt x="21625" y="732938"/>
                    <a:pt x="121073" y="745700"/>
                    <a:pt x="176598" y="716363"/>
                  </a:cubicBezTo>
                  <a:cubicBezTo>
                    <a:pt x="204540" y="697615"/>
                    <a:pt x="231024" y="676783"/>
                    <a:pt x="255825" y="654042"/>
                  </a:cubicBezTo>
                  <a:cubicBezTo>
                    <a:pt x="170760" y="614369"/>
                    <a:pt x="108750" y="537680"/>
                    <a:pt x="87758" y="446196"/>
                  </a:cubicBezTo>
                  <a:cubicBezTo>
                    <a:pt x="85603" y="438240"/>
                    <a:pt x="71183" y="386195"/>
                    <a:pt x="94222" y="357024"/>
                  </a:cubicBezTo>
                  <a:cubicBezTo>
                    <a:pt x="106819" y="340449"/>
                    <a:pt x="135659" y="335808"/>
                    <a:pt x="183725" y="327355"/>
                  </a:cubicBezTo>
                  <a:cubicBezTo>
                    <a:pt x="241262" y="319776"/>
                    <a:pt x="297416" y="303980"/>
                    <a:pt x="350466" y="280449"/>
                  </a:cubicBezTo>
                  <a:cubicBezTo>
                    <a:pt x="410102" y="250460"/>
                    <a:pt x="465408" y="212547"/>
                    <a:pt x="514887" y="167741"/>
                  </a:cubicBezTo>
                  <a:cubicBezTo>
                    <a:pt x="521409" y="161318"/>
                    <a:pt x="531903" y="161398"/>
                    <a:pt x="538327" y="167920"/>
                  </a:cubicBezTo>
                  <a:cubicBezTo>
                    <a:pt x="540769" y="170400"/>
                    <a:pt x="542368" y="173584"/>
                    <a:pt x="542898" y="177023"/>
                  </a:cubicBezTo>
                  <a:cubicBezTo>
                    <a:pt x="546845" y="204288"/>
                    <a:pt x="556321" y="230458"/>
                    <a:pt x="570744" y="253929"/>
                  </a:cubicBezTo>
                  <a:cubicBezTo>
                    <a:pt x="577500" y="262585"/>
                    <a:pt x="585820" y="269894"/>
                    <a:pt x="595274" y="275476"/>
                  </a:cubicBezTo>
                  <a:cubicBezTo>
                    <a:pt x="606295" y="282080"/>
                    <a:pt x="615787" y="290949"/>
                    <a:pt x="623120" y="301499"/>
                  </a:cubicBezTo>
                  <a:cubicBezTo>
                    <a:pt x="635088" y="324857"/>
                    <a:pt x="641872" y="350525"/>
                    <a:pt x="643009" y="376748"/>
                  </a:cubicBezTo>
                  <a:cubicBezTo>
                    <a:pt x="641925" y="497700"/>
                    <a:pt x="570063" y="606791"/>
                    <a:pt x="459362" y="655534"/>
                  </a:cubicBezTo>
                  <a:cubicBezTo>
                    <a:pt x="480246" y="673932"/>
                    <a:pt x="507594" y="696639"/>
                    <a:pt x="537760" y="718518"/>
                  </a:cubicBezTo>
                  <a:cubicBezTo>
                    <a:pt x="587484" y="754485"/>
                    <a:pt x="707651" y="704761"/>
                    <a:pt x="707651" y="704761"/>
                  </a:cubicBezTo>
                  <a:cubicBezTo>
                    <a:pt x="707651" y="704761"/>
                    <a:pt x="668866" y="681556"/>
                    <a:pt x="644833" y="586583"/>
                  </a:cubicBezTo>
                  <a:close/>
                </a:path>
              </a:pathLst>
            </a:custGeom>
            <a:solidFill>
              <a:schemeClr val="bg1"/>
            </a:solidFill>
            <a:ln w="165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lowchart: Delay 80">
              <a:extLst>
                <a:ext uri="{FF2B5EF4-FFF2-40B4-BE49-F238E27FC236}">
                  <a16:creationId xmlns:a16="http://schemas.microsoft.com/office/drawing/2014/main" id="{98F657F7-9840-4FD7-A89F-A864F2820F79}"/>
                </a:ext>
              </a:extLst>
            </p:cNvPr>
            <p:cNvSpPr/>
            <p:nvPr/>
          </p:nvSpPr>
          <p:spPr>
            <a:xfrm rot="16200000">
              <a:off x="10480140" y="4351318"/>
              <a:ext cx="423248" cy="82763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3" name="Graphic 82" descr="Female Profile">
              <a:extLst>
                <a:ext uri="{FF2B5EF4-FFF2-40B4-BE49-F238E27FC236}">
                  <a16:creationId xmlns:a16="http://schemas.microsoft.com/office/drawing/2014/main" id="{1E1E02DF-0627-441D-86B7-D3C93FF8AA9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181471" y="4035117"/>
              <a:ext cx="1045941" cy="1045941"/>
            </a:xfrm>
            <a:prstGeom prst="rect">
              <a:avLst/>
            </a:prstGeom>
          </p:spPr>
        </p:pic>
        <p:pic>
          <p:nvPicPr>
            <p:cNvPr id="88" name="Graphic 87" descr="Clipboard">
              <a:extLst>
                <a:ext uri="{FF2B5EF4-FFF2-40B4-BE49-F238E27FC236}">
                  <a16:creationId xmlns:a16="http://schemas.microsoft.com/office/drawing/2014/main" id="{E1188D22-BE88-401B-B276-6102F1A0FC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rot="20003321">
              <a:off x="10131816" y="4366917"/>
              <a:ext cx="616714" cy="616715"/>
            </a:xfrm>
            <a:prstGeom prst="rect">
              <a:avLst/>
            </a:prstGeom>
          </p:spPr>
        </p:pic>
        <p:sp>
          <p:nvSpPr>
            <p:cNvPr id="89" name="Rectangle 88">
              <a:extLst>
                <a:ext uri="{FF2B5EF4-FFF2-40B4-BE49-F238E27FC236}">
                  <a16:creationId xmlns:a16="http://schemas.microsoft.com/office/drawing/2014/main" id="{8741B59C-6CF7-4226-8304-90A1B3516BAA}"/>
                </a:ext>
              </a:extLst>
            </p:cNvPr>
            <p:cNvSpPr/>
            <p:nvPr/>
          </p:nvSpPr>
          <p:spPr>
            <a:xfrm rot="20003321">
              <a:off x="10312827" y="4512258"/>
              <a:ext cx="282942" cy="37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C5648CEF-0943-457E-B377-03B3E3FB4C0A}"/>
                </a:ext>
              </a:extLst>
            </p:cNvPr>
            <p:cNvSpPr/>
            <p:nvPr/>
          </p:nvSpPr>
          <p:spPr>
            <a:xfrm rot="20003321">
              <a:off x="10330288" y="4485273"/>
              <a:ext cx="49017" cy="517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1" name="Graphic 90" descr="Clipboard">
              <a:extLst>
                <a:ext uri="{FF2B5EF4-FFF2-40B4-BE49-F238E27FC236}">
                  <a16:creationId xmlns:a16="http://schemas.microsoft.com/office/drawing/2014/main" id="{A89991E1-CFBA-485F-B087-AD8FE78064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003321">
              <a:off x="10170575" y="4405679"/>
              <a:ext cx="539191" cy="539191"/>
            </a:xfrm>
            <a:prstGeom prst="rect">
              <a:avLst/>
            </a:prstGeom>
          </p:spPr>
        </p:pic>
        <p:grpSp>
          <p:nvGrpSpPr>
            <p:cNvPr id="85" name="Group 84">
              <a:extLst>
                <a:ext uri="{FF2B5EF4-FFF2-40B4-BE49-F238E27FC236}">
                  <a16:creationId xmlns:a16="http://schemas.microsoft.com/office/drawing/2014/main" id="{D699EA57-2A4C-447D-8B8D-3CEC946AFB5D}"/>
                </a:ext>
              </a:extLst>
            </p:cNvPr>
            <p:cNvGrpSpPr/>
            <p:nvPr/>
          </p:nvGrpSpPr>
          <p:grpSpPr>
            <a:xfrm>
              <a:off x="10779502" y="4677763"/>
              <a:ext cx="182939" cy="195655"/>
              <a:chOff x="7740783" y="3186220"/>
              <a:chExt cx="822573" cy="879753"/>
            </a:xfrm>
            <a:solidFill>
              <a:schemeClr val="bg1"/>
            </a:solidFill>
          </p:grpSpPr>
          <p:sp>
            <p:nvSpPr>
              <p:cNvPr id="86" name="Rectangle 85">
                <a:extLst>
                  <a:ext uri="{FF2B5EF4-FFF2-40B4-BE49-F238E27FC236}">
                    <a16:creationId xmlns:a16="http://schemas.microsoft.com/office/drawing/2014/main" id="{20969699-45D7-4658-8EA5-1275BEEC58A3}"/>
                  </a:ext>
                </a:extLst>
              </p:cNvPr>
              <p:cNvSpPr/>
              <p:nvPr/>
            </p:nvSpPr>
            <p:spPr>
              <a:xfrm>
                <a:off x="7740783" y="3186227"/>
                <a:ext cx="822564" cy="81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7" name="Graphic 86" descr="First aid kit">
                <a:extLst>
                  <a:ext uri="{FF2B5EF4-FFF2-40B4-BE49-F238E27FC236}">
                    <a16:creationId xmlns:a16="http://schemas.microsoft.com/office/drawing/2014/main" id="{0A279BB4-2B6A-4E8D-B7EB-ECBBBDEA0B15}"/>
                  </a:ext>
                </a:extLst>
              </p:cNvPr>
              <p:cNvPicPr>
                <a:picLocks noChangeAspect="1"/>
              </p:cNvPicPr>
              <p:nvPr/>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31852" t="37638" r="31643" b="24075"/>
              <a:stretch/>
            </p:blipFill>
            <p:spPr>
              <a:xfrm>
                <a:off x="7740792" y="3186220"/>
                <a:ext cx="822564" cy="879753"/>
              </a:xfrm>
              <a:prstGeom prst="rect">
                <a:avLst/>
              </a:prstGeom>
            </p:spPr>
          </p:pic>
        </p:grpSp>
        <p:pic>
          <p:nvPicPr>
            <p:cNvPr id="66" name="Graphic 65" descr="Playbook">
              <a:extLst>
                <a:ext uri="{FF2B5EF4-FFF2-40B4-BE49-F238E27FC236}">
                  <a16:creationId xmlns:a16="http://schemas.microsoft.com/office/drawing/2014/main" id="{2EDD8B48-2D75-4112-9C9B-CF1EBDF58F9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rot="19929867">
              <a:off x="10294146" y="4549737"/>
              <a:ext cx="306330" cy="306330"/>
            </a:xfrm>
            <a:prstGeom prst="rect">
              <a:avLst/>
            </a:prstGeom>
          </p:spPr>
        </p:pic>
        <p:sp>
          <p:nvSpPr>
            <p:cNvPr id="68" name="Rectangle: Top Corners Rounded 67">
              <a:extLst>
                <a:ext uri="{FF2B5EF4-FFF2-40B4-BE49-F238E27FC236}">
                  <a16:creationId xmlns:a16="http://schemas.microsoft.com/office/drawing/2014/main" id="{904E9105-3E14-4428-9039-913B7783DAD1}"/>
                </a:ext>
              </a:extLst>
            </p:cNvPr>
            <p:cNvSpPr/>
            <p:nvPr/>
          </p:nvSpPr>
          <p:spPr>
            <a:xfrm>
              <a:off x="9743017" y="4626120"/>
              <a:ext cx="353867" cy="139674"/>
            </a:xfrm>
            <a:prstGeom prst="round2SameRect">
              <a:avLst>
                <a:gd name="adj1" fmla="val 37533"/>
                <a:gd name="adj2" fmla="val 19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Top Corners Rounded 68">
              <a:extLst>
                <a:ext uri="{FF2B5EF4-FFF2-40B4-BE49-F238E27FC236}">
                  <a16:creationId xmlns:a16="http://schemas.microsoft.com/office/drawing/2014/main" id="{46A9E2B1-0EE4-4DC8-B09D-7ADF47474785}"/>
                </a:ext>
              </a:extLst>
            </p:cNvPr>
            <p:cNvSpPr/>
            <p:nvPr/>
          </p:nvSpPr>
          <p:spPr>
            <a:xfrm>
              <a:off x="9700669" y="4763389"/>
              <a:ext cx="429032" cy="524193"/>
            </a:xfrm>
            <a:prstGeom prst="round2SameRect">
              <a:avLst>
                <a:gd name="adj1" fmla="val 10352"/>
                <a:gd name="adj2" fmla="val 19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Top Corners Rounded 69">
              <a:extLst>
                <a:ext uri="{FF2B5EF4-FFF2-40B4-BE49-F238E27FC236}">
                  <a16:creationId xmlns:a16="http://schemas.microsoft.com/office/drawing/2014/main" id="{28542318-C6FF-41AF-A00B-825FBBD45B9A}"/>
                </a:ext>
              </a:extLst>
            </p:cNvPr>
            <p:cNvSpPr/>
            <p:nvPr/>
          </p:nvSpPr>
          <p:spPr>
            <a:xfrm>
              <a:off x="9896638" y="5167198"/>
              <a:ext cx="327610" cy="187423"/>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7" name="Graphic 76" descr="Brain">
              <a:extLst>
                <a:ext uri="{FF2B5EF4-FFF2-40B4-BE49-F238E27FC236}">
                  <a16:creationId xmlns:a16="http://schemas.microsoft.com/office/drawing/2014/main" id="{A344CCEC-31A5-4332-A391-5A57A2F9338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flipH="1">
              <a:off x="9823095" y="4873542"/>
              <a:ext cx="218986" cy="218985"/>
            </a:xfrm>
            <a:prstGeom prst="rect">
              <a:avLst/>
            </a:prstGeom>
          </p:spPr>
        </p:pic>
        <p:pic>
          <p:nvPicPr>
            <p:cNvPr id="78" name="Graphic 77" descr="Medical">
              <a:extLst>
                <a:ext uri="{FF2B5EF4-FFF2-40B4-BE49-F238E27FC236}">
                  <a16:creationId xmlns:a16="http://schemas.microsoft.com/office/drawing/2014/main" id="{2F6B53AF-D88D-4AE9-B22C-2A4D917FF99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flipH="1">
              <a:off x="9915534" y="4993546"/>
              <a:ext cx="94325" cy="94325"/>
            </a:xfrm>
            <a:prstGeom prst="rect">
              <a:avLst/>
            </a:prstGeom>
          </p:spPr>
        </p:pic>
        <p:sp>
          <p:nvSpPr>
            <p:cNvPr id="75" name="Freeform: Shape 74">
              <a:extLst>
                <a:ext uri="{FF2B5EF4-FFF2-40B4-BE49-F238E27FC236}">
                  <a16:creationId xmlns:a16="http://schemas.microsoft.com/office/drawing/2014/main" id="{D3E53F9B-1BE7-46D4-AFC9-70038DAF23C4}"/>
                </a:ext>
              </a:extLst>
            </p:cNvPr>
            <p:cNvSpPr/>
            <p:nvPr/>
          </p:nvSpPr>
          <p:spPr>
            <a:xfrm>
              <a:off x="9725615" y="4641423"/>
              <a:ext cx="380805" cy="617751"/>
            </a:xfrm>
            <a:custGeom>
              <a:avLst/>
              <a:gdLst>
                <a:gd name="connsiteX0" fmla="*/ 1730275 w 1744117"/>
                <a:gd name="connsiteY0" fmla="*/ 2350410 h 2829350"/>
                <a:gd name="connsiteX1" fmla="*/ 1730275 w 1744117"/>
                <a:gd name="connsiteY1" fmla="*/ 2040344 h 2829350"/>
                <a:gd name="connsiteX2" fmla="*/ 412498 w 1744117"/>
                <a:gd name="connsiteY2" fmla="*/ 2040344 h 2829350"/>
                <a:gd name="connsiteX3" fmla="*/ 334981 w 1744117"/>
                <a:gd name="connsiteY3" fmla="*/ 1962828 h 2829350"/>
                <a:gd name="connsiteX4" fmla="*/ 334981 w 1744117"/>
                <a:gd name="connsiteY4" fmla="*/ 1187663 h 2829350"/>
                <a:gd name="connsiteX5" fmla="*/ 412498 w 1744117"/>
                <a:gd name="connsiteY5" fmla="*/ 1110146 h 2829350"/>
                <a:gd name="connsiteX6" fmla="*/ 1730275 w 1744117"/>
                <a:gd name="connsiteY6" fmla="*/ 1110146 h 2829350"/>
                <a:gd name="connsiteX7" fmla="*/ 1730275 w 1744117"/>
                <a:gd name="connsiteY7" fmla="*/ 800081 h 2829350"/>
                <a:gd name="connsiteX8" fmla="*/ 1575243 w 1744117"/>
                <a:gd name="connsiteY8" fmla="*/ 645048 h 2829350"/>
                <a:gd name="connsiteX9" fmla="*/ 1439589 w 1744117"/>
                <a:gd name="connsiteY9" fmla="*/ 645048 h 2829350"/>
                <a:gd name="connsiteX10" fmla="*/ 1420210 w 1744117"/>
                <a:gd name="connsiteY10" fmla="*/ 625669 h 2829350"/>
                <a:gd name="connsiteX11" fmla="*/ 1420210 w 1744117"/>
                <a:gd name="connsiteY11" fmla="*/ 509394 h 2829350"/>
                <a:gd name="connsiteX12" fmla="*/ 1439589 w 1744117"/>
                <a:gd name="connsiteY12" fmla="*/ 490015 h 2829350"/>
                <a:gd name="connsiteX13" fmla="*/ 1536485 w 1744117"/>
                <a:gd name="connsiteY13" fmla="*/ 490015 h 2829350"/>
                <a:gd name="connsiteX14" fmla="*/ 1575243 w 1744117"/>
                <a:gd name="connsiteY14" fmla="*/ 451257 h 2829350"/>
                <a:gd name="connsiteX15" fmla="*/ 1575243 w 1744117"/>
                <a:gd name="connsiteY15" fmla="*/ 179949 h 2829350"/>
                <a:gd name="connsiteX16" fmla="*/ 1420210 w 1744117"/>
                <a:gd name="connsiteY16" fmla="*/ 24916 h 2829350"/>
                <a:gd name="connsiteX17" fmla="*/ 334981 w 1744117"/>
                <a:gd name="connsiteY17" fmla="*/ 24916 h 2829350"/>
                <a:gd name="connsiteX18" fmla="*/ 179949 w 1744117"/>
                <a:gd name="connsiteY18" fmla="*/ 179949 h 2829350"/>
                <a:gd name="connsiteX19" fmla="*/ 179949 w 1744117"/>
                <a:gd name="connsiteY19" fmla="*/ 451257 h 2829350"/>
                <a:gd name="connsiteX20" fmla="*/ 218707 w 1744117"/>
                <a:gd name="connsiteY20" fmla="*/ 490015 h 2829350"/>
                <a:gd name="connsiteX21" fmla="*/ 315602 w 1744117"/>
                <a:gd name="connsiteY21" fmla="*/ 490015 h 2829350"/>
                <a:gd name="connsiteX22" fmla="*/ 334981 w 1744117"/>
                <a:gd name="connsiteY22" fmla="*/ 509394 h 2829350"/>
                <a:gd name="connsiteX23" fmla="*/ 334981 w 1744117"/>
                <a:gd name="connsiteY23" fmla="*/ 625669 h 2829350"/>
                <a:gd name="connsiteX24" fmla="*/ 315602 w 1744117"/>
                <a:gd name="connsiteY24" fmla="*/ 645048 h 2829350"/>
                <a:gd name="connsiteX25" fmla="*/ 179949 w 1744117"/>
                <a:gd name="connsiteY25" fmla="*/ 645048 h 2829350"/>
                <a:gd name="connsiteX26" fmla="*/ 24916 w 1744117"/>
                <a:gd name="connsiteY26" fmla="*/ 800081 h 2829350"/>
                <a:gd name="connsiteX27" fmla="*/ 24916 w 1744117"/>
                <a:gd name="connsiteY27" fmla="*/ 2660476 h 2829350"/>
                <a:gd name="connsiteX28" fmla="*/ 179949 w 1744117"/>
                <a:gd name="connsiteY28" fmla="*/ 2815509 h 2829350"/>
                <a:gd name="connsiteX29" fmla="*/ 722563 w 1744117"/>
                <a:gd name="connsiteY29" fmla="*/ 2815509 h 2829350"/>
                <a:gd name="connsiteX30" fmla="*/ 1187661 w 1744117"/>
                <a:gd name="connsiteY30" fmla="*/ 2350410 h 2829350"/>
                <a:gd name="connsiteX31" fmla="*/ 1730275 w 1744117"/>
                <a:gd name="connsiteY31" fmla="*/ 2350410 h 28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44117" h="2829350">
                  <a:moveTo>
                    <a:pt x="1730275" y="2350410"/>
                  </a:moveTo>
                  <a:lnTo>
                    <a:pt x="1730275" y="2040344"/>
                  </a:lnTo>
                  <a:lnTo>
                    <a:pt x="412498" y="2040344"/>
                  </a:lnTo>
                  <a:cubicBezTo>
                    <a:pt x="369864" y="2040344"/>
                    <a:pt x="334981" y="2005462"/>
                    <a:pt x="334981" y="1962828"/>
                  </a:cubicBezTo>
                  <a:lnTo>
                    <a:pt x="334981" y="1187663"/>
                  </a:lnTo>
                  <a:cubicBezTo>
                    <a:pt x="334981" y="1145029"/>
                    <a:pt x="369864" y="1110146"/>
                    <a:pt x="412498" y="1110146"/>
                  </a:cubicBezTo>
                  <a:lnTo>
                    <a:pt x="1730275" y="1110146"/>
                  </a:lnTo>
                  <a:lnTo>
                    <a:pt x="1730275" y="800081"/>
                  </a:lnTo>
                  <a:cubicBezTo>
                    <a:pt x="1730275" y="714812"/>
                    <a:pt x="1660511" y="645048"/>
                    <a:pt x="1575243" y="645048"/>
                  </a:cubicBezTo>
                  <a:lnTo>
                    <a:pt x="1439589" y="645048"/>
                  </a:lnTo>
                  <a:cubicBezTo>
                    <a:pt x="1427962" y="645048"/>
                    <a:pt x="1420210" y="637296"/>
                    <a:pt x="1420210" y="625669"/>
                  </a:cubicBezTo>
                  <a:lnTo>
                    <a:pt x="1420210" y="509394"/>
                  </a:lnTo>
                  <a:cubicBezTo>
                    <a:pt x="1420210" y="497766"/>
                    <a:pt x="1427962" y="490015"/>
                    <a:pt x="1439589" y="490015"/>
                  </a:cubicBezTo>
                  <a:lnTo>
                    <a:pt x="1536485" y="490015"/>
                  </a:lnTo>
                  <a:cubicBezTo>
                    <a:pt x="1559739" y="490015"/>
                    <a:pt x="1575243" y="474511"/>
                    <a:pt x="1575243" y="451257"/>
                  </a:cubicBezTo>
                  <a:lnTo>
                    <a:pt x="1575243" y="179949"/>
                  </a:lnTo>
                  <a:cubicBezTo>
                    <a:pt x="1575243" y="94681"/>
                    <a:pt x="1505478" y="24916"/>
                    <a:pt x="1420210" y="24916"/>
                  </a:cubicBezTo>
                  <a:lnTo>
                    <a:pt x="334981" y="24916"/>
                  </a:lnTo>
                  <a:cubicBezTo>
                    <a:pt x="249713" y="24916"/>
                    <a:pt x="179949" y="94681"/>
                    <a:pt x="179949" y="179949"/>
                  </a:cubicBezTo>
                  <a:lnTo>
                    <a:pt x="179949" y="451257"/>
                  </a:lnTo>
                  <a:cubicBezTo>
                    <a:pt x="179949" y="474511"/>
                    <a:pt x="195452" y="490015"/>
                    <a:pt x="218707" y="490015"/>
                  </a:cubicBezTo>
                  <a:lnTo>
                    <a:pt x="315602" y="490015"/>
                  </a:lnTo>
                  <a:cubicBezTo>
                    <a:pt x="327230" y="490015"/>
                    <a:pt x="334981" y="497766"/>
                    <a:pt x="334981" y="509394"/>
                  </a:cubicBezTo>
                  <a:lnTo>
                    <a:pt x="334981" y="625669"/>
                  </a:lnTo>
                  <a:cubicBezTo>
                    <a:pt x="334981" y="637296"/>
                    <a:pt x="327230" y="645048"/>
                    <a:pt x="315602" y="645048"/>
                  </a:cubicBezTo>
                  <a:lnTo>
                    <a:pt x="179949" y="645048"/>
                  </a:lnTo>
                  <a:cubicBezTo>
                    <a:pt x="94681" y="645048"/>
                    <a:pt x="24916" y="714812"/>
                    <a:pt x="24916" y="800081"/>
                  </a:cubicBezTo>
                  <a:lnTo>
                    <a:pt x="24916" y="2660476"/>
                  </a:lnTo>
                  <a:cubicBezTo>
                    <a:pt x="24916" y="2745744"/>
                    <a:pt x="94681" y="2815509"/>
                    <a:pt x="179949" y="2815509"/>
                  </a:cubicBezTo>
                  <a:lnTo>
                    <a:pt x="722563" y="2815509"/>
                  </a:lnTo>
                  <a:cubicBezTo>
                    <a:pt x="722563" y="2559704"/>
                    <a:pt x="931857" y="2350410"/>
                    <a:pt x="1187661" y="2350410"/>
                  </a:cubicBezTo>
                  <a:lnTo>
                    <a:pt x="1730275" y="2350410"/>
                  </a:lnTo>
                  <a:close/>
                </a:path>
              </a:pathLst>
            </a:custGeom>
            <a:solidFill>
              <a:schemeClr val="tx2"/>
            </a:solidFill>
            <a:ln w="8164"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2A52D15B-3500-450D-965D-165DDCBFC835}"/>
                </a:ext>
              </a:extLst>
            </p:cNvPr>
            <p:cNvSpPr/>
            <p:nvPr/>
          </p:nvSpPr>
          <p:spPr>
            <a:xfrm>
              <a:off x="9911786" y="5183012"/>
              <a:ext cx="296182" cy="143860"/>
            </a:xfrm>
            <a:custGeom>
              <a:avLst/>
              <a:gdLst>
                <a:gd name="connsiteX0" fmla="*/ 683805 w 1356535"/>
                <a:gd name="connsiteY0" fmla="*/ 490015 h 658889"/>
                <a:gd name="connsiteX1" fmla="*/ 334981 w 1356535"/>
                <a:gd name="connsiteY1" fmla="*/ 490015 h 658889"/>
                <a:gd name="connsiteX2" fmla="*/ 179949 w 1356535"/>
                <a:gd name="connsiteY2" fmla="*/ 334982 h 658889"/>
                <a:gd name="connsiteX3" fmla="*/ 334981 w 1356535"/>
                <a:gd name="connsiteY3" fmla="*/ 179949 h 658889"/>
                <a:gd name="connsiteX4" fmla="*/ 683805 w 1356535"/>
                <a:gd name="connsiteY4" fmla="*/ 179949 h 658889"/>
                <a:gd name="connsiteX5" fmla="*/ 683805 w 1356535"/>
                <a:gd name="connsiteY5" fmla="*/ 490015 h 658889"/>
                <a:gd name="connsiteX6" fmla="*/ 1032628 w 1356535"/>
                <a:gd name="connsiteY6" fmla="*/ 24916 h 658889"/>
                <a:gd name="connsiteX7" fmla="*/ 334981 w 1356535"/>
                <a:gd name="connsiteY7" fmla="*/ 24916 h 658889"/>
                <a:gd name="connsiteX8" fmla="*/ 24916 w 1356535"/>
                <a:gd name="connsiteY8" fmla="*/ 334982 h 658889"/>
                <a:gd name="connsiteX9" fmla="*/ 334981 w 1356535"/>
                <a:gd name="connsiteY9" fmla="*/ 645048 h 658889"/>
                <a:gd name="connsiteX10" fmla="*/ 1032628 w 1356535"/>
                <a:gd name="connsiteY10" fmla="*/ 645048 h 658889"/>
                <a:gd name="connsiteX11" fmla="*/ 1342694 w 1356535"/>
                <a:gd name="connsiteY11" fmla="*/ 334982 h 658889"/>
                <a:gd name="connsiteX12" fmla="*/ 1032628 w 1356535"/>
                <a:gd name="connsiteY12" fmla="*/ 24916 h 65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6535" h="658889">
                  <a:moveTo>
                    <a:pt x="683805" y="490015"/>
                  </a:moveTo>
                  <a:lnTo>
                    <a:pt x="334981" y="490015"/>
                  </a:lnTo>
                  <a:cubicBezTo>
                    <a:pt x="249713" y="490015"/>
                    <a:pt x="179949" y="420250"/>
                    <a:pt x="179949" y="334982"/>
                  </a:cubicBezTo>
                  <a:cubicBezTo>
                    <a:pt x="179949" y="249714"/>
                    <a:pt x="249713" y="179949"/>
                    <a:pt x="334981" y="179949"/>
                  </a:cubicBezTo>
                  <a:lnTo>
                    <a:pt x="683805" y="179949"/>
                  </a:lnTo>
                  <a:lnTo>
                    <a:pt x="683805" y="490015"/>
                  </a:lnTo>
                  <a:close/>
                  <a:moveTo>
                    <a:pt x="1032628" y="24916"/>
                  </a:moveTo>
                  <a:lnTo>
                    <a:pt x="334981" y="24916"/>
                  </a:lnTo>
                  <a:cubicBezTo>
                    <a:pt x="164445" y="24916"/>
                    <a:pt x="24916" y="164446"/>
                    <a:pt x="24916" y="334982"/>
                  </a:cubicBezTo>
                  <a:cubicBezTo>
                    <a:pt x="24916" y="505518"/>
                    <a:pt x="164445" y="645048"/>
                    <a:pt x="334981" y="645048"/>
                  </a:cubicBezTo>
                  <a:lnTo>
                    <a:pt x="1032628" y="645048"/>
                  </a:lnTo>
                  <a:cubicBezTo>
                    <a:pt x="1203164" y="645048"/>
                    <a:pt x="1342694" y="505518"/>
                    <a:pt x="1342694" y="334982"/>
                  </a:cubicBezTo>
                  <a:cubicBezTo>
                    <a:pt x="1342694" y="164446"/>
                    <a:pt x="1203164" y="24916"/>
                    <a:pt x="1032628" y="24916"/>
                  </a:cubicBezTo>
                  <a:close/>
                </a:path>
              </a:pathLst>
            </a:custGeom>
            <a:solidFill>
              <a:schemeClr val="tx2"/>
            </a:solidFill>
            <a:ln w="8164"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4" name="Straight Connector 73">
              <a:extLst>
                <a:ext uri="{FF2B5EF4-FFF2-40B4-BE49-F238E27FC236}">
                  <a16:creationId xmlns:a16="http://schemas.microsoft.com/office/drawing/2014/main" id="{AEC7AB72-CCDF-4508-AD0A-0571D23F2A78}"/>
                </a:ext>
              </a:extLst>
            </p:cNvPr>
            <p:cNvCxnSpPr>
              <a:cxnSpLocks/>
            </p:cNvCxnSpPr>
            <p:nvPr/>
          </p:nvCxnSpPr>
          <p:spPr>
            <a:xfrm>
              <a:off x="10080851" y="4816110"/>
              <a:ext cx="0" cy="33849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9" name="Graphic 108" descr="Jail">
            <a:extLst>
              <a:ext uri="{FF2B5EF4-FFF2-40B4-BE49-F238E27FC236}">
                <a16:creationId xmlns:a16="http://schemas.microsoft.com/office/drawing/2014/main" id="{C9D486F3-1E9F-4644-9925-A46E1FBFF9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0233059" y="5463051"/>
            <a:ext cx="642588" cy="642588"/>
          </a:xfrm>
          <a:prstGeom prst="rect">
            <a:avLst/>
          </a:prstGeom>
        </p:spPr>
      </p:pic>
      <p:pic>
        <p:nvPicPr>
          <p:cNvPr id="110" name="Graphic 109" descr="Hospital">
            <a:extLst>
              <a:ext uri="{FF2B5EF4-FFF2-40B4-BE49-F238E27FC236}">
                <a16:creationId xmlns:a16="http://schemas.microsoft.com/office/drawing/2014/main" id="{0B390C2D-AE54-496B-AE84-A43D98C8B314}"/>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11087404" y="5444494"/>
            <a:ext cx="793458" cy="793458"/>
          </a:xfrm>
          <a:prstGeom prst="rect">
            <a:avLst/>
          </a:prstGeom>
        </p:spPr>
      </p:pic>
      <p:grpSp>
        <p:nvGrpSpPr>
          <p:cNvPr id="111" name="Group 110">
            <a:extLst>
              <a:ext uri="{FF2B5EF4-FFF2-40B4-BE49-F238E27FC236}">
                <a16:creationId xmlns:a16="http://schemas.microsoft.com/office/drawing/2014/main" id="{AFF6F574-A7D7-4007-BDEB-ADDA665AD7EF}"/>
              </a:ext>
            </a:extLst>
          </p:cNvPr>
          <p:cNvGrpSpPr/>
          <p:nvPr/>
        </p:nvGrpSpPr>
        <p:grpSpPr>
          <a:xfrm>
            <a:off x="9324579" y="5471885"/>
            <a:ext cx="612012" cy="711178"/>
            <a:chOff x="8194209" y="4056155"/>
            <a:chExt cx="1172309" cy="1362263"/>
          </a:xfrm>
          <a:solidFill>
            <a:schemeClr val="tx2"/>
          </a:solidFill>
        </p:grpSpPr>
        <p:pic>
          <p:nvPicPr>
            <p:cNvPr id="112" name="Graphic 111" descr="Siren">
              <a:extLst>
                <a:ext uri="{FF2B5EF4-FFF2-40B4-BE49-F238E27FC236}">
                  <a16:creationId xmlns:a16="http://schemas.microsoft.com/office/drawing/2014/main" id="{96B1180F-8264-428E-9302-82F1CF54DB76}"/>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8521500" y="4056155"/>
              <a:ext cx="517726" cy="517726"/>
            </a:xfrm>
            <a:prstGeom prst="rect">
              <a:avLst/>
            </a:prstGeom>
          </p:spPr>
        </p:pic>
        <p:sp>
          <p:nvSpPr>
            <p:cNvPr id="113" name="Graphic 118" descr="Taxi">
              <a:extLst>
                <a:ext uri="{FF2B5EF4-FFF2-40B4-BE49-F238E27FC236}">
                  <a16:creationId xmlns:a16="http://schemas.microsoft.com/office/drawing/2014/main" id="{8BB71EBE-47A8-4B89-890A-512C7C819F6B}"/>
                </a:ext>
              </a:extLst>
            </p:cNvPr>
            <p:cNvSpPr/>
            <p:nvPr/>
          </p:nvSpPr>
          <p:spPr>
            <a:xfrm>
              <a:off x="8194209" y="4452987"/>
              <a:ext cx="1172309" cy="965431"/>
            </a:xfrm>
            <a:custGeom>
              <a:avLst/>
              <a:gdLst>
                <a:gd name="connsiteX0" fmla="*/ 1081800 w 1189549"/>
                <a:gd name="connsiteY0" fmla="*/ 616324 h 1086110"/>
                <a:gd name="connsiteX1" fmla="*/ 1047321 w 1189549"/>
                <a:gd name="connsiteY1" fmla="*/ 650804 h 1086110"/>
                <a:gd name="connsiteX2" fmla="*/ 943881 w 1189549"/>
                <a:gd name="connsiteY2" fmla="*/ 650804 h 1086110"/>
                <a:gd name="connsiteX3" fmla="*/ 909402 w 1189549"/>
                <a:gd name="connsiteY3" fmla="*/ 616324 h 1086110"/>
                <a:gd name="connsiteX4" fmla="*/ 909402 w 1189549"/>
                <a:gd name="connsiteY4" fmla="*/ 581845 h 1086110"/>
                <a:gd name="connsiteX5" fmla="*/ 943881 w 1189549"/>
                <a:gd name="connsiteY5" fmla="*/ 547365 h 1086110"/>
                <a:gd name="connsiteX6" fmla="*/ 1047321 w 1189549"/>
                <a:gd name="connsiteY6" fmla="*/ 547365 h 1086110"/>
                <a:gd name="connsiteX7" fmla="*/ 1081800 w 1189549"/>
                <a:gd name="connsiteY7" fmla="*/ 581845 h 1086110"/>
                <a:gd name="connsiteX8" fmla="*/ 1081800 w 1189549"/>
                <a:gd name="connsiteY8" fmla="*/ 616324 h 1086110"/>
                <a:gd name="connsiteX9" fmla="*/ 190500 w 1189549"/>
                <a:gd name="connsiteY9" fmla="*/ 443926 h 1086110"/>
                <a:gd name="connsiteX10" fmla="*/ 290491 w 1189549"/>
                <a:gd name="connsiteY10" fmla="*/ 206016 h 1086110"/>
                <a:gd name="connsiteX11" fmla="*/ 321523 w 1189549"/>
                <a:gd name="connsiteY11" fmla="*/ 185328 h 1086110"/>
                <a:gd name="connsiteX12" fmla="*/ 873198 w 1189549"/>
                <a:gd name="connsiteY12" fmla="*/ 185328 h 1086110"/>
                <a:gd name="connsiteX13" fmla="*/ 904230 w 1189549"/>
                <a:gd name="connsiteY13" fmla="*/ 206016 h 1086110"/>
                <a:gd name="connsiteX14" fmla="*/ 1007669 w 1189549"/>
                <a:gd name="connsiteY14" fmla="*/ 443926 h 1086110"/>
                <a:gd name="connsiteX15" fmla="*/ 190500 w 1189549"/>
                <a:gd name="connsiteY15" fmla="*/ 443926 h 1086110"/>
                <a:gd name="connsiteX16" fmla="*/ 288767 w 1189549"/>
                <a:gd name="connsiteY16" fmla="*/ 616324 h 1086110"/>
                <a:gd name="connsiteX17" fmla="*/ 254288 w 1189549"/>
                <a:gd name="connsiteY17" fmla="*/ 650804 h 1086110"/>
                <a:gd name="connsiteX18" fmla="*/ 150849 w 1189549"/>
                <a:gd name="connsiteY18" fmla="*/ 650804 h 1086110"/>
                <a:gd name="connsiteX19" fmla="*/ 116369 w 1189549"/>
                <a:gd name="connsiteY19" fmla="*/ 616324 h 1086110"/>
                <a:gd name="connsiteX20" fmla="*/ 116369 w 1189549"/>
                <a:gd name="connsiteY20" fmla="*/ 581845 h 1086110"/>
                <a:gd name="connsiteX21" fmla="*/ 150849 w 1189549"/>
                <a:gd name="connsiteY21" fmla="*/ 547365 h 1086110"/>
                <a:gd name="connsiteX22" fmla="*/ 254288 w 1189549"/>
                <a:gd name="connsiteY22" fmla="*/ 547365 h 1086110"/>
                <a:gd name="connsiteX23" fmla="*/ 288767 w 1189549"/>
                <a:gd name="connsiteY23" fmla="*/ 581845 h 1086110"/>
                <a:gd name="connsiteX24" fmla="*/ 288767 w 1189549"/>
                <a:gd name="connsiteY24" fmla="*/ 616324 h 1086110"/>
                <a:gd name="connsiteX25" fmla="*/ 1081800 w 1189549"/>
                <a:gd name="connsiteY25" fmla="*/ 443926 h 1086110"/>
                <a:gd name="connsiteX26" fmla="*/ 969741 w 1189549"/>
                <a:gd name="connsiteY26" fmla="*/ 180156 h 1086110"/>
                <a:gd name="connsiteX27" fmla="*/ 874922 w 1189549"/>
                <a:gd name="connsiteY27" fmla="*/ 116369 h 1086110"/>
                <a:gd name="connsiteX28" fmla="*/ 737003 w 1189549"/>
                <a:gd name="connsiteY28" fmla="*/ 116369 h 1086110"/>
                <a:gd name="connsiteX29" fmla="*/ 737003 w 1189549"/>
                <a:gd name="connsiteY29" fmla="*/ 81889 h 1086110"/>
                <a:gd name="connsiteX30" fmla="*/ 668044 w 1189549"/>
                <a:gd name="connsiteY30" fmla="*/ 12930 h 1086110"/>
                <a:gd name="connsiteX31" fmla="*/ 530125 w 1189549"/>
                <a:gd name="connsiteY31" fmla="*/ 12930 h 1086110"/>
                <a:gd name="connsiteX32" fmla="*/ 461166 w 1189549"/>
                <a:gd name="connsiteY32" fmla="*/ 81889 h 1086110"/>
                <a:gd name="connsiteX33" fmla="*/ 461166 w 1189549"/>
                <a:gd name="connsiteY33" fmla="*/ 116369 h 1086110"/>
                <a:gd name="connsiteX34" fmla="*/ 323247 w 1189549"/>
                <a:gd name="connsiteY34" fmla="*/ 116369 h 1086110"/>
                <a:gd name="connsiteX35" fmla="*/ 228428 w 1189549"/>
                <a:gd name="connsiteY35" fmla="*/ 180156 h 1086110"/>
                <a:gd name="connsiteX36" fmla="*/ 116369 w 1189549"/>
                <a:gd name="connsiteY36" fmla="*/ 443926 h 1086110"/>
                <a:gd name="connsiteX37" fmla="*/ 12930 w 1189549"/>
                <a:gd name="connsiteY37" fmla="*/ 547365 h 1086110"/>
                <a:gd name="connsiteX38" fmla="*/ 12930 w 1189549"/>
                <a:gd name="connsiteY38" fmla="*/ 823203 h 1086110"/>
                <a:gd name="connsiteX39" fmla="*/ 81889 w 1189549"/>
                <a:gd name="connsiteY39" fmla="*/ 892162 h 1086110"/>
                <a:gd name="connsiteX40" fmla="*/ 116369 w 1189549"/>
                <a:gd name="connsiteY40" fmla="*/ 892162 h 1086110"/>
                <a:gd name="connsiteX41" fmla="*/ 116369 w 1189549"/>
                <a:gd name="connsiteY41" fmla="*/ 1012841 h 1086110"/>
                <a:gd name="connsiteX42" fmla="*/ 185328 w 1189549"/>
                <a:gd name="connsiteY42" fmla="*/ 1081800 h 1086110"/>
                <a:gd name="connsiteX43" fmla="*/ 219808 w 1189549"/>
                <a:gd name="connsiteY43" fmla="*/ 1081800 h 1086110"/>
                <a:gd name="connsiteX44" fmla="*/ 288767 w 1189549"/>
                <a:gd name="connsiteY44" fmla="*/ 1012841 h 1086110"/>
                <a:gd name="connsiteX45" fmla="*/ 288767 w 1189549"/>
                <a:gd name="connsiteY45" fmla="*/ 892162 h 1086110"/>
                <a:gd name="connsiteX46" fmla="*/ 909402 w 1189549"/>
                <a:gd name="connsiteY46" fmla="*/ 892162 h 1086110"/>
                <a:gd name="connsiteX47" fmla="*/ 909402 w 1189549"/>
                <a:gd name="connsiteY47" fmla="*/ 1012841 h 1086110"/>
                <a:gd name="connsiteX48" fmla="*/ 978361 w 1189549"/>
                <a:gd name="connsiteY48" fmla="*/ 1081800 h 1086110"/>
                <a:gd name="connsiteX49" fmla="*/ 1012841 w 1189549"/>
                <a:gd name="connsiteY49" fmla="*/ 1081800 h 1086110"/>
                <a:gd name="connsiteX50" fmla="*/ 1081800 w 1189549"/>
                <a:gd name="connsiteY50" fmla="*/ 1012841 h 1086110"/>
                <a:gd name="connsiteX51" fmla="*/ 1081800 w 1189549"/>
                <a:gd name="connsiteY51" fmla="*/ 892162 h 1086110"/>
                <a:gd name="connsiteX52" fmla="*/ 1116280 w 1189549"/>
                <a:gd name="connsiteY52" fmla="*/ 892162 h 1086110"/>
                <a:gd name="connsiteX53" fmla="*/ 1185239 w 1189549"/>
                <a:gd name="connsiteY53" fmla="*/ 823203 h 1086110"/>
                <a:gd name="connsiteX54" fmla="*/ 1185239 w 1189549"/>
                <a:gd name="connsiteY54" fmla="*/ 547365 h 1086110"/>
                <a:gd name="connsiteX55" fmla="*/ 1081800 w 1189549"/>
                <a:gd name="connsiteY55" fmla="*/ 443926 h 1086110"/>
                <a:gd name="connsiteX0" fmla="*/ 1068870 w 1172309"/>
                <a:gd name="connsiteY0" fmla="*/ 603394 h 1068870"/>
                <a:gd name="connsiteX1" fmla="*/ 1034391 w 1172309"/>
                <a:gd name="connsiteY1" fmla="*/ 637874 h 1068870"/>
                <a:gd name="connsiteX2" fmla="*/ 930951 w 1172309"/>
                <a:gd name="connsiteY2" fmla="*/ 637874 h 1068870"/>
                <a:gd name="connsiteX3" fmla="*/ 896472 w 1172309"/>
                <a:gd name="connsiteY3" fmla="*/ 603394 h 1068870"/>
                <a:gd name="connsiteX4" fmla="*/ 896472 w 1172309"/>
                <a:gd name="connsiteY4" fmla="*/ 568915 h 1068870"/>
                <a:gd name="connsiteX5" fmla="*/ 930951 w 1172309"/>
                <a:gd name="connsiteY5" fmla="*/ 534435 h 1068870"/>
                <a:gd name="connsiteX6" fmla="*/ 1034391 w 1172309"/>
                <a:gd name="connsiteY6" fmla="*/ 534435 h 1068870"/>
                <a:gd name="connsiteX7" fmla="*/ 1068870 w 1172309"/>
                <a:gd name="connsiteY7" fmla="*/ 568915 h 1068870"/>
                <a:gd name="connsiteX8" fmla="*/ 1068870 w 1172309"/>
                <a:gd name="connsiteY8" fmla="*/ 603394 h 1068870"/>
                <a:gd name="connsiteX9" fmla="*/ 177570 w 1172309"/>
                <a:gd name="connsiteY9" fmla="*/ 430996 h 1068870"/>
                <a:gd name="connsiteX10" fmla="*/ 277561 w 1172309"/>
                <a:gd name="connsiteY10" fmla="*/ 193086 h 1068870"/>
                <a:gd name="connsiteX11" fmla="*/ 308593 w 1172309"/>
                <a:gd name="connsiteY11" fmla="*/ 172398 h 1068870"/>
                <a:gd name="connsiteX12" fmla="*/ 860268 w 1172309"/>
                <a:gd name="connsiteY12" fmla="*/ 172398 h 1068870"/>
                <a:gd name="connsiteX13" fmla="*/ 891300 w 1172309"/>
                <a:gd name="connsiteY13" fmla="*/ 193086 h 1068870"/>
                <a:gd name="connsiteX14" fmla="*/ 994739 w 1172309"/>
                <a:gd name="connsiteY14" fmla="*/ 430996 h 1068870"/>
                <a:gd name="connsiteX15" fmla="*/ 177570 w 1172309"/>
                <a:gd name="connsiteY15" fmla="*/ 430996 h 1068870"/>
                <a:gd name="connsiteX16" fmla="*/ 275837 w 1172309"/>
                <a:gd name="connsiteY16" fmla="*/ 603394 h 1068870"/>
                <a:gd name="connsiteX17" fmla="*/ 241358 w 1172309"/>
                <a:gd name="connsiteY17" fmla="*/ 637874 h 1068870"/>
                <a:gd name="connsiteX18" fmla="*/ 137919 w 1172309"/>
                <a:gd name="connsiteY18" fmla="*/ 637874 h 1068870"/>
                <a:gd name="connsiteX19" fmla="*/ 103439 w 1172309"/>
                <a:gd name="connsiteY19" fmla="*/ 603394 h 1068870"/>
                <a:gd name="connsiteX20" fmla="*/ 103439 w 1172309"/>
                <a:gd name="connsiteY20" fmla="*/ 568915 h 1068870"/>
                <a:gd name="connsiteX21" fmla="*/ 137919 w 1172309"/>
                <a:gd name="connsiteY21" fmla="*/ 534435 h 1068870"/>
                <a:gd name="connsiteX22" fmla="*/ 241358 w 1172309"/>
                <a:gd name="connsiteY22" fmla="*/ 534435 h 1068870"/>
                <a:gd name="connsiteX23" fmla="*/ 275837 w 1172309"/>
                <a:gd name="connsiteY23" fmla="*/ 568915 h 1068870"/>
                <a:gd name="connsiteX24" fmla="*/ 275837 w 1172309"/>
                <a:gd name="connsiteY24" fmla="*/ 603394 h 1068870"/>
                <a:gd name="connsiteX25" fmla="*/ 1068870 w 1172309"/>
                <a:gd name="connsiteY25" fmla="*/ 430996 h 1068870"/>
                <a:gd name="connsiteX26" fmla="*/ 956811 w 1172309"/>
                <a:gd name="connsiteY26" fmla="*/ 167226 h 1068870"/>
                <a:gd name="connsiteX27" fmla="*/ 861992 w 1172309"/>
                <a:gd name="connsiteY27" fmla="*/ 103439 h 1068870"/>
                <a:gd name="connsiteX28" fmla="*/ 724073 w 1172309"/>
                <a:gd name="connsiteY28" fmla="*/ 103439 h 1068870"/>
                <a:gd name="connsiteX29" fmla="*/ 724073 w 1172309"/>
                <a:gd name="connsiteY29" fmla="*/ 68959 h 1068870"/>
                <a:gd name="connsiteX30" fmla="*/ 655114 w 1172309"/>
                <a:gd name="connsiteY30" fmla="*/ 0 h 1068870"/>
                <a:gd name="connsiteX31" fmla="*/ 517195 w 1172309"/>
                <a:gd name="connsiteY31" fmla="*/ 0 h 1068870"/>
                <a:gd name="connsiteX32" fmla="*/ 448236 w 1172309"/>
                <a:gd name="connsiteY32" fmla="*/ 103439 h 1068870"/>
                <a:gd name="connsiteX33" fmla="*/ 310317 w 1172309"/>
                <a:gd name="connsiteY33" fmla="*/ 103439 h 1068870"/>
                <a:gd name="connsiteX34" fmla="*/ 215498 w 1172309"/>
                <a:gd name="connsiteY34" fmla="*/ 167226 h 1068870"/>
                <a:gd name="connsiteX35" fmla="*/ 103439 w 1172309"/>
                <a:gd name="connsiteY35" fmla="*/ 430996 h 1068870"/>
                <a:gd name="connsiteX36" fmla="*/ 0 w 1172309"/>
                <a:gd name="connsiteY36" fmla="*/ 534435 h 1068870"/>
                <a:gd name="connsiteX37" fmla="*/ 0 w 1172309"/>
                <a:gd name="connsiteY37" fmla="*/ 810273 h 1068870"/>
                <a:gd name="connsiteX38" fmla="*/ 68959 w 1172309"/>
                <a:gd name="connsiteY38" fmla="*/ 879232 h 1068870"/>
                <a:gd name="connsiteX39" fmla="*/ 103439 w 1172309"/>
                <a:gd name="connsiteY39" fmla="*/ 879232 h 1068870"/>
                <a:gd name="connsiteX40" fmla="*/ 103439 w 1172309"/>
                <a:gd name="connsiteY40" fmla="*/ 999911 h 1068870"/>
                <a:gd name="connsiteX41" fmla="*/ 172398 w 1172309"/>
                <a:gd name="connsiteY41" fmla="*/ 1068870 h 1068870"/>
                <a:gd name="connsiteX42" fmla="*/ 206878 w 1172309"/>
                <a:gd name="connsiteY42" fmla="*/ 1068870 h 1068870"/>
                <a:gd name="connsiteX43" fmla="*/ 275837 w 1172309"/>
                <a:gd name="connsiteY43" fmla="*/ 999911 h 1068870"/>
                <a:gd name="connsiteX44" fmla="*/ 275837 w 1172309"/>
                <a:gd name="connsiteY44" fmla="*/ 879232 h 1068870"/>
                <a:gd name="connsiteX45" fmla="*/ 896472 w 1172309"/>
                <a:gd name="connsiteY45" fmla="*/ 879232 h 1068870"/>
                <a:gd name="connsiteX46" fmla="*/ 896472 w 1172309"/>
                <a:gd name="connsiteY46" fmla="*/ 999911 h 1068870"/>
                <a:gd name="connsiteX47" fmla="*/ 965431 w 1172309"/>
                <a:gd name="connsiteY47" fmla="*/ 1068870 h 1068870"/>
                <a:gd name="connsiteX48" fmla="*/ 999911 w 1172309"/>
                <a:gd name="connsiteY48" fmla="*/ 1068870 h 1068870"/>
                <a:gd name="connsiteX49" fmla="*/ 1068870 w 1172309"/>
                <a:gd name="connsiteY49" fmla="*/ 999911 h 1068870"/>
                <a:gd name="connsiteX50" fmla="*/ 1068870 w 1172309"/>
                <a:gd name="connsiteY50" fmla="*/ 879232 h 1068870"/>
                <a:gd name="connsiteX51" fmla="*/ 1103350 w 1172309"/>
                <a:gd name="connsiteY51" fmla="*/ 879232 h 1068870"/>
                <a:gd name="connsiteX52" fmla="*/ 1172309 w 1172309"/>
                <a:gd name="connsiteY52" fmla="*/ 810273 h 1068870"/>
                <a:gd name="connsiteX53" fmla="*/ 1172309 w 1172309"/>
                <a:gd name="connsiteY53" fmla="*/ 534435 h 1068870"/>
                <a:gd name="connsiteX54" fmla="*/ 1068870 w 1172309"/>
                <a:gd name="connsiteY54" fmla="*/ 430996 h 1068870"/>
                <a:gd name="connsiteX0" fmla="*/ 1068870 w 1172309"/>
                <a:gd name="connsiteY0" fmla="*/ 603394 h 1068870"/>
                <a:gd name="connsiteX1" fmla="*/ 1034391 w 1172309"/>
                <a:gd name="connsiteY1" fmla="*/ 637874 h 1068870"/>
                <a:gd name="connsiteX2" fmla="*/ 930951 w 1172309"/>
                <a:gd name="connsiteY2" fmla="*/ 637874 h 1068870"/>
                <a:gd name="connsiteX3" fmla="*/ 896472 w 1172309"/>
                <a:gd name="connsiteY3" fmla="*/ 603394 h 1068870"/>
                <a:gd name="connsiteX4" fmla="*/ 896472 w 1172309"/>
                <a:gd name="connsiteY4" fmla="*/ 568915 h 1068870"/>
                <a:gd name="connsiteX5" fmla="*/ 930951 w 1172309"/>
                <a:gd name="connsiteY5" fmla="*/ 534435 h 1068870"/>
                <a:gd name="connsiteX6" fmla="*/ 1034391 w 1172309"/>
                <a:gd name="connsiteY6" fmla="*/ 534435 h 1068870"/>
                <a:gd name="connsiteX7" fmla="*/ 1068870 w 1172309"/>
                <a:gd name="connsiteY7" fmla="*/ 568915 h 1068870"/>
                <a:gd name="connsiteX8" fmla="*/ 1068870 w 1172309"/>
                <a:gd name="connsiteY8" fmla="*/ 603394 h 1068870"/>
                <a:gd name="connsiteX9" fmla="*/ 177570 w 1172309"/>
                <a:gd name="connsiteY9" fmla="*/ 430996 h 1068870"/>
                <a:gd name="connsiteX10" fmla="*/ 277561 w 1172309"/>
                <a:gd name="connsiteY10" fmla="*/ 193086 h 1068870"/>
                <a:gd name="connsiteX11" fmla="*/ 308593 w 1172309"/>
                <a:gd name="connsiteY11" fmla="*/ 172398 h 1068870"/>
                <a:gd name="connsiteX12" fmla="*/ 860268 w 1172309"/>
                <a:gd name="connsiteY12" fmla="*/ 172398 h 1068870"/>
                <a:gd name="connsiteX13" fmla="*/ 891300 w 1172309"/>
                <a:gd name="connsiteY13" fmla="*/ 193086 h 1068870"/>
                <a:gd name="connsiteX14" fmla="*/ 994739 w 1172309"/>
                <a:gd name="connsiteY14" fmla="*/ 430996 h 1068870"/>
                <a:gd name="connsiteX15" fmla="*/ 177570 w 1172309"/>
                <a:gd name="connsiteY15" fmla="*/ 430996 h 1068870"/>
                <a:gd name="connsiteX16" fmla="*/ 275837 w 1172309"/>
                <a:gd name="connsiteY16" fmla="*/ 603394 h 1068870"/>
                <a:gd name="connsiteX17" fmla="*/ 241358 w 1172309"/>
                <a:gd name="connsiteY17" fmla="*/ 637874 h 1068870"/>
                <a:gd name="connsiteX18" fmla="*/ 137919 w 1172309"/>
                <a:gd name="connsiteY18" fmla="*/ 637874 h 1068870"/>
                <a:gd name="connsiteX19" fmla="*/ 103439 w 1172309"/>
                <a:gd name="connsiteY19" fmla="*/ 603394 h 1068870"/>
                <a:gd name="connsiteX20" fmla="*/ 103439 w 1172309"/>
                <a:gd name="connsiteY20" fmla="*/ 568915 h 1068870"/>
                <a:gd name="connsiteX21" fmla="*/ 137919 w 1172309"/>
                <a:gd name="connsiteY21" fmla="*/ 534435 h 1068870"/>
                <a:gd name="connsiteX22" fmla="*/ 241358 w 1172309"/>
                <a:gd name="connsiteY22" fmla="*/ 534435 h 1068870"/>
                <a:gd name="connsiteX23" fmla="*/ 275837 w 1172309"/>
                <a:gd name="connsiteY23" fmla="*/ 568915 h 1068870"/>
                <a:gd name="connsiteX24" fmla="*/ 275837 w 1172309"/>
                <a:gd name="connsiteY24" fmla="*/ 603394 h 1068870"/>
                <a:gd name="connsiteX25" fmla="*/ 1068870 w 1172309"/>
                <a:gd name="connsiteY25" fmla="*/ 430996 h 1068870"/>
                <a:gd name="connsiteX26" fmla="*/ 956811 w 1172309"/>
                <a:gd name="connsiteY26" fmla="*/ 167226 h 1068870"/>
                <a:gd name="connsiteX27" fmla="*/ 861992 w 1172309"/>
                <a:gd name="connsiteY27" fmla="*/ 103439 h 1068870"/>
                <a:gd name="connsiteX28" fmla="*/ 724073 w 1172309"/>
                <a:gd name="connsiteY28" fmla="*/ 103439 h 1068870"/>
                <a:gd name="connsiteX29" fmla="*/ 724073 w 1172309"/>
                <a:gd name="connsiteY29" fmla="*/ 68959 h 1068870"/>
                <a:gd name="connsiteX30" fmla="*/ 655114 w 1172309"/>
                <a:gd name="connsiteY30" fmla="*/ 0 h 1068870"/>
                <a:gd name="connsiteX31" fmla="*/ 448236 w 1172309"/>
                <a:gd name="connsiteY31" fmla="*/ 103439 h 1068870"/>
                <a:gd name="connsiteX32" fmla="*/ 310317 w 1172309"/>
                <a:gd name="connsiteY32" fmla="*/ 103439 h 1068870"/>
                <a:gd name="connsiteX33" fmla="*/ 215498 w 1172309"/>
                <a:gd name="connsiteY33" fmla="*/ 167226 h 1068870"/>
                <a:gd name="connsiteX34" fmla="*/ 103439 w 1172309"/>
                <a:gd name="connsiteY34" fmla="*/ 430996 h 1068870"/>
                <a:gd name="connsiteX35" fmla="*/ 0 w 1172309"/>
                <a:gd name="connsiteY35" fmla="*/ 534435 h 1068870"/>
                <a:gd name="connsiteX36" fmla="*/ 0 w 1172309"/>
                <a:gd name="connsiteY36" fmla="*/ 810273 h 1068870"/>
                <a:gd name="connsiteX37" fmla="*/ 68959 w 1172309"/>
                <a:gd name="connsiteY37" fmla="*/ 879232 h 1068870"/>
                <a:gd name="connsiteX38" fmla="*/ 103439 w 1172309"/>
                <a:gd name="connsiteY38" fmla="*/ 879232 h 1068870"/>
                <a:gd name="connsiteX39" fmla="*/ 103439 w 1172309"/>
                <a:gd name="connsiteY39" fmla="*/ 999911 h 1068870"/>
                <a:gd name="connsiteX40" fmla="*/ 172398 w 1172309"/>
                <a:gd name="connsiteY40" fmla="*/ 1068870 h 1068870"/>
                <a:gd name="connsiteX41" fmla="*/ 206878 w 1172309"/>
                <a:gd name="connsiteY41" fmla="*/ 1068870 h 1068870"/>
                <a:gd name="connsiteX42" fmla="*/ 275837 w 1172309"/>
                <a:gd name="connsiteY42" fmla="*/ 999911 h 1068870"/>
                <a:gd name="connsiteX43" fmla="*/ 275837 w 1172309"/>
                <a:gd name="connsiteY43" fmla="*/ 879232 h 1068870"/>
                <a:gd name="connsiteX44" fmla="*/ 896472 w 1172309"/>
                <a:gd name="connsiteY44" fmla="*/ 879232 h 1068870"/>
                <a:gd name="connsiteX45" fmla="*/ 896472 w 1172309"/>
                <a:gd name="connsiteY45" fmla="*/ 999911 h 1068870"/>
                <a:gd name="connsiteX46" fmla="*/ 965431 w 1172309"/>
                <a:gd name="connsiteY46" fmla="*/ 1068870 h 1068870"/>
                <a:gd name="connsiteX47" fmla="*/ 999911 w 1172309"/>
                <a:gd name="connsiteY47" fmla="*/ 1068870 h 1068870"/>
                <a:gd name="connsiteX48" fmla="*/ 1068870 w 1172309"/>
                <a:gd name="connsiteY48" fmla="*/ 999911 h 1068870"/>
                <a:gd name="connsiteX49" fmla="*/ 1068870 w 1172309"/>
                <a:gd name="connsiteY49" fmla="*/ 879232 h 1068870"/>
                <a:gd name="connsiteX50" fmla="*/ 1103350 w 1172309"/>
                <a:gd name="connsiteY50" fmla="*/ 879232 h 1068870"/>
                <a:gd name="connsiteX51" fmla="*/ 1172309 w 1172309"/>
                <a:gd name="connsiteY51" fmla="*/ 810273 h 1068870"/>
                <a:gd name="connsiteX52" fmla="*/ 1172309 w 1172309"/>
                <a:gd name="connsiteY52" fmla="*/ 534435 h 1068870"/>
                <a:gd name="connsiteX53" fmla="*/ 1068870 w 1172309"/>
                <a:gd name="connsiteY53" fmla="*/ 430996 h 1068870"/>
                <a:gd name="connsiteX0" fmla="*/ 1068870 w 1172309"/>
                <a:gd name="connsiteY0" fmla="*/ 534435 h 999911"/>
                <a:gd name="connsiteX1" fmla="*/ 1034391 w 1172309"/>
                <a:gd name="connsiteY1" fmla="*/ 568915 h 999911"/>
                <a:gd name="connsiteX2" fmla="*/ 930951 w 1172309"/>
                <a:gd name="connsiteY2" fmla="*/ 568915 h 999911"/>
                <a:gd name="connsiteX3" fmla="*/ 896472 w 1172309"/>
                <a:gd name="connsiteY3" fmla="*/ 534435 h 999911"/>
                <a:gd name="connsiteX4" fmla="*/ 896472 w 1172309"/>
                <a:gd name="connsiteY4" fmla="*/ 499956 h 999911"/>
                <a:gd name="connsiteX5" fmla="*/ 930951 w 1172309"/>
                <a:gd name="connsiteY5" fmla="*/ 465476 h 999911"/>
                <a:gd name="connsiteX6" fmla="*/ 1034391 w 1172309"/>
                <a:gd name="connsiteY6" fmla="*/ 465476 h 999911"/>
                <a:gd name="connsiteX7" fmla="*/ 1068870 w 1172309"/>
                <a:gd name="connsiteY7" fmla="*/ 499956 h 999911"/>
                <a:gd name="connsiteX8" fmla="*/ 1068870 w 1172309"/>
                <a:gd name="connsiteY8" fmla="*/ 534435 h 999911"/>
                <a:gd name="connsiteX9" fmla="*/ 177570 w 1172309"/>
                <a:gd name="connsiteY9" fmla="*/ 362037 h 999911"/>
                <a:gd name="connsiteX10" fmla="*/ 277561 w 1172309"/>
                <a:gd name="connsiteY10" fmla="*/ 124127 h 999911"/>
                <a:gd name="connsiteX11" fmla="*/ 308593 w 1172309"/>
                <a:gd name="connsiteY11" fmla="*/ 103439 h 999911"/>
                <a:gd name="connsiteX12" fmla="*/ 860268 w 1172309"/>
                <a:gd name="connsiteY12" fmla="*/ 103439 h 999911"/>
                <a:gd name="connsiteX13" fmla="*/ 891300 w 1172309"/>
                <a:gd name="connsiteY13" fmla="*/ 124127 h 999911"/>
                <a:gd name="connsiteX14" fmla="*/ 994739 w 1172309"/>
                <a:gd name="connsiteY14" fmla="*/ 362037 h 999911"/>
                <a:gd name="connsiteX15" fmla="*/ 177570 w 1172309"/>
                <a:gd name="connsiteY15" fmla="*/ 362037 h 999911"/>
                <a:gd name="connsiteX16" fmla="*/ 275837 w 1172309"/>
                <a:gd name="connsiteY16" fmla="*/ 534435 h 999911"/>
                <a:gd name="connsiteX17" fmla="*/ 241358 w 1172309"/>
                <a:gd name="connsiteY17" fmla="*/ 568915 h 999911"/>
                <a:gd name="connsiteX18" fmla="*/ 137919 w 1172309"/>
                <a:gd name="connsiteY18" fmla="*/ 568915 h 999911"/>
                <a:gd name="connsiteX19" fmla="*/ 103439 w 1172309"/>
                <a:gd name="connsiteY19" fmla="*/ 534435 h 999911"/>
                <a:gd name="connsiteX20" fmla="*/ 103439 w 1172309"/>
                <a:gd name="connsiteY20" fmla="*/ 499956 h 999911"/>
                <a:gd name="connsiteX21" fmla="*/ 137919 w 1172309"/>
                <a:gd name="connsiteY21" fmla="*/ 465476 h 999911"/>
                <a:gd name="connsiteX22" fmla="*/ 241358 w 1172309"/>
                <a:gd name="connsiteY22" fmla="*/ 465476 h 999911"/>
                <a:gd name="connsiteX23" fmla="*/ 275837 w 1172309"/>
                <a:gd name="connsiteY23" fmla="*/ 499956 h 999911"/>
                <a:gd name="connsiteX24" fmla="*/ 275837 w 1172309"/>
                <a:gd name="connsiteY24" fmla="*/ 534435 h 999911"/>
                <a:gd name="connsiteX25" fmla="*/ 1068870 w 1172309"/>
                <a:gd name="connsiteY25" fmla="*/ 362037 h 999911"/>
                <a:gd name="connsiteX26" fmla="*/ 956811 w 1172309"/>
                <a:gd name="connsiteY26" fmla="*/ 98267 h 999911"/>
                <a:gd name="connsiteX27" fmla="*/ 861992 w 1172309"/>
                <a:gd name="connsiteY27" fmla="*/ 34480 h 999911"/>
                <a:gd name="connsiteX28" fmla="*/ 724073 w 1172309"/>
                <a:gd name="connsiteY28" fmla="*/ 34480 h 999911"/>
                <a:gd name="connsiteX29" fmla="*/ 724073 w 1172309"/>
                <a:gd name="connsiteY29" fmla="*/ 0 h 999911"/>
                <a:gd name="connsiteX30" fmla="*/ 448236 w 1172309"/>
                <a:gd name="connsiteY30" fmla="*/ 34480 h 999911"/>
                <a:gd name="connsiteX31" fmla="*/ 310317 w 1172309"/>
                <a:gd name="connsiteY31" fmla="*/ 34480 h 999911"/>
                <a:gd name="connsiteX32" fmla="*/ 215498 w 1172309"/>
                <a:gd name="connsiteY32" fmla="*/ 98267 h 999911"/>
                <a:gd name="connsiteX33" fmla="*/ 103439 w 1172309"/>
                <a:gd name="connsiteY33" fmla="*/ 362037 h 999911"/>
                <a:gd name="connsiteX34" fmla="*/ 0 w 1172309"/>
                <a:gd name="connsiteY34" fmla="*/ 465476 h 999911"/>
                <a:gd name="connsiteX35" fmla="*/ 0 w 1172309"/>
                <a:gd name="connsiteY35" fmla="*/ 741314 h 999911"/>
                <a:gd name="connsiteX36" fmla="*/ 68959 w 1172309"/>
                <a:gd name="connsiteY36" fmla="*/ 810273 h 999911"/>
                <a:gd name="connsiteX37" fmla="*/ 103439 w 1172309"/>
                <a:gd name="connsiteY37" fmla="*/ 810273 h 999911"/>
                <a:gd name="connsiteX38" fmla="*/ 103439 w 1172309"/>
                <a:gd name="connsiteY38" fmla="*/ 930952 h 999911"/>
                <a:gd name="connsiteX39" fmla="*/ 172398 w 1172309"/>
                <a:gd name="connsiteY39" fmla="*/ 999911 h 999911"/>
                <a:gd name="connsiteX40" fmla="*/ 206878 w 1172309"/>
                <a:gd name="connsiteY40" fmla="*/ 999911 h 999911"/>
                <a:gd name="connsiteX41" fmla="*/ 275837 w 1172309"/>
                <a:gd name="connsiteY41" fmla="*/ 930952 h 999911"/>
                <a:gd name="connsiteX42" fmla="*/ 275837 w 1172309"/>
                <a:gd name="connsiteY42" fmla="*/ 810273 h 999911"/>
                <a:gd name="connsiteX43" fmla="*/ 896472 w 1172309"/>
                <a:gd name="connsiteY43" fmla="*/ 810273 h 999911"/>
                <a:gd name="connsiteX44" fmla="*/ 896472 w 1172309"/>
                <a:gd name="connsiteY44" fmla="*/ 930952 h 999911"/>
                <a:gd name="connsiteX45" fmla="*/ 965431 w 1172309"/>
                <a:gd name="connsiteY45" fmla="*/ 999911 h 999911"/>
                <a:gd name="connsiteX46" fmla="*/ 999911 w 1172309"/>
                <a:gd name="connsiteY46" fmla="*/ 999911 h 999911"/>
                <a:gd name="connsiteX47" fmla="*/ 1068870 w 1172309"/>
                <a:gd name="connsiteY47" fmla="*/ 930952 h 999911"/>
                <a:gd name="connsiteX48" fmla="*/ 1068870 w 1172309"/>
                <a:gd name="connsiteY48" fmla="*/ 810273 h 999911"/>
                <a:gd name="connsiteX49" fmla="*/ 1103350 w 1172309"/>
                <a:gd name="connsiteY49" fmla="*/ 810273 h 999911"/>
                <a:gd name="connsiteX50" fmla="*/ 1172309 w 1172309"/>
                <a:gd name="connsiteY50" fmla="*/ 741314 h 999911"/>
                <a:gd name="connsiteX51" fmla="*/ 1172309 w 1172309"/>
                <a:gd name="connsiteY51" fmla="*/ 465476 h 999911"/>
                <a:gd name="connsiteX52" fmla="*/ 1068870 w 1172309"/>
                <a:gd name="connsiteY52" fmla="*/ 362037 h 999911"/>
                <a:gd name="connsiteX0" fmla="*/ 1068870 w 1172309"/>
                <a:gd name="connsiteY0" fmla="*/ 499955 h 965431"/>
                <a:gd name="connsiteX1" fmla="*/ 1034391 w 1172309"/>
                <a:gd name="connsiteY1" fmla="*/ 534435 h 965431"/>
                <a:gd name="connsiteX2" fmla="*/ 930951 w 1172309"/>
                <a:gd name="connsiteY2" fmla="*/ 534435 h 965431"/>
                <a:gd name="connsiteX3" fmla="*/ 896472 w 1172309"/>
                <a:gd name="connsiteY3" fmla="*/ 499955 h 965431"/>
                <a:gd name="connsiteX4" fmla="*/ 896472 w 1172309"/>
                <a:gd name="connsiteY4" fmla="*/ 465476 h 965431"/>
                <a:gd name="connsiteX5" fmla="*/ 930951 w 1172309"/>
                <a:gd name="connsiteY5" fmla="*/ 430996 h 965431"/>
                <a:gd name="connsiteX6" fmla="*/ 1034391 w 1172309"/>
                <a:gd name="connsiteY6" fmla="*/ 430996 h 965431"/>
                <a:gd name="connsiteX7" fmla="*/ 1068870 w 1172309"/>
                <a:gd name="connsiteY7" fmla="*/ 465476 h 965431"/>
                <a:gd name="connsiteX8" fmla="*/ 1068870 w 1172309"/>
                <a:gd name="connsiteY8" fmla="*/ 499955 h 965431"/>
                <a:gd name="connsiteX9" fmla="*/ 177570 w 1172309"/>
                <a:gd name="connsiteY9" fmla="*/ 327557 h 965431"/>
                <a:gd name="connsiteX10" fmla="*/ 277561 w 1172309"/>
                <a:gd name="connsiteY10" fmla="*/ 89647 h 965431"/>
                <a:gd name="connsiteX11" fmla="*/ 308593 w 1172309"/>
                <a:gd name="connsiteY11" fmla="*/ 68959 h 965431"/>
                <a:gd name="connsiteX12" fmla="*/ 860268 w 1172309"/>
                <a:gd name="connsiteY12" fmla="*/ 68959 h 965431"/>
                <a:gd name="connsiteX13" fmla="*/ 891300 w 1172309"/>
                <a:gd name="connsiteY13" fmla="*/ 89647 h 965431"/>
                <a:gd name="connsiteX14" fmla="*/ 994739 w 1172309"/>
                <a:gd name="connsiteY14" fmla="*/ 327557 h 965431"/>
                <a:gd name="connsiteX15" fmla="*/ 177570 w 1172309"/>
                <a:gd name="connsiteY15" fmla="*/ 327557 h 965431"/>
                <a:gd name="connsiteX16" fmla="*/ 275837 w 1172309"/>
                <a:gd name="connsiteY16" fmla="*/ 499955 h 965431"/>
                <a:gd name="connsiteX17" fmla="*/ 241358 w 1172309"/>
                <a:gd name="connsiteY17" fmla="*/ 534435 h 965431"/>
                <a:gd name="connsiteX18" fmla="*/ 137919 w 1172309"/>
                <a:gd name="connsiteY18" fmla="*/ 534435 h 965431"/>
                <a:gd name="connsiteX19" fmla="*/ 103439 w 1172309"/>
                <a:gd name="connsiteY19" fmla="*/ 499955 h 965431"/>
                <a:gd name="connsiteX20" fmla="*/ 103439 w 1172309"/>
                <a:gd name="connsiteY20" fmla="*/ 465476 h 965431"/>
                <a:gd name="connsiteX21" fmla="*/ 137919 w 1172309"/>
                <a:gd name="connsiteY21" fmla="*/ 430996 h 965431"/>
                <a:gd name="connsiteX22" fmla="*/ 241358 w 1172309"/>
                <a:gd name="connsiteY22" fmla="*/ 430996 h 965431"/>
                <a:gd name="connsiteX23" fmla="*/ 275837 w 1172309"/>
                <a:gd name="connsiteY23" fmla="*/ 465476 h 965431"/>
                <a:gd name="connsiteX24" fmla="*/ 275837 w 1172309"/>
                <a:gd name="connsiteY24" fmla="*/ 499955 h 965431"/>
                <a:gd name="connsiteX25" fmla="*/ 1068870 w 1172309"/>
                <a:gd name="connsiteY25" fmla="*/ 327557 h 965431"/>
                <a:gd name="connsiteX26" fmla="*/ 956811 w 1172309"/>
                <a:gd name="connsiteY26" fmla="*/ 63787 h 965431"/>
                <a:gd name="connsiteX27" fmla="*/ 861992 w 1172309"/>
                <a:gd name="connsiteY27" fmla="*/ 0 h 965431"/>
                <a:gd name="connsiteX28" fmla="*/ 724073 w 1172309"/>
                <a:gd name="connsiteY28" fmla="*/ 0 h 965431"/>
                <a:gd name="connsiteX29" fmla="*/ 448236 w 1172309"/>
                <a:gd name="connsiteY29" fmla="*/ 0 h 965431"/>
                <a:gd name="connsiteX30" fmla="*/ 310317 w 1172309"/>
                <a:gd name="connsiteY30" fmla="*/ 0 h 965431"/>
                <a:gd name="connsiteX31" fmla="*/ 215498 w 1172309"/>
                <a:gd name="connsiteY31" fmla="*/ 63787 h 965431"/>
                <a:gd name="connsiteX32" fmla="*/ 103439 w 1172309"/>
                <a:gd name="connsiteY32" fmla="*/ 327557 h 965431"/>
                <a:gd name="connsiteX33" fmla="*/ 0 w 1172309"/>
                <a:gd name="connsiteY33" fmla="*/ 430996 h 965431"/>
                <a:gd name="connsiteX34" fmla="*/ 0 w 1172309"/>
                <a:gd name="connsiteY34" fmla="*/ 706834 h 965431"/>
                <a:gd name="connsiteX35" fmla="*/ 68959 w 1172309"/>
                <a:gd name="connsiteY35" fmla="*/ 775793 h 965431"/>
                <a:gd name="connsiteX36" fmla="*/ 103439 w 1172309"/>
                <a:gd name="connsiteY36" fmla="*/ 775793 h 965431"/>
                <a:gd name="connsiteX37" fmla="*/ 103439 w 1172309"/>
                <a:gd name="connsiteY37" fmla="*/ 896472 h 965431"/>
                <a:gd name="connsiteX38" fmla="*/ 172398 w 1172309"/>
                <a:gd name="connsiteY38" fmla="*/ 965431 h 965431"/>
                <a:gd name="connsiteX39" fmla="*/ 206878 w 1172309"/>
                <a:gd name="connsiteY39" fmla="*/ 965431 h 965431"/>
                <a:gd name="connsiteX40" fmla="*/ 275837 w 1172309"/>
                <a:gd name="connsiteY40" fmla="*/ 896472 h 965431"/>
                <a:gd name="connsiteX41" fmla="*/ 275837 w 1172309"/>
                <a:gd name="connsiteY41" fmla="*/ 775793 h 965431"/>
                <a:gd name="connsiteX42" fmla="*/ 896472 w 1172309"/>
                <a:gd name="connsiteY42" fmla="*/ 775793 h 965431"/>
                <a:gd name="connsiteX43" fmla="*/ 896472 w 1172309"/>
                <a:gd name="connsiteY43" fmla="*/ 896472 h 965431"/>
                <a:gd name="connsiteX44" fmla="*/ 965431 w 1172309"/>
                <a:gd name="connsiteY44" fmla="*/ 965431 h 965431"/>
                <a:gd name="connsiteX45" fmla="*/ 999911 w 1172309"/>
                <a:gd name="connsiteY45" fmla="*/ 965431 h 965431"/>
                <a:gd name="connsiteX46" fmla="*/ 1068870 w 1172309"/>
                <a:gd name="connsiteY46" fmla="*/ 896472 h 965431"/>
                <a:gd name="connsiteX47" fmla="*/ 1068870 w 1172309"/>
                <a:gd name="connsiteY47" fmla="*/ 775793 h 965431"/>
                <a:gd name="connsiteX48" fmla="*/ 1103350 w 1172309"/>
                <a:gd name="connsiteY48" fmla="*/ 775793 h 965431"/>
                <a:gd name="connsiteX49" fmla="*/ 1172309 w 1172309"/>
                <a:gd name="connsiteY49" fmla="*/ 706834 h 965431"/>
                <a:gd name="connsiteX50" fmla="*/ 1172309 w 1172309"/>
                <a:gd name="connsiteY50" fmla="*/ 430996 h 965431"/>
                <a:gd name="connsiteX51" fmla="*/ 1068870 w 1172309"/>
                <a:gd name="connsiteY51" fmla="*/ 327557 h 9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72309" h="965431">
                  <a:moveTo>
                    <a:pt x="1068870" y="499955"/>
                  </a:moveTo>
                  <a:cubicBezTo>
                    <a:pt x="1068870" y="518919"/>
                    <a:pt x="1053354" y="534435"/>
                    <a:pt x="1034391" y="534435"/>
                  </a:cubicBezTo>
                  <a:lnTo>
                    <a:pt x="930951" y="534435"/>
                  </a:lnTo>
                  <a:cubicBezTo>
                    <a:pt x="911988" y="534435"/>
                    <a:pt x="896472" y="518919"/>
                    <a:pt x="896472" y="499955"/>
                  </a:cubicBezTo>
                  <a:lnTo>
                    <a:pt x="896472" y="465476"/>
                  </a:lnTo>
                  <a:cubicBezTo>
                    <a:pt x="896472" y="446512"/>
                    <a:pt x="911988" y="430996"/>
                    <a:pt x="930951" y="430996"/>
                  </a:cubicBezTo>
                  <a:lnTo>
                    <a:pt x="1034391" y="430996"/>
                  </a:lnTo>
                  <a:cubicBezTo>
                    <a:pt x="1053354" y="430996"/>
                    <a:pt x="1068870" y="446512"/>
                    <a:pt x="1068870" y="465476"/>
                  </a:cubicBezTo>
                  <a:lnTo>
                    <a:pt x="1068870" y="499955"/>
                  </a:lnTo>
                  <a:close/>
                  <a:moveTo>
                    <a:pt x="177570" y="327557"/>
                  </a:moveTo>
                  <a:lnTo>
                    <a:pt x="277561" y="89647"/>
                  </a:lnTo>
                  <a:cubicBezTo>
                    <a:pt x="282733" y="77579"/>
                    <a:pt x="294801" y="68959"/>
                    <a:pt x="308593" y="68959"/>
                  </a:cubicBezTo>
                  <a:lnTo>
                    <a:pt x="860268" y="68959"/>
                  </a:lnTo>
                  <a:cubicBezTo>
                    <a:pt x="874060" y="68959"/>
                    <a:pt x="886128" y="77579"/>
                    <a:pt x="891300" y="89647"/>
                  </a:cubicBezTo>
                  <a:lnTo>
                    <a:pt x="994739" y="327557"/>
                  </a:lnTo>
                  <a:lnTo>
                    <a:pt x="177570" y="327557"/>
                  </a:lnTo>
                  <a:close/>
                  <a:moveTo>
                    <a:pt x="275837" y="499955"/>
                  </a:moveTo>
                  <a:cubicBezTo>
                    <a:pt x="275837" y="518919"/>
                    <a:pt x="260322" y="534435"/>
                    <a:pt x="241358" y="534435"/>
                  </a:cubicBezTo>
                  <a:lnTo>
                    <a:pt x="137919" y="534435"/>
                  </a:lnTo>
                  <a:cubicBezTo>
                    <a:pt x="118955" y="534435"/>
                    <a:pt x="103439" y="518919"/>
                    <a:pt x="103439" y="499955"/>
                  </a:cubicBezTo>
                  <a:lnTo>
                    <a:pt x="103439" y="465476"/>
                  </a:lnTo>
                  <a:cubicBezTo>
                    <a:pt x="103439" y="446512"/>
                    <a:pt x="118955" y="430996"/>
                    <a:pt x="137919" y="430996"/>
                  </a:cubicBezTo>
                  <a:lnTo>
                    <a:pt x="241358" y="430996"/>
                  </a:lnTo>
                  <a:cubicBezTo>
                    <a:pt x="260322" y="430996"/>
                    <a:pt x="275837" y="446512"/>
                    <a:pt x="275837" y="465476"/>
                  </a:cubicBezTo>
                  <a:lnTo>
                    <a:pt x="275837" y="499955"/>
                  </a:lnTo>
                  <a:close/>
                  <a:moveTo>
                    <a:pt x="1068870" y="327557"/>
                  </a:moveTo>
                  <a:lnTo>
                    <a:pt x="956811" y="63787"/>
                  </a:lnTo>
                  <a:cubicBezTo>
                    <a:pt x="941295" y="24136"/>
                    <a:pt x="903368" y="0"/>
                    <a:pt x="861992" y="0"/>
                  </a:cubicBezTo>
                  <a:lnTo>
                    <a:pt x="724073" y="0"/>
                  </a:lnTo>
                  <a:lnTo>
                    <a:pt x="448236" y="0"/>
                  </a:lnTo>
                  <a:lnTo>
                    <a:pt x="310317" y="0"/>
                  </a:lnTo>
                  <a:cubicBezTo>
                    <a:pt x="268941" y="0"/>
                    <a:pt x="231014" y="24136"/>
                    <a:pt x="215498" y="63787"/>
                  </a:cubicBezTo>
                  <a:lnTo>
                    <a:pt x="103439" y="327557"/>
                  </a:lnTo>
                  <a:cubicBezTo>
                    <a:pt x="46547" y="327557"/>
                    <a:pt x="0" y="374105"/>
                    <a:pt x="0" y="430996"/>
                  </a:cubicBezTo>
                  <a:lnTo>
                    <a:pt x="0" y="706834"/>
                  </a:lnTo>
                  <a:cubicBezTo>
                    <a:pt x="0" y="744761"/>
                    <a:pt x="31032" y="775793"/>
                    <a:pt x="68959" y="775793"/>
                  </a:cubicBezTo>
                  <a:lnTo>
                    <a:pt x="103439" y="775793"/>
                  </a:lnTo>
                  <a:lnTo>
                    <a:pt x="103439" y="896472"/>
                  </a:lnTo>
                  <a:cubicBezTo>
                    <a:pt x="103439" y="934399"/>
                    <a:pt x="134471" y="965431"/>
                    <a:pt x="172398" y="965431"/>
                  </a:cubicBezTo>
                  <a:lnTo>
                    <a:pt x="206878" y="965431"/>
                  </a:lnTo>
                  <a:cubicBezTo>
                    <a:pt x="244806" y="965431"/>
                    <a:pt x="275837" y="934399"/>
                    <a:pt x="275837" y="896472"/>
                  </a:cubicBezTo>
                  <a:lnTo>
                    <a:pt x="275837" y="775793"/>
                  </a:lnTo>
                  <a:lnTo>
                    <a:pt x="896472" y="775793"/>
                  </a:lnTo>
                  <a:lnTo>
                    <a:pt x="896472" y="896472"/>
                  </a:lnTo>
                  <a:cubicBezTo>
                    <a:pt x="896472" y="934399"/>
                    <a:pt x="927504" y="965431"/>
                    <a:pt x="965431" y="965431"/>
                  </a:cubicBezTo>
                  <a:lnTo>
                    <a:pt x="999911" y="965431"/>
                  </a:lnTo>
                  <a:cubicBezTo>
                    <a:pt x="1037838" y="965431"/>
                    <a:pt x="1068870" y="934399"/>
                    <a:pt x="1068870" y="896472"/>
                  </a:cubicBezTo>
                  <a:lnTo>
                    <a:pt x="1068870" y="775793"/>
                  </a:lnTo>
                  <a:lnTo>
                    <a:pt x="1103350" y="775793"/>
                  </a:lnTo>
                  <a:cubicBezTo>
                    <a:pt x="1141278" y="775793"/>
                    <a:pt x="1172309" y="744761"/>
                    <a:pt x="1172309" y="706834"/>
                  </a:cubicBezTo>
                  <a:lnTo>
                    <a:pt x="1172309" y="430996"/>
                  </a:lnTo>
                  <a:cubicBezTo>
                    <a:pt x="1172309" y="374105"/>
                    <a:pt x="1125762" y="327557"/>
                    <a:pt x="1068870" y="3275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14" name="Connector: Elbow 113">
            <a:extLst>
              <a:ext uri="{FF2B5EF4-FFF2-40B4-BE49-F238E27FC236}">
                <a16:creationId xmlns:a16="http://schemas.microsoft.com/office/drawing/2014/main" id="{AF66966A-0A78-4677-9DC2-AA76AF49B366}"/>
              </a:ext>
            </a:extLst>
          </p:cNvPr>
          <p:cNvCxnSpPr>
            <a:cxnSpLocks/>
            <a:stCxn id="112" idx="0"/>
            <a:endCxn id="110" idx="0"/>
          </p:cNvCxnSpPr>
          <p:nvPr/>
        </p:nvCxnSpPr>
        <p:spPr>
          <a:xfrm rot="5400000" flipH="1" flipV="1">
            <a:off x="10543664" y="4531416"/>
            <a:ext cx="27391" cy="1853548"/>
          </a:xfrm>
          <a:prstGeom prst="bentConnector3">
            <a:avLst>
              <a:gd name="adj1" fmla="val 934581"/>
            </a:avLst>
          </a:prstGeom>
          <a:ln w="31750">
            <a:solidFill>
              <a:schemeClr val="tx2"/>
            </a:solidFill>
            <a:prstDash val="sysDash"/>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704C6DA-9DB1-44BB-9E69-A05A4FDDD740}"/>
              </a:ext>
            </a:extLst>
          </p:cNvPr>
          <p:cNvCxnSpPr/>
          <p:nvPr/>
        </p:nvCxnSpPr>
        <p:spPr>
          <a:xfrm>
            <a:off x="5753446" y="1835132"/>
            <a:ext cx="63840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5D07032-9571-46C1-A4F6-0CF86946D681}"/>
              </a:ext>
            </a:extLst>
          </p:cNvPr>
          <p:cNvCxnSpPr/>
          <p:nvPr/>
        </p:nvCxnSpPr>
        <p:spPr>
          <a:xfrm>
            <a:off x="5753446" y="3600178"/>
            <a:ext cx="63840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5756658-9ACB-45B5-80E8-28A5E0DCB602}"/>
              </a:ext>
            </a:extLst>
          </p:cNvPr>
          <p:cNvCxnSpPr/>
          <p:nvPr/>
        </p:nvCxnSpPr>
        <p:spPr>
          <a:xfrm>
            <a:off x="5753446" y="4970787"/>
            <a:ext cx="63840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FC7D2D7B-88D5-4A71-AA16-E3A365630942}"/>
              </a:ext>
            </a:extLst>
          </p:cNvPr>
          <p:cNvSpPr txBox="1"/>
          <p:nvPr/>
        </p:nvSpPr>
        <p:spPr>
          <a:xfrm>
            <a:off x="288528" y="2774445"/>
            <a:ext cx="524628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E594E"/>
                </a:solidFill>
                <a:effectLst/>
                <a:uLnTx/>
                <a:uFillTx/>
                <a:latin typeface="Calibri Light"/>
                <a:ea typeface="+mn-ea"/>
                <a:cs typeface="+mn-cs"/>
              </a:rPr>
              <a:t>Communities of Practice</a:t>
            </a:r>
          </a:p>
        </p:txBody>
      </p:sp>
      <p:grpSp>
        <p:nvGrpSpPr>
          <p:cNvPr id="189" name="Group 188">
            <a:extLst>
              <a:ext uri="{FF2B5EF4-FFF2-40B4-BE49-F238E27FC236}">
                <a16:creationId xmlns:a16="http://schemas.microsoft.com/office/drawing/2014/main" id="{9912BF2B-E45D-48B8-B707-957BFCFA4E99}"/>
              </a:ext>
            </a:extLst>
          </p:cNvPr>
          <p:cNvGrpSpPr/>
          <p:nvPr/>
        </p:nvGrpSpPr>
        <p:grpSpPr>
          <a:xfrm>
            <a:off x="1261768" y="683603"/>
            <a:ext cx="3299806" cy="2295924"/>
            <a:chOff x="112665" y="1245589"/>
            <a:chExt cx="2524440" cy="1756444"/>
          </a:xfrm>
        </p:grpSpPr>
        <p:sp>
          <p:nvSpPr>
            <p:cNvPr id="158" name="Rectangle 157">
              <a:extLst>
                <a:ext uri="{FF2B5EF4-FFF2-40B4-BE49-F238E27FC236}">
                  <a16:creationId xmlns:a16="http://schemas.microsoft.com/office/drawing/2014/main" id="{CAC1EEB2-0BC8-4040-B2D0-AA80D8E67C2B}"/>
                </a:ext>
              </a:extLst>
            </p:cNvPr>
            <p:cNvSpPr/>
            <p:nvPr/>
          </p:nvSpPr>
          <p:spPr>
            <a:xfrm>
              <a:off x="295171" y="2300498"/>
              <a:ext cx="553164" cy="582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9" name="Graphic 158" descr="Police">
              <a:extLst>
                <a:ext uri="{FF2B5EF4-FFF2-40B4-BE49-F238E27FC236}">
                  <a16:creationId xmlns:a16="http://schemas.microsoft.com/office/drawing/2014/main" id="{CB47ACA0-0AF0-4945-A5C1-6915FE327E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95249" y="1245589"/>
              <a:ext cx="1026418" cy="1026417"/>
            </a:xfrm>
            <a:prstGeom prst="rect">
              <a:avLst/>
            </a:prstGeom>
          </p:spPr>
        </p:pic>
        <p:pic>
          <p:nvPicPr>
            <p:cNvPr id="160" name="Graphic 159" descr="Female Profile">
              <a:extLst>
                <a:ext uri="{FF2B5EF4-FFF2-40B4-BE49-F238E27FC236}">
                  <a16:creationId xmlns:a16="http://schemas.microsoft.com/office/drawing/2014/main" id="{FF2C7C16-6FB2-4EEB-B512-338C3E8ADB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12665" y="1463927"/>
              <a:ext cx="1159664" cy="1159665"/>
            </a:xfrm>
            <a:prstGeom prst="rect">
              <a:avLst/>
            </a:prstGeom>
          </p:spPr>
        </p:pic>
        <p:grpSp>
          <p:nvGrpSpPr>
            <p:cNvPr id="161" name="Group 160">
              <a:extLst>
                <a:ext uri="{FF2B5EF4-FFF2-40B4-BE49-F238E27FC236}">
                  <a16:creationId xmlns:a16="http://schemas.microsoft.com/office/drawing/2014/main" id="{04C2A291-6AD6-4751-AF66-7FC238363079}"/>
                </a:ext>
              </a:extLst>
            </p:cNvPr>
            <p:cNvGrpSpPr/>
            <p:nvPr/>
          </p:nvGrpSpPr>
          <p:grpSpPr>
            <a:xfrm>
              <a:off x="383724" y="2187072"/>
              <a:ext cx="210760" cy="225412"/>
              <a:chOff x="7740782" y="2701908"/>
              <a:chExt cx="822566" cy="879752"/>
            </a:xfrm>
          </p:grpSpPr>
          <p:sp>
            <p:nvSpPr>
              <p:cNvPr id="176" name="Rectangle 175">
                <a:extLst>
                  <a:ext uri="{FF2B5EF4-FFF2-40B4-BE49-F238E27FC236}">
                    <a16:creationId xmlns:a16="http://schemas.microsoft.com/office/drawing/2014/main" id="{6838DD8D-90AF-4ECA-9BF4-A9930821AC39}"/>
                  </a:ext>
                </a:extLst>
              </p:cNvPr>
              <p:cNvSpPr/>
              <p:nvPr/>
            </p:nvSpPr>
            <p:spPr>
              <a:xfrm>
                <a:off x="7740783" y="2701913"/>
                <a:ext cx="822565" cy="8128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7" name="Graphic 176" descr="First aid kit">
                <a:extLst>
                  <a:ext uri="{FF2B5EF4-FFF2-40B4-BE49-F238E27FC236}">
                    <a16:creationId xmlns:a16="http://schemas.microsoft.com/office/drawing/2014/main" id="{D0101A89-C6F8-40EA-841E-F086AE2153FA}"/>
                  </a:ext>
                </a:extLst>
              </p:cNvPr>
              <p:cNvPicPr>
                <a:picLocks noChangeAspect="1"/>
              </p:cNvPicPr>
              <p:nvPr/>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31852" t="37638" r="31643" b="24075"/>
              <a:stretch/>
            </p:blipFill>
            <p:spPr>
              <a:xfrm>
                <a:off x="7740782" y="2701908"/>
                <a:ext cx="822565" cy="879752"/>
              </a:xfrm>
              <a:prstGeom prst="rect">
                <a:avLst/>
              </a:prstGeom>
            </p:spPr>
          </p:pic>
        </p:grpSp>
        <p:pic>
          <p:nvPicPr>
            <p:cNvPr id="162" name="Graphic 161" descr="Doctor">
              <a:extLst>
                <a:ext uri="{FF2B5EF4-FFF2-40B4-BE49-F238E27FC236}">
                  <a16:creationId xmlns:a16="http://schemas.microsoft.com/office/drawing/2014/main" id="{5C1DCE2D-37A9-4B6E-9610-D01578E52951}"/>
                </a:ext>
              </a:extLst>
            </p:cNvPr>
            <p:cNvPicPr>
              <a:picLocks noChangeAspect="1"/>
            </p:cNvPicPr>
            <p:nvPr/>
          </p:nvPicPr>
          <p:blipFill rotWithShape="1">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b="17678"/>
            <a:stretch/>
          </p:blipFill>
          <p:spPr>
            <a:xfrm flipH="1">
              <a:off x="1622437" y="1492599"/>
              <a:ext cx="1014668" cy="835302"/>
            </a:xfrm>
            <a:prstGeom prst="rect">
              <a:avLst/>
            </a:prstGeom>
          </p:spPr>
        </p:pic>
        <p:sp>
          <p:nvSpPr>
            <p:cNvPr id="163" name="Rectangle 162">
              <a:extLst>
                <a:ext uri="{FF2B5EF4-FFF2-40B4-BE49-F238E27FC236}">
                  <a16:creationId xmlns:a16="http://schemas.microsoft.com/office/drawing/2014/main" id="{B7C0BC33-A35F-41B9-AA36-07D1B1D2B467}"/>
                </a:ext>
              </a:extLst>
            </p:cNvPr>
            <p:cNvSpPr/>
            <p:nvPr/>
          </p:nvSpPr>
          <p:spPr>
            <a:xfrm>
              <a:off x="1066328" y="2106854"/>
              <a:ext cx="684073" cy="1802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Rectangle 163">
              <a:extLst>
                <a:ext uri="{FF2B5EF4-FFF2-40B4-BE49-F238E27FC236}">
                  <a16:creationId xmlns:a16="http://schemas.microsoft.com/office/drawing/2014/main" id="{5565F9AB-12B7-43B9-84B7-0B4DB0529D77}"/>
                </a:ext>
              </a:extLst>
            </p:cNvPr>
            <p:cNvSpPr/>
            <p:nvPr/>
          </p:nvSpPr>
          <p:spPr>
            <a:xfrm>
              <a:off x="1920964" y="2321626"/>
              <a:ext cx="548415" cy="582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E00F460C-9D19-4A08-BD6F-7C48B2BECB4A}"/>
                </a:ext>
              </a:extLst>
            </p:cNvPr>
            <p:cNvSpPr/>
            <p:nvPr/>
          </p:nvSpPr>
          <p:spPr>
            <a:xfrm>
              <a:off x="238337" y="2061491"/>
              <a:ext cx="2296503" cy="940542"/>
            </a:xfrm>
            <a:custGeom>
              <a:avLst/>
              <a:gdLst>
                <a:gd name="connsiteX0" fmla="*/ 57122 w 2239340"/>
                <a:gd name="connsiteY0" fmla="*/ 769394 h 809400"/>
                <a:gd name="connsiteX1" fmla="*/ 1120134 w 2239340"/>
                <a:gd name="connsiteY1" fmla="*/ 57122 h 809400"/>
                <a:gd name="connsiteX2" fmla="*/ 2183147 w 2239340"/>
                <a:gd name="connsiteY2" fmla="*/ 769394 h 809400"/>
                <a:gd name="connsiteX3" fmla="*/ 57122 w 2239340"/>
                <a:gd name="connsiteY3" fmla="*/ 769394 h 809400"/>
              </a:gdLst>
              <a:ahLst/>
              <a:cxnLst>
                <a:cxn ang="0">
                  <a:pos x="connsiteX0" y="connsiteY0"/>
                </a:cxn>
                <a:cxn ang="0">
                  <a:pos x="connsiteX1" y="connsiteY1"/>
                </a:cxn>
                <a:cxn ang="0">
                  <a:pos x="connsiteX2" y="connsiteY2"/>
                </a:cxn>
                <a:cxn ang="0">
                  <a:pos x="connsiteX3" y="connsiteY3"/>
                </a:cxn>
              </a:cxnLst>
              <a:rect l="l" t="t" r="r" b="b"/>
              <a:pathLst>
                <a:path w="2239340" h="809400">
                  <a:moveTo>
                    <a:pt x="57122" y="769394"/>
                  </a:moveTo>
                  <a:cubicBezTo>
                    <a:pt x="57122" y="375486"/>
                    <a:pt x="531970" y="57122"/>
                    <a:pt x="1120134" y="57122"/>
                  </a:cubicBezTo>
                  <a:cubicBezTo>
                    <a:pt x="1705600" y="57122"/>
                    <a:pt x="2183147" y="375486"/>
                    <a:pt x="2183147" y="769394"/>
                  </a:cubicBezTo>
                  <a:lnTo>
                    <a:pt x="57122" y="769394"/>
                  </a:lnTo>
                  <a:close/>
                </a:path>
              </a:pathLst>
            </a:custGeom>
            <a:solidFill>
              <a:srgbClr val="F2F2F2"/>
            </a:solidFill>
            <a:ln w="26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4344211C-90DC-48F3-871A-2150B48EDDC1}"/>
                </a:ext>
              </a:extLst>
            </p:cNvPr>
            <p:cNvSpPr/>
            <p:nvPr/>
          </p:nvSpPr>
          <p:spPr>
            <a:xfrm>
              <a:off x="350141" y="2126717"/>
              <a:ext cx="2090230" cy="755504"/>
            </a:xfrm>
            <a:custGeom>
              <a:avLst/>
              <a:gdLst>
                <a:gd name="connsiteX0" fmla="*/ 57122 w 2239340"/>
                <a:gd name="connsiteY0" fmla="*/ 769394 h 809400"/>
                <a:gd name="connsiteX1" fmla="*/ 1120134 w 2239340"/>
                <a:gd name="connsiteY1" fmla="*/ 57122 h 809400"/>
                <a:gd name="connsiteX2" fmla="*/ 2183147 w 2239340"/>
                <a:gd name="connsiteY2" fmla="*/ 769394 h 809400"/>
                <a:gd name="connsiteX3" fmla="*/ 57122 w 2239340"/>
                <a:gd name="connsiteY3" fmla="*/ 769394 h 809400"/>
              </a:gdLst>
              <a:ahLst/>
              <a:cxnLst>
                <a:cxn ang="0">
                  <a:pos x="connsiteX0" y="connsiteY0"/>
                </a:cxn>
                <a:cxn ang="0">
                  <a:pos x="connsiteX1" y="connsiteY1"/>
                </a:cxn>
                <a:cxn ang="0">
                  <a:pos x="connsiteX2" y="connsiteY2"/>
                </a:cxn>
                <a:cxn ang="0">
                  <a:pos x="connsiteX3" y="connsiteY3"/>
                </a:cxn>
              </a:cxnLst>
              <a:rect l="l" t="t" r="r" b="b"/>
              <a:pathLst>
                <a:path w="2239340" h="809400">
                  <a:moveTo>
                    <a:pt x="57122" y="769394"/>
                  </a:moveTo>
                  <a:cubicBezTo>
                    <a:pt x="57122" y="375486"/>
                    <a:pt x="531970" y="57122"/>
                    <a:pt x="1120134" y="57122"/>
                  </a:cubicBezTo>
                  <a:cubicBezTo>
                    <a:pt x="1705600" y="57122"/>
                    <a:pt x="2183147" y="375486"/>
                    <a:pt x="2183147" y="769394"/>
                  </a:cubicBezTo>
                  <a:lnTo>
                    <a:pt x="57122" y="769394"/>
                  </a:lnTo>
                  <a:close/>
                </a:path>
              </a:pathLst>
            </a:custGeom>
            <a:solidFill>
              <a:schemeClr val="tx2"/>
            </a:solidFill>
            <a:ln w="26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7" name="Group 166">
              <a:extLst>
                <a:ext uri="{FF2B5EF4-FFF2-40B4-BE49-F238E27FC236}">
                  <a16:creationId xmlns:a16="http://schemas.microsoft.com/office/drawing/2014/main" id="{EEF14D58-C689-48BC-B6B7-126CD1A0AFDB}"/>
                </a:ext>
              </a:extLst>
            </p:cNvPr>
            <p:cNvGrpSpPr/>
            <p:nvPr/>
          </p:nvGrpSpPr>
          <p:grpSpPr>
            <a:xfrm rot="1603524">
              <a:off x="757604" y="2144408"/>
              <a:ext cx="710508" cy="710510"/>
              <a:chOff x="8485243" y="3446942"/>
              <a:chExt cx="761194" cy="761196"/>
            </a:xfrm>
          </p:grpSpPr>
          <p:grpSp>
            <p:nvGrpSpPr>
              <p:cNvPr id="168" name="Group 167">
                <a:extLst>
                  <a:ext uri="{FF2B5EF4-FFF2-40B4-BE49-F238E27FC236}">
                    <a16:creationId xmlns:a16="http://schemas.microsoft.com/office/drawing/2014/main" id="{E0F1E8D3-7BDA-4984-B4A2-731B54C4CD2F}"/>
                  </a:ext>
                </a:extLst>
              </p:cNvPr>
              <p:cNvGrpSpPr/>
              <p:nvPr/>
            </p:nvGrpSpPr>
            <p:grpSpPr>
              <a:xfrm rot="20003321">
                <a:off x="8485243" y="3446942"/>
                <a:ext cx="761194" cy="761196"/>
                <a:chOff x="7417300" y="1346932"/>
                <a:chExt cx="1045870" cy="1045870"/>
              </a:xfrm>
            </p:grpSpPr>
            <p:pic>
              <p:nvPicPr>
                <p:cNvPr id="172" name="Graphic 171" descr="Clipboard">
                  <a:extLst>
                    <a:ext uri="{FF2B5EF4-FFF2-40B4-BE49-F238E27FC236}">
                      <a16:creationId xmlns:a16="http://schemas.microsoft.com/office/drawing/2014/main" id="{D0E7C791-9374-4EE5-8251-A96080C1CD9D}"/>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7417300" y="1346932"/>
                  <a:ext cx="1045870" cy="1045870"/>
                </a:xfrm>
                <a:prstGeom prst="rect">
                  <a:avLst/>
                </a:prstGeom>
              </p:spPr>
            </p:pic>
            <p:sp>
              <p:nvSpPr>
                <p:cNvPr id="173" name="Rectangle 172">
                  <a:extLst>
                    <a:ext uri="{FF2B5EF4-FFF2-40B4-BE49-F238E27FC236}">
                      <a16:creationId xmlns:a16="http://schemas.microsoft.com/office/drawing/2014/main" id="{5E88383D-DC7B-4083-B22C-847E4B2EEAE4}"/>
                    </a:ext>
                  </a:extLst>
                </p:cNvPr>
                <p:cNvSpPr/>
                <p:nvPr/>
              </p:nvSpPr>
              <p:spPr>
                <a:xfrm>
                  <a:off x="7704499" y="1600066"/>
                  <a:ext cx="479834" cy="6298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a:extLst>
                    <a:ext uri="{FF2B5EF4-FFF2-40B4-BE49-F238E27FC236}">
                      <a16:creationId xmlns:a16="http://schemas.microsoft.com/office/drawing/2014/main" id="{A11F1ED1-8467-4684-B12A-B45CB8199B69}"/>
                    </a:ext>
                  </a:extLst>
                </p:cNvPr>
                <p:cNvSpPr/>
                <p:nvPr/>
              </p:nvSpPr>
              <p:spPr>
                <a:xfrm>
                  <a:off x="7893894" y="1512277"/>
                  <a:ext cx="83127" cy="87789"/>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5" name="Graphic 174" descr="Clipboard">
                  <a:extLst>
                    <a:ext uri="{FF2B5EF4-FFF2-40B4-BE49-F238E27FC236}">
                      <a16:creationId xmlns:a16="http://schemas.microsoft.com/office/drawing/2014/main" id="{0B4D0BCF-FE3E-4D71-8CC6-6AC2584E44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483030" y="1412664"/>
                  <a:ext cx="914400" cy="914400"/>
                </a:xfrm>
                <a:prstGeom prst="rect">
                  <a:avLst/>
                </a:prstGeom>
              </p:spPr>
            </p:pic>
          </p:grpSp>
          <p:grpSp>
            <p:nvGrpSpPr>
              <p:cNvPr id="169" name="Group 168">
                <a:extLst>
                  <a:ext uri="{FF2B5EF4-FFF2-40B4-BE49-F238E27FC236}">
                    <a16:creationId xmlns:a16="http://schemas.microsoft.com/office/drawing/2014/main" id="{2AFAC657-612E-4733-B726-95575444858F}"/>
                  </a:ext>
                </a:extLst>
              </p:cNvPr>
              <p:cNvGrpSpPr/>
              <p:nvPr/>
            </p:nvGrpSpPr>
            <p:grpSpPr>
              <a:xfrm rot="20033636">
                <a:off x="8676649" y="3651607"/>
                <a:ext cx="376692" cy="376692"/>
                <a:chOff x="7749780" y="1532346"/>
                <a:chExt cx="914400" cy="914400"/>
              </a:xfrm>
            </p:grpSpPr>
            <p:pic>
              <p:nvPicPr>
                <p:cNvPr id="170" name="Graphic 169" descr="Brain">
                  <a:extLst>
                    <a:ext uri="{FF2B5EF4-FFF2-40B4-BE49-F238E27FC236}">
                      <a16:creationId xmlns:a16="http://schemas.microsoft.com/office/drawing/2014/main" id="{D215C809-8BB0-43E6-BF6C-032A19344CB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749780" y="1532346"/>
                  <a:ext cx="914400" cy="914400"/>
                </a:xfrm>
                <a:prstGeom prst="rect">
                  <a:avLst/>
                </a:prstGeom>
              </p:spPr>
            </p:pic>
            <p:pic>
              <p:nvPicPr>
                <p:cNvPr id="171" name="Graphic 170" descr="Medical">
                  <a:extLst>
                    <a:ext uri="{FF2B5EF4-FFF2-40B4-BE49-F238E27FC236}">
                      <a16:creationId xmlns:a16="http://schemas.microsoft.com/office/drawing/2014/main" id="{AF58A966-D4AF-4701-B8A7-D28A33C328A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881680" y="1997892"/>
                  <a:ext cx="393864" cy="393864"/>
                </a:xfrm>
                <a:prstGeom prst="rect">
                  <a:avLst/>
                </a:prstGeom>
              </p:spPr>
            </p:pic>
          </p:grpSp>
        </p:grpSp>
        <p:grpSp>
          <p:nvGrpSpPr>
            <p:cNvPr id="179" name="Group 178">
              <a:extLst>
                <a:ext uri="{FF2B5EF4-FFF2-40B4-BE49-F238E27FC236}">
                  <a16:creationId xmlns:a16="http://schemas.microsoft.com/office/drawing/2014/main" id="{8F72FB79-BCF1-4EA0-843F-CB50D6960A36}"/>
                </a:ext>
              </a:extLst>
            </p:cNvPr>
            <p:cNvGrpSpPr/>
            <p:nvPr/>
          </p:nvGrpSpPr>
          <p:grpSpPr>
            <a:xfrm rot="6845">
              <a:off x="1257242" y="2141603"/>
              <a:ext cx="710508" cy="710510"/>
              <a:chOff x="7417300" y="1346932"/>
              <a:chExt cx="1045870" cy="1045870"/>
            </a:xfrm>
          </p:grpSpPr>
          <p:pic>
            <p:nvPicPr>
              <p:cNvPr id="183" name="Graphic 182" descr="Clipboard">
                <a:extLst>
                  <a:ext uri="{FF2B5EF4-FFF2-40B4-BE49-F238E27FC236}">
                    <a16:creationId xmlns:a16="http://schemas.microsoft.com/office/drawing/2014/main" id="{FD381454-5F0E-4B90-8EC1-EBF406964751}"/>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7417300" y="1346932"/>
                <a:ext cx="1045870" cy="1045870"/>
              </a:xfrm>
              <a:prstGeom prst="rect">
                <a:avLst/>
              </a:prstGeom>
            </p:spPr>
          </p:pic>
          <p:sp>
            <p:nvSpPr>
              <p:cNvPr id="184" name="Rectangle 183">
                <a:extLst>
                  <a:ext uri="{FF2B5EF4-FFF2-40B4-BE49-F238E27FC236}">
                    <a16:creationId xmlns:a16="http://schemas.microsoft.com/office/drawing/2014/main" id="{433BAE17-B2BE-4463-9557-BCBD070C3631}"/>
                  </a:ext>
                </a:extLst>
              </p:cNvPr>
              <p:cNvSpPr/>
              <p:nvPr/>
            </p:nvSpPr>
            <p:spPr>
              <a:xfrm>
                <a:off x="7704499" y="1600066"/>
                <a:ext cx="479834" cy="6298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Oval 184">
                <a:extLst>
                  <a:ext uri="{FF2B5EF4-FFF2-40B4-BE49-F238E27FC236}">
                    <a16:creationId xmlns:a16="http://schemas.microsoft.com/office/drawing/2014/main" id="{738FBC29-1507-46CC-B336-9AC8A138EA73}"/>
                  </a:ext>
                </a:extLst>
              </p:cNvPr>
              <p:cNvSpPr/>
              <p:nvPr/>
            </p:nvSpPr>
            <p:spPr>
              <a:xfrm>
                <a:off x="7893894" y="1512277"/>
                <a:ext cx="83127" cy="87789"/>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6" name="Graphic 185" descr="Clipboard">
                <a:extLst>
                  <a:ext uri="{FF2B5EF4-FFF2-40B4-BE49-F238E27FC236}">
                    <a16:creationId xmlns:a16="http://schemas.microsoft.com/office/drawing/2014/main" id="{89689251-2523-4226-91B9-3C6F0FF98F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483030" y="1412664"/>
                <a:ext cx="914400" cy="914400"/>
              </a:xfrm>
              <a:prstGeom prst="rect">
                <a:avLst/>
              </a:prstGeom>
            </p:spPr>
          </p:pic>
        </p:grpSp>
        <p:pic>
          <p:nvPicPr>
            <p:cNvPr id="188" name="Picture 187">
              <a:extLst>
                <a:ext uri="{FF2B5EF4-FFF2-40B4-BE49-F238E27FC236}">
                  <a16:creationId xmlns:a16="http://schemas.microsoft.com/office/drawing/2014/main" id="{E3C5F56B-BF1F-4876-9804-F74FD41D8C18}"/>
                </a:ext>
              </a:extLst>
            </p:cNvPr>
            <p:cNvPicPr>
              <a:picLocks noChangeAspect="1"/>
            </p:cNvPicPr>
            <p:nvPr/>
          </p:nvPicPr>
          <p:blipFill>
            <a:blip r:embed="rId33"/>
            <a:stretch>
              <a:fillRect/>
            </a:stretch>
          </p:blipFill>
          <p:spPr>
            <a:xfrm>
              <a:off x="1469454" y="2372871"/>
              <a:ext cx="286584" cy="309303"/>
            </a:xfrm>
            <a:prstGeom prst="rect">
              <a:avLst/>
            </a:prstGeom>
          </p:spPr>
        </p:pic>
      </p:grpSp>
      <p:sp>
        <p:nvSpPr>
          <p:cNvPr id="190" name="TextBox 189">
            <a:extLst>
              <a:ext uri="{FF2B5EF4-FFF2-40B4-BE49-F238E27FC236}">
                <a16:creationId xmlns:a16="http://schemas.microsoft.com/office/drawing/2014/main" id="{EC8A4274-531E-48E9-A6F1-3DA514B3C5DE}"/>
              </a:ext>
            </a:extLst>
          </p:cNvPr>
          <p:cNvSpPr txBox="1"/>
          <p:nvPr/>
        </p:nvSpPr>
        <p:spPr>
          <a:xfrm>
            <a:off x="223212" y="5748588"/>
            <a:ext cx="524628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E594E"/>
                </a:solidFill>
                <a:effectLst/>
                <a:uLnTx/>
                <a:uFillTx/>
                <a:latin typeface="Calibri Light"/>
                <a:ea typeface="+mn-ea"/>
                <a:cs typeface="+mn-cs"/>
              </a:rPr>
              <a:t>Data to Action</a:t>
            </a:r>
          </a:p>
        </p:txBody>
      </p:sp>
      <p:pic>
        <p:nvPicPr>
          <p:cNvPr id="192" name="Graphic 191" descr="Bar chart">
            <a:extLst>
              <a:ext uri="{FF2B5EF4-FFF2-40B4-BE49-F238E27FC236}">
                <a16:creationId xmlns:a16="http://schemas.microsoft.com/office/drawing/2014/main" id="{08FF7FD7-DD41-4C68-BD73-2F604E56D554}"/>
              </a:ext>
            </a:extLst>
          </p:cNvPr>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1264273" y="4185637"/>
            <a:ext cx="1492698" cy="1492698"/>
          </a:xfrm>
          <a:prstGeom prst="rect">
            <a:avLst/>
          </a:prstGeom>
        </p:spPr>
      </p:pic>
      <p:pic>
        <p:nvPicPr>
          <p:cNvPr id="194" name="Graphic 193" descr="Business Growth">
            <a:extLst>
              <a:ext uri="{FF2B5EF4-FFF2-40B4-BE49-F238E27FC236}">
                <a16:creationId xmlns:a16="http://schemas.microsoft.com/office/drawing/2014/main" id="{D818173B-C492-4CFA-94D9-65238173F2E3}"/>
              </a:ext>
            </a:extLst>
          </p:cNvPr>
          <p:cNvPicPr>
            <a:picLocks noChangeAspect="1"/>
          </p:cNvPicPr>
          <p:nvPr/>
        </p:nvPicPr>
        <p:blipFill>
          <a:blip r:embed="rId36">
            <a:extLst>
              <a:ext uri="{96DAC541-7B7A-43D3-8B79-37D633B846F1}">
                <asvg:svgBlip xmlns:asvg="http://schemas.microsoft.com/office/drawing/2016/SVG/main" xmlns="" r:embed="rId37"/>
              </a:ext>
            </a:extLst>
          </a:blip>
          <a:stretch>
            <a:fillRect/>
          </a:stretch>
        </p:blipFill>
        <p:spPr>
          <a:xfrm>
            <a:off x="3031049" y="4256762"/>
            <a:ext cx="1492698" cy="1492698"/>
          </a:xfrm>
          <a:prstGeom prst="rect">
            <a:avLst/>
          </a:prstGeom>
        </p:spPr>
      </p:pic>
      <p:pic>
        <p:nvPicPr>
          <p:cNvPr id="196" name="Graphic 195" descr="Pie chart">
            <a:extLst>
              <a:ext uri="{FF2B5EF4-FFF2-40B4-BE49-F238E27FC236}">
                <a16:creationId xmlns:a16="http://schemas.microsoft.com/office/drawing/2014/main" id="{47E6316A-88A3-4DBC-A462-E8BEE0E8888A}"/>
              </a:ext>
            </a:extLst>
          </p:cNvPr>
          <p:cNvPicPr>
            <a:picLocks noChangeAspect="1"/>
          </p:cNvPicPr>
          <p:nvPr/>
        </p:nvPicPr>
        <p:blipFill>
          <a:blip r:embed="rId38">
            <a:extLst>
              <a:ext uri="{96DAC541-7B7A-43D3-8B79-37D633B846F1}">
                <asvg:svgBlip xmlns:asvg="http://schemas.microsoft.com/office/drawing/2016/SVG/main" xmlns="" r:embed="rId39"/>
              </a:ext>
            </a:extLst>
          </a:blip>
          <a:stretch>
            <a:fillRect/>
          </a:stretch>
        </p:blipFill>
        <p:spPr>
          <a:xfrm>
            <a:off x="2143502" y="3476245"/>
            <a:ext cx="1252245" cy="1252245"/>
          </a:xfrm>
          <a:prstGeom prst="rect">
            <a:avLst/>
          </a:prstGeom>
        </p:spPr>
      </p:pic>
    </p:spTree>
    <p:extLst>
      <p:ext uri="{BB962C8B-B14F-4D97-AF65-F5344CB8AC3E}">
        <p14:creationId xmlns:p14="http://schemas.microsoft.com/office/powerpoint/2010/main" val="657009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75C0FE-F6F1-484D-B829-CAD0B15F8326}"/>
              </a:ext>
            </a:extLst>
          </p:cNvPr>
          <p:cNvSpPr/>
          <p:nvPr/>
        </p:nvSpPr>
        <p:spPr>
          <a:xfrm>
            <a:off x="0" y="370114"/>
            <a:ext cx="3940628"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C3ADAA7-7308-420D-9FF0-F607A491A557}"/>
              </a:ext>
            </a:extLst>
          </p:cNvPr>
          <p:cNvSpPr/>
          <p:nvPr/>
        </p:nvSpPr>
        <p:spPr>
          <a:xfrm>
            <a:off x="4071257" y="370114"/>
            <a:ext cx="4033157"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9893B8F-04DC-43DC-B744-2D38E7558B91}"/>
              </a:ext>
            </a:extLst>
          </p:cNvPr>
          <p:cNvSpPr/>
          <p:nvPr/>
        </p:nvSpPr>
        <p:spPr>
          <a:xfrm>
            <a:off x="8235043" y="370114"/>
            <a:ext cx="3956957"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2CCD66C-6A23-4179-AEB2-70B8EC47E56E}"/>
              </a:ext>
            </a:extLst>
          </p:cNvPr>
          <p:cNvSpPr/>
          <p:nvPr/>
        </p:nvSpPr>
        <p:spPr>
          <a:xfrm>
            <a:off x="0" y="3516086"/>
            <a:ext cx="3940628"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0CC157E-7464-49FC-AB10-45903E47B4E4}"/>
              </a:ext>
            </a:extLst>
          </p:cNvPr>
          <p:cNvSpPr/>
          <p:nvPr/>
        </p:nvSpPr>
        <p:spPr>
          <a:xfrm>
            <a:off x="4071257" y="3516086"/>
            <a:ext cx="4033157"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322A0C4-98D2-4A0B-999A-BBBB5621D0E7}"/>
              </a:ext>
            </a:extLst>
          </p:cNvPr>
          <p:cNvSpPr/>
          <p:nvPr/>
        </p:nvSpPr>
        <p:spPr>
          <a:xfrm>
            <a:off x="8235043" y="3516086"/>
            <a:ext cx="3956957"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2A285330-E56B-40E3-BB37-1EC28B60C3CF}"/>
              </a:ext>
            </a:extLst>
          </p:cNvPr>
          <p:cNvSpPr txBox="1"/>
          <p:nvPr/>
        </p:nvSpPr>
        <p:spPr>
          <a:xfrm>
            <a:off x="0" y="391885"/>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Diversion</a:t>
            </a:r>
          </a:p>
        </p:txBody>
      </p:sp>
      <p:sp>
        <p:nvSpPr>
          <p:cNvPr id="16" name="TextBox 15">
            <a:extLst>
              <a:ext uri="{FF2B5EF4-FFF2-40B4-BE49-F238E27FC236}">
                <a16:creationId xmlns:a16="http://schemas.microsoft.com/office/drawing/2014/main" id="{21998C04-ABDF-4CE4-85EF-BA7EFEA2F81C}"/>
              </a:ext>
            </a:extLst>
          </p:cNvPr>
          <p:cNvSpPr txBox="1"/>
          <p:nvPr/>
        </p:nvSpPr>
        <p:spPr>
          <a:xfrm>
            <a:off x="4117521" y="391885"/>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Reentry</a:t>
            </a:r>
          </a:p>
        </p:txBody>
      </p:sp>
      <p:sp>
        <p:nvSpPr>
          <p:cNvPr id="17" name="TextBox 16">
            <a:extLst>
              <a:ext uri="{FF2B5EF4-FFF2-40B4-BE49-F238E27FC236}">
                <a16:creationId xmlns:a16="http://schemas.microsoft.com/office/drawing/2014/main" id="{88F70775-2148-4858-88DD-0262780DC47D}"/>
              </a:ext>
            </a:extLst>
          </p:cNvPr>
          <p:cNvSpPr txBox="1"/>
          <p:nvPr/>
        </p:nvSpPr>
        <p:spPr>
          <a:xfrm>
            <a:off x="8243207" y="391885"/>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Treatment Ecosystems</a:t>
            </a:r>
          </a:p>
        </p:txBody>
      </p:sp>
      <p:sp>
        <p:nvSpPr>
          <p:cNvPr id="19" name="TextBox 18">
            <a:extLst>
              <a:ext uri="{FF2B5EF4-FFF2-40B4-BE49-F238E27FC236}">
                <a16:creationId xmlns:a16="http://schemas.microsoft.com/office/drawing/2014/main" id="{CFA4D6E9-7478-4B94-B18F-B1E414E07CCE}"/>
              </a:ext>
            </a:extLst>
          </p:cNvPr>
          <p:cNvSpPr txBox="1"/>
          <p:nvPr/>
        </p:nvSpPr>
        <p:spPr>
          <a:xfrm>
            <a:off x="0" y="3516086"/>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Harm Reduction</a:t>
            </a:r>
          </a:p>
        </p:txBody>
      </p:sp>
      <p:sp>
        <p:nvSpPr>
          <p:cNvPr id="20" name="TextBox 19">
            <a:extLst>
              <a:ext uri="{FF2B5EF4-FFF2-40B4-BE49-F238E27FC236}">
                <a16:creationId xmlns:a16="http://schemas.microsoft.com/office/drawing/2014/main" id="{6DA51390-0E13-49D4-A53B-ADB4AF03B0D9}"/>
              </a:ext>
            </a:extLst>
          </p:cNvPr>
          <p:cNvSpPr txBox="1"/>
          <p:nvPr/>
        </p:nvSpPr>
        <p:spPr>
          <a:xfrm>
            <a:off x="8251372" y="3516086"/>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Wayne County</a:t>
            </a:r>
          </a:p>
        </p:txBody>
      </p:sp>
      <p:sp>
        <p:nvSpPr>
          <p:cNvPr id="21" name="TextBox 20">
            <a:extLst>
              <a:ext uri="{FF2B5EF4-FFF2-40B4-BE49-F238E27FC236}">
                <a16:creationId xmlns:a16="http://schemas.microsoft.com/office/drawing/2014/main" id="{906B5102-3616-429F-A0D3-11E8F99CFAB1}"/>
              </a:ext>
            </a:extLst>
          </p:cNvPr>
          <p:cNvSpPr txBox="1"/>
          <p:nvPr/>
        </p:nvSpPr>
        <p:spPr>
          <a:xfrm>
            <a:off x="4109356" y="3516086"/>
            <a:ext cx="39406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E594E"/>
                </a:solidFill>
                <a:effectLst/>
                <a:uLnTx/>
                <a:uFillTx/>
                <a:latin typeface="Calibri Light"/>
                <a:ea typeface="+mn-ea"/>
                <a:cs typeface="+mn-cs"/>
              </a:rPr>
              <a:t>Crisis Response</a:t>
            </a:r>
          </a:p>
        </p:txBody>
      </p:sp>
      <p:sp>
        <p:nvSpPr>
          <p:cNvPr id="22" name="TextBox 21">
            <a:extLst>
              <a:ext uri="{FF2B5EF4-FFF2-40B4-BE49-F238E27FC236}">
                <a16:creationId xmlns:a16="http://schemas.microsoft.com/office/drawing/2014/main" id="{6D2C1113-0B13-4575-8576-C6FE14AE6BFE}"/>
              </a:ext>
            </a:extLst>
          </p:cNvPr>
          <p:cNvSpPr txBox="1"/>
          <p:nvPr/>
        </p:nvSpPr>
        <p:spPr>
          <a:xfrm>
            <a:off x="152399" y="807343"/>
            <a:ext cx="3635829" cy="21852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CBHJ serves the Michigan Mental Health Diversion Council as evaluator and consultant for jail diversion activities conducted by 10 pilot counties. Additionally, the CBHJ provides technical assistance and evaluation for counties participating in the Stepping Up initiative. </a:t>
            </a:r>
          </a:p>
        </p:txBody>
      </p:sp>
      <p:sp>
        <p:nvSpPr>
          <p:cNvPr id="23" name="TextBox 22">
            <a:extLst>
              <a:ext uri="{FF2B5EF4-FFF2-40B4-BE49-F238E27FC236}">
                <a16:creationId xmlns:a16="http://schemas.microsoft.com/office/drawing/2014/main" id="{3FDF01EA-268C-46F9-B59B-7A3507D61936}"/>
              </a:ext>
            </a:extLst>
          </p:cNvPr>
          <p:cNvSpPr txBox="1"/>
          <p:nvPr/>
        </p:nvSpPr>
        <p:spPr>
          <a:xfrm>
            <a:off x="4117520" y="807343"/>
            <a:ext cx="3940630" cy="21852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Michigan Reentry Program (MIREP) was implemented in 2017 to fill a service gap for individuals in prison who have co-occurring mental health and opioid use disorders. The CBHJ serves as systems broker, facilitating cross-system collaboration and data driven practice, and program implementation evaluator. </a:t>
            </a:r>
          </a:p>
        </p:txBody>
      </p:sp>
      <p:sp>
        <p:nvSpPr>
          <p:cNvPr id="24" name="TextBox 23">
            <a:extLst>
              <a:ext uri="{FF2B5EF4-FFF2-40B4-BE49-F238E27FC236}">
                <a16:creationId xmlns:a16="http://schemas.microsoft.com/office/drawing/2014/main" id="{DFBEE9E6-BEF4-4979-A55C-0C890F8DF2D3}"/>
              </a:ext>
            </a:extLst>
          </p:cNvPr>
          <p:cNvSpPr txBox="1"/>
          <p:nvPr/>
        </p:nvSpPr>
        <p:spPr>
          <a:xfrm>
            <a:off x="8251370" y="807343"/>
            <a:ext cx="3940630" cy="2446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Opioid Treatment Ecosystems (OTE) is currently working with six counties to implement and evaluate opioid use disorder treatment in the county jail. The CBHJ provides technical assistance for implementation and evaluation, and facilitation of Communities of Practice around addiction, treatment, and recovery.</a:t>
            </a:r>
          </a:p>
        </p:txBody>
      </p:sp>
      <p:sp>
        <p:nvSpPr>
          <p:cNvPr id="25" name="TextBox 24">
            <a:extLst>
              <a:ext uri="{FF2B5EF4-FFF2-40B4-BE49-F238E27FC236}">
                <a16:creationId xmlns:a16="http://schemas.microsoft.com/office/drawing/2014/main" id="{79385772-CBCC-4A2A-9971-9E779B589D29}"/>
              </a:ext>
            </a:extLst>
          </p:cNvPr>
          <p:cNvSpPr txBox="1"/>
          <p:nvPr/>
        </p:nvSpPr>
        <p:spPr>
          <a:xfrm>
            <a:off x="108857" y="3893478"/>
            <a:ext cx="3831771"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CBHJ works in partnership with community stakeholders to support and evaluate harm reduction initiatives aimed at improving public health and decreasing mortality, particularly among vulnerable groups. These efforts include syringe services, peer support, naloxone, drug testing technologies, co-response or mobile crisis teams.</a:t>
            </a:r>
          </a:p>
        </p:txBody>
      </p:sp>
      <p:sp>
        <p:nvSpPr>
          <p:cNvPr id="26" name="TextBox 25">
            <a:extLst>
              <a:ext uri="{FF2B5EF4-FFF2-40B4-BE49-F238E27FC236}">
                <a16:creationId xmlns:a16="http://schemas.microsoft.com/office/drawing/2014/main" id="{55DDD8D3-5C54-49D0-A4EA-6F95BDE156C7}"/>
              </a:ext>
            </a:extLst>
          </p:cNvPr>
          <p:cNvSpPr txBox="1"/>
          <p:nvPr/>
        </p:nvSpPr>
        <p:spPr>
          <a:xfrm>
            <a:off x="8251371" y="3893478"/>
            <a:ext cx="3940630" cy="2446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Lorem ipsum dolor sit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amet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consectetur</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adipiscing</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elit</a:t>
            </a:r>
            <a:r>
              <a:rPr kumimoji="0" lang="en-US" sz="1700" b="0" i="0" u="none" strike="noStrike" kern="1200" cap="none" spc="0" normalizeH="0" baseline="0" noProof="0" dirty="0">
                <a:ln>
                  <a:noFill/>
                </a:ln>
                <a:solidFill>
                  <a:prstClr val="black"/>
                </a:solidFill>
                <a:effectLst/>
                <a:uLnTx/>
                <a:uFillTx/>
                <a:latin typeface="Calibri"/>
                <a:ea typeface="+mn-ea"/>
                <a:cs typeface="+mn-cs"/>
              </a:rPr>
              <a:t>, sed do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eiusmod</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tempor</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incididunt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ut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labore</a:t>
            </a:r>
            <a:r>
              <a:rPr kumimoji="0" lang="en-US" sz="1700" b="0" i="0" u="none" strike="noStrike" kern="1200" cap="none" spc="0" normalizeH="0" baseline="0" noProof="0" dirty="0">
                <a:ln>
                  <a:noFill/>
                </a:ln>
                <a:solidFill>
                  <a:prstClr val="black"/>
                </a:solidFill>
                <a:effectLst/>
                <a:uLnTx/>
                <a:uFillTx/>
                <a:latin typeface="Calibri"/>
                <a:ea typeface="+mn-ea"/>
                <a:cs typeface="+mn-cs"/>
              </a:rPr>
              <a:t> et dolore magna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aliqua</a:t>
            </a:r>
            <a:r>
              <a:rPr kumimoji="0" lang="en-US" sz="1700" b="0" i="0" u="none" strike="noStrike" kern="1200" cap="none" spc="0" normalizeH="0" baseline="0" noProof="0" dirty="0">
                <a:ln>
                  <a:noFill/>
                </a:ln>
                <a:solidFill>
                  <a:prstClr val="black"/>
                </a:solidFill>
                <a:effectLst/>
                <a:uLnTx/>
                <a:uFillTx/>
                <a:latin typeface="Calibri"/>
                <a:ea typeface="+mn-ea"/>
                <a:cs typeface="+mn-cs"/>
              </a:rPr>
              <a:t>. Ut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enim</a:t>
            </a:r>
            <a:r>
              <a:rPr kumimoji="0" lang="en-US" sz="1700" b="0" i="0" u="none" strike="noStrike" kern="1200" cap="none" spc="0" normalizeH="0" baseline="0" noProof="0" dirty="0">
                <a:ln>
                  <a:noFill/>
                </a:ln>
                <a:solidFill>
                  <a:prstClr val="black"/>
                </a:solidFill>
                <a:effectLst/>
                <a:uLnTx/>
                <a:uFillTx/>
                <a:latin typeface="Calibri"/>
                <a:ea typeface="+mn-ea"/>
                <a:cs typeface="+mn-cs"/>
              </a:rPr>
              <a:t> ad minim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veniam</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quis</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nostrud</a:t>
            </a:r>
            <a:r>
              <a:rPr kumimoji="0" lang="en-US" sz="1700" b="0" i="0" u="none" strike="noStrike" kern="1200" cap="none" spc="0" normalizeH="0" baseline="0" noProof="0" dirty="0">
                <a:ln>
                  <a:noFill/>
                </a:ln>
                <a:solidFill>
                  <a:prstClr val="black"/>
                </a:solidFill>
                <a:effectLst/>
                <a:uLnTx/>
                <a:uFillTx/>
                <a:latin typeface="Calibri"/>
                <a:ea typeface="+mn-ea"/>
                <a:cs typeface="+mn-cs"/>
              </a:rPr>
              <a:t> exercitation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ullamco</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laboris</a:t>
            </a:r>
            <a:r>
              <a:rPr kumimoji="0" lang="en-US" sz="1700" b="0" i="0" u="none" strike="noStrike" kern="1200" cap="none" spc="0" normalizeH="0" baseline="0" noProof="0" dirty="0">
                <a:ln>
                  <a:noFill/>
                </a:ln>
                <a:solidFill>
                  <a:prstClr val="black"/>
                </a:solidFill>
                <a:effectLst/>
                <a:uLnTx/>
                <a:uFillTx/>
                <a:latin typeface="Calibri"/>
                <a:ea typeface="+mn-ea"/>
                <a:cs typeface="+mn-cs"/>
              </a:rPr>
              <a:t> nisi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ut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aliquip</a:t>
            </a:r>
            <a:r>
              <a:rPr kumimoji="0" lang="en-US" sz="1700" b="0" i="0" u="none" strike="noStrike" kern="1200" cap="none" spc="0" normalizeH="0" baseline="0" noProof="0" dirty="0">
                <a:ln>
                  <a:noFill/>
                </a:ln>
                <a:solidFill>
                  <a:prstClr val="black"/>
                </a:solidFill>
                <a:effectLst/>
                <a:uLnTx/>
                <a:uFillTx/>
                <a:latin typeface="Calibri"/>
                <a:ea typeface="+mn-ea"/>
                <a:cs typeface="+mn-cs"/>
              </a:rPr>
              <a:t> ex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ea</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commodo</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consequat</a:t>
            </a:r>
            <a:r>
              <a:rPr kumimoji="0" lang="en-US" sz="1700" b="0" i="0" u="none" strike="noStrike" kern="1200" cap="none" spc="0" normalizeH="0" baseline="0" noProof="0" dirty="0">
                <a:ln>
                  <a:noFill/>
                </a:ln>
                <a:solidFill>
                  <a:prstClr val="black"/>
                </a:solidFill>
                <a:effectLst/>
                <a:uLnTx/>
                <a:uFillTx/>
                <a:latin typeface="Calibri"/>
                <a:ea typeface="+mn-ea"/>
                <a:cs typeface="+mn-cs"/>
              </a:rPr>
              <a:t>. Duis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aute</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irure</a:t>
            </a:r>
            <a:r>
              <a:rPr kumimoji="0" lang="en-US" sz="1700" b="0" i="0" u="none" strike="noStrike" kern="1200" cap="none" spc="0" normalizeH="0" baseline="0" noProof="0" dirty="0">
                <a:ln>
                  <a:noFill/>
                </a:ln>
                <a:solidFill>
                  <a:prstClr val="black"/>
                </a:solidFill>
                <a:effectLst/>
                <a:uLnTx/>
                <a:uFillTx/>
                <a:latin typeface="Calibri"/>
                <a:ea typeface="+mn-ea"/>
                <a:cs typeface="+mn-cs"/>
              </a:rPr>
              <a:t> dolor in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reprehenderit</a:t>
            </a:r>
            <a:r>
              <a:rPr kumimoji="0" lang="en-US" sz="1700" b="0" i="0" u="none" strike="noStrike" kern="1200" cap="none" spc="0" normalizeH="0" baseline="0" noProof="0" dirty="0">
                <a:ln>
                  <a:noFill/>
                </a:ln>
                <a:solidFill>
                  <a:prstClr val="black"/>
                </a:solidFill>
                <a:effectLst/>
                <a:uLnTx/>
                <a:uFillTx/>
                <a:latin typeface="Calibri"/>
                <a:ea typeface="+mn-ea"/>
                <a:cs typeface="+mn-cs"/>
              </a:rPr>
              <a:t> in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voluptate</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velit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esse</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cillum</a:t>
            </a:r>
            <a:r>
              <a:rPr kumimoji="0" lang="en-US" sz="1700" b="0" i="0" u="none" strike="noStrike" kern="1200" cap="none" spc="0" normalizeH="0" baseline="0" noProof="0" dirty="0">
                <a:ln>
                  <a:noFill/>
                </a:ln>
                <a:solidFill>
                  <a:prstClr val="black"/>
                </a:solidFill>
                <a:effectLst/>
                <a:uLnTx/>
                <a:uFillTx/>
                <a:latin typeface="Calibri"/>
                <a:ea typeface="+mn-ea"/>
                <a:cs typeface="+mn-cs"/>
              </a:rPr>
              <a:t> dolore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eu</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fugiat</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nulla</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pariatur</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7" name="TextBox 26">
            <a:extLst>
              <a:ext uri="{FF2B5EF4-FFF2-40B4-BE49-F238E27FC236}">
                <a16:creationId xmlns:a16="http://schemas.microsoft.com/office/drawing/2014/main" id="{6B4F15DF-1EEE-4B93-94CD-2A302ED4E376}"/>
              </a:ext>
            </a:extLst>
          </p:cNvPr>
          <p:cNvSpPr txBox="1"/>
          <p:nvPr/>
        </p:nvSpPr>
        <p:spPr>
          <a:xfrm>
            <a:off x="4101192" y="3893478"/>
            <a:ext cx="3956957" cy="2446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The CBHJ engages in a number of harm reduction initiatives aimed at improving public health and decreasing mortality, particularly among vulnerable groups. As a leading research institution in crisis response interventions, the CBHJ’s data-driven techniques can help counties lay the groundwork for rigorous evaluation of their new and innovative programming.</a:t>
            </a:r>
          </a:p>
        </p:txBody>
      </p:sp>
    </p:spTree>
    <p:extLst>
      <p:ext uri="{BB962C8B-B14F-4D97-AF65-F5344CB8AC3E}">
        <p14:creationId xmlns:p14="http://schemas.microsoft.com/office/powerpoint/2010/main" val="4116180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71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BB726-1FAA-4B18-9968-3244776C2751}"/>
              </a:ext>
            </a:extLst>
          </p:cNvPr>
          <p:cNvSpPr>
            <a:spLocks noGrp="1"/>
          </p:cNvSpPr>
          <p:nvPr>
            <p:ph type="title"/>
          </p:nvPr>
        </p:nvSpPr>
        <p:spPr/>
        <p:txBody>
          <a:bodyPr/>
          <a:lstStyle/>
          <a:p>
            <a:r>
              <a:rPr lang="en-US" dirty="0"/>
              <a:t>Partnerships and Collaborations</a:t>
            </a:r>
          </a:p>
        </p:txBody>
      </p:sp>
      <p:pic>
        <p:nvPicPr>
          <p:cNvPr id="1026" name="Picture 2" descr="Logos and downloads - Marketing and Communications - Wayne State University">
            <a:extLst>
              <a:ext uri="{FF2B5EF4-FFF2-40B4-BE49-F238E27FC236}">
                <a16:creationId xmlns:a16="http://schemas.microsoft.com/office/drawing/2014/main" id="{12476DF7-A9A7-4E25-B862-E4E3B72B0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1306286"/>
            <a:ext cx="35433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2F1746-F11D-4D0C-92DD-0B7D0CD122C4}"/>
              </a:ext>
            </a:extLst>
          </p:cNvPr>
          <p:cNvSpPr txBox="1"/>
          <p:nvPr/>
        </p:nvSpPr>
        <p:spPr>
          <a:xfrm>
            <a:off x="2428875" y="3869872"/>
            <a:ext cx="733425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E594E"/>
                </a:solidFill>
                <a:effectLst/>
                <a:uLnTx/>
                <a:uFillTx/>
                <a:latin typeface="ITC Stone Sans" pitchFamily="50" charset="0"/>
                <a:ea typeface="+mn-ea"/>
                <a:cs typeface="+mn-cs"/>
              </a:rPr>
              <a:t>Center for Urban Studies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E594E"/>
                </a:solidFill>
                <a:effectLst/>
                <a:uLnTx/>
                <a:uFillTx/>
                <a:latin typeface="ITC Stone Sans" pitchFamily="50" charset="0"/>
                <a:ea typeface="+mn-ea"/>
                <a:cs typeface="+mn-cs"/>
              </a:rPr>
              <a:t>Criminal Justice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E594E"/>
                </a:solidFill>
                <a:effectLst/>
                <a:uLnTx/>
                <a:uFillTx/>
                <a:latin typeface="ITC Stone Sans" pitchFamily="50" charset="0"/>
                <a:ea typeface="+mn-ea"/>
                <a:cs typeface="+mn-cs"/>
              </a:rPr>
              <a:t>Law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E594E"/>
                </a:solidFill>
                <a:effectLst/>
                <a:uLnTx/>
                <a:uFillTx/>
                <a:latin typeface="ITC Stone Sans" pitchFamily="50" charset="0"/>
                <a:ea typeface="+mn-ea"/>
                <a:cs typeface="+mn-cs"/>
              </a:rPr>
              <a:t>School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E594E"/>
                </a:solidFill>
                <a:effectLst/>
                <a:uLnTx/>
                <a:uFillTx/>
                <a:latin typeface="ITC Stone Sans" pitchFamily="50" charset="0"/>
                <a:ea typeface="+mn-ea"/>
                <a:cs typeface="+mn-cs"/>
              </a:rPr>
              <a:t>Social Work</a:t>
            </a:r>
          </a:p>
        </p:txBody>
      </p:sp>
    </p:spTree>
    <p:extLst>
      <p:ext uri="{BB962C8B-B14F-4D97-AF65-F5344CB8AC3E}">
        <p14:creationId xmlns:p14="http://schemas.microsoft.com/office/powerpoint/2010/main" val="3705941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B0085-43F8-4804-902E-9377F1A80392}"/>
              </a:ext>
            </a:extLst>
          </p:cNvPr>
          <p:cNvPicPr>
            <a:picLocks noChangeAspect="1"/>
          </p:cNvPicPr>
          <p:nvPr/>
        </p:nvPicPr>
        <p:blipFill rotWithShape="1">
          <a:blip r:embed="rId2"/>
          <a:srcRect t="35986" b="25186"/>
          <a:stretch/>
        </p:blipFill>
        <p:spPr>
          <a:xfrm>
            <a:off x="0" y="1028700"/>
            <a:ext cx="12192000" cy="3155851"/>
          </a:xfrm>
          <a:prstGeom prst="rect">
            <a:avLst/>
          </a:prstGeom>
        </p:spPr>
      </p:pic>
      <p:sp>
        <p:nvSpPr>
          <p:cNvPr id="5" name="Title 2">
            <a:extLst>
              <a:ext uri="{FF2B5EF4-FFF2-40B4-BE49-F238E27FC236}">
                <a16:creationId xmlns:a16="http://schemas.microsoft.com/office/drawing/2014/main" id="{7F5C35C8-92E4-4D80-A8BD-6EFB59DB96A4}"/>
              </a:ext>
            </a:extLst>
          </p:cNvPr>
          <p:cNvSpPr txBox="1">
            <a:spLocks/>
          </p:cNvSpPr>
          <p:nvPr/>
        </p:nvSpPr>
        <p:spPr>
          <a:xfrm>
            <a:off x="838200" y="365125"/>
            <a:ext cx="10515600" cy="6635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a:ea typeface="+mj-ea"/>
                <a:cs typeface="+mj-cs"/>
              </a:rPr>
              <a:t>Field Placements</a:t>
            </a:r>
          </a:p>
        </p:txBody>
      </p:sp>
      <p:sp>
        <p:nvSpPr>
          <p:cNvPr id="6" name="Rectangle 5">
            <a:extLst>
              <a:ext uri="{FF2B5EF4-FFF2-40B4-BE49-F238E27FC236}">
                <a16:creationId xmlns:a16="http://schemas.microsoft.com/office/drawing/2014/main" id="{6054D0D8-18A2-4A8A-8FC0-F4196266B38F}"/>
              </a:ext>
            </a:extLst>
          </p:cNvPr>
          <p:cNvSpPr/>
          <p:nvPr/>
        </p:nvSpPr>
        <p:spPr>
          <a:xfrm>
            <a:off x="0" y="4184551"/>
            <a:ext cx="12192000"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1A19"/>
                </a:solidFill>
                <a:effectLst/>
                <a:uLnTx/>
                <a:uFillTx/>
                <a:latin typeface="Lato"/>
                <a:ea typeface="+mn-ea"/>
                <a:cs typeface="+mn-cs"/>
              </a:rPr>
              <a:t>Masters of Social Work students, particularly those in the Innovation in Community, Policy, and Leadership (ICPL) concentration at the Wayne State University School of Social Work, will find involvement in the Center an exciting opportunity to learn more about the criminal/legal system, to participate in community-wide intervention, and to formulate innovative ideas for criminal/legal reform. Working under the supervision of our MSW Project Coordinators, students will be exposed to a variety of site-specific tasks. These tasks include jail site visits, process mapping, facilitating meetings with community stakeholders, action planning, and training. Simultaneously, students will acquire research-related skills such as data collection, entry, and analysis, as well as report writing. Students involved in center activities will be well positioned to become the 'boundary spanners' of the next generation.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70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Mission &amp; Goal</a:t>
            </a:r>
            <a:endParaRPr lang="en-US" dirty="0"/>
          </a:p>
        </p:txBody>
      </p:sp>
      <p:sp>
        <p:nvSpPr>
          <p:cNvPr id="3" name="Content Placeholder 2"/>
          <p:cNvSpPr>
            <a:spLocks noGrp="1"/>
          </p:cNvSpPr>
          <p:nvPr>
            <p:ph idx="1"/>
          </p:nvPr>
        </p:nvSpPr>
        <p:spPr/>
        <p:txBody>
          <a:bodyPr>
            <a:normAutofit/>
          </a:bodyPr>
          <a:lstStyle/>
          <a:p>
            <a:pPr marL="0" indent="0">
              <a:buNone/>
            </a:pPr>
            <a:r>
              <a:rPr lang="en-US" dirty="0" err="1"/>
              <a:t>OCEnR’s</a:t>
            </a:r>
            <a:r>
              <a:rPr lang="en-US" dirty="0"/>
              <a:t> mission is to promote and sustain health and well-being of community members through citizen engagement, collaboration and partnerships.  </a:t>
            </a:r>
            <a:endParaRPr lang="en-US" dirty="0" smtClean="0"/>
          </a:p>
          <a:p>
            <a:pPr marL="0" indent="0">
              <a:buNone/>
            </a:pPr>
            <a:r>
              <a:rPr lang="en-US" dirty="0"/>
              <a:t>The Office of Community Engaged Research (</a:t>
            </a:r>
            <a:r>
              <a:rPr lang="en-US" dirty="0" err="1"/>
              <a:t>OCEnR</a:t>
            </a:r>
            <a:r>
              <a:rPr lang="en-US" dirty="0"/>
              <a:t>) goal is to inform research and practice in ways that better address issues related to social determinants of health, health equity and health disparities that impact the broader community.  As a university and community-wide resource, </a:t>
            </a:r>
            <a:r>
              <a:rPr lang="en-US" dirty="0" err="1"/>
              <a:t>OCEnR</a:t>
            </a:r>
            <a:r>
              <a:rPr lang="en-US" dirty="0"/>
              <a:t> offers a variety of services and trainings to promote community engagement and recruitment in research. </a:t>
            </a:r>
            <a:r>
              <a:rPr lang="en-US"/>
              <a:t>Its vision includes encouraging community involvement in all research design and development, promoting community outreach through peer-to-peer initiatives and empowering community members to address health disparities and improving health equity.</a:t>
            </a:r>
          </a:p>
          <a:p>
            <a:pPr marL="0" indent="0">
              <a:buNone/>
            </a:pPr>
            <a:endParaRPr lang="en-US" dirty="0"/>
          </a:p>
          <a:p>
            <a:pPr marL="0" indent="0">
              <a:buNone/>
            </a:pPr>
            <a:endParaRPr lang="en-US" dirty="0"/>
          </a:p>
        </p:txBody>
      </p:sp>
      <p:pic>
        <p:nvPicPr>
          <p:cNvPr id="4" name="Picture 3"/>
          <p:cNvPicPr/>
          <p:nvPr/>
        </p:nvPicPr>
        <p:blipFill>
          <a:blip r:embed="rId2"/>
          <a:stretch>
            <a:fillRect/>
          </a:stretch>
        </p:blipFill>
        <p:spPr>
          <a:xfrm>
            <a:off x="10147901" y="230188"/>
            <a:ext cx="1566305" cy="687354"/>
          </a:xfrm>
          <a:prstGeom prst="rect">
            <a:avLst/>
          </a:prstGeom>
        </p:spPr>
      </p:pic>
    </p:spTree>
    <p:extLst>
      <p:ext uri="{BB962C8B-B14F-4D97-AF65-F5344CB8AC3E}">
        <p14:creationId xmlns:p14="http://schemas.microsoft.com/office/powerpoint/2010/main" val="2569406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1DE9DB-93A8-443F-95B1-C69FFBE3052C}"/>
              </a:ext>
            </a:extLst>
          </p:cNvPr>
          <p:cNvSpPr txBox="1"/>
          <p:nvPr/>
        </p:nvSpPr>
        <p:spPr>
          <a:xfrm>
            <a:off x="3230335" y="1908388"/>
            <a:ext cx="573132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13594F"/>
                </a:solidFill>
                <a:effectLst/>
                <a:uLnTx/>
                <a:uFillTx/>
                <a:latin typeface="Calibri Light"/>
                <a:ea typeface="+mn-ea"/>
                <a:cs typeface="+mn-cs"/>
              </a:rPr>
              <a:t>Sheryl Kubiak, PhD</a:t>
            </a:r>
            <a:r>
              <a:rPr kumimoji="0" lang="en-US" sz="2000" b="0" i="0" u="none" strike="noStrike" kern="0" cap="none" spc="0" normalizeH="0" baseline="0" noProof="0" dirty="0">
                <a:ln>
                  <a:noFill/>
                </a:ln>
                <a:solidFill>
                  <a:srgbClr val="13594F"/>
                </a:solidFill>
                <a:effectLst/>
                <a:uLnTx/>
                <a:uFillTx/>
                <a:latin typeface="Calibri Light"/>
                <a:ea typeface="+mn-ea"/>
                <a:cs typeface="+mn-cs"/>
              </a:rPr>
              <a:t/>
            </a:r>
            <a:br>
              <a:rPr kumimoji="0" lang="en-US" sz="2000" b="0" i="0" u="none" strike="noStrike" kern="0" cap="none" spc="0" normalizeH="0" baseline="0" noProof="0" dirty="0">
                <a:ln>
                  <a:noFill/>
                </a:ln>
                <a:solidFill>
                  <a:srgbClr val="13594F"/>
                </a:solidFill>
                <a:effectLst/>
                <a:uLnTx/>
                <a:uFillTx/>
                <a:latin typeface="Calibri Light"/>
                <a:ea typeface="+mn-ea"/>
                <a:cs typeface="+mn-cs"/>
              </a:rPr>
            </a:br>
            <a:r>
              <a:rPr kumimoji="0" lang="en-US" sz="2000" b="0" i="0" u="none" strike="noStrike" kern="0" cap="none" spc="0" normalizeH="0" baseline="0" noProof="0" dirty="0">
                <a:ln>
                  <a:noFill/>
                </a:ln>
                <a:solidFill>
                  <a:prstClr val="black"/>
                </a:solidFill>
                <a:effectLst/>
                <a:uLnTx/>
                <a:uFillTx/>
                <a:latin typeface="Calibri Light"/>
                <a:ea typeface="+mn-ea"/>
                <a:cs typeface="+mn-cs"/>
              </a:rPr>
              <a:t>School of Social Work Dean and 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ea typeface="+mn-ea"/>
                <a:cs typeface="+mn-cs"/>
              </a:rPr>
              <a:t>Center for Behavioral Health and Justice Founder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prstClr val="black"/>
                </a:solidFill>
                <a:effectLst/>
                <a:uLnTx/>
                <a:uFillTx/>
                <a:latin typeface="Calibri Light"/>
                <a:ea typeface="+mn-ea"/>
                <a:cs typeface="+mn-cs"/>
              </a:rPr>
              <a:t>spk@wayne.edu</a:t>
            </a:r>
          </a:p>
        </p:txBody>
      </p:sp>
      <p:sp>
        <p:nvSpPr>
          <p:cNvPr id="7" name="TextBox 6">
            <a:extLst>
              <a:ext uri="{FF2B5EF4-FFF2-40B4-BE49-F238E27FC236}">
                <a16:creationId xmlns:a16="http://schemas.microsoft.com/office/drawing/2014/main" id="{3F938C94-0432-4CDE-BEF6-AEC2AC8911EF}"/>
              </a:ext>
            </a:extLst>
          </p:cNvPr>
          <p:cNvSpPr txBox="1"/>
          <p:nvPr/>
        </p:nvSpPr>
        <p:spPr>
          <a:xfrm>
            <a:off x="3230335" y="3368885"/>
            <a:ext cx="573132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13594F"/>
                </a:solidFill>
                <a:effectLst/>
                <a:uLnTx/>
                <a:uFillTx/>
                <a:latin typeface="Calibri Light"/>
                <a:ea typeface="+mn-ea"/>
                <a:cs typeface="+mn-cs"/>
              </a:rPr>
              <a:t>Brad Ray, PhD</a:t>
            </a:r>
            <a:r>
              <a:rPr kumimoji="0" lang="en-US" sz="2000" b="0" i="0" u="none" strike="noStrike" kern="0" cap="none" spc="0" normalizeH="0" baseline="0" noProof="0" dirty="0">
                <a:ln>
                  <a:noFill/>
                </a:ln>
                <a:solidFill>
                  <a:srgbClr val="13594F"/>
                </a:solidFill>
                <a:effectLst/>
                <a:uLnTx/>
                <a:uFillTx/>
                <a:latin typeface="Calibri Light"/>
                <a:ea typeface="+mn-ea"/>
                <a:cs typeface="+mn-cs"/>
              </a:rPr>
              <a:t/>
            </a:r>
            <a:br>
              <a:rPr kumimoji="0" lang="en-US" sz="2000" b="0" i="0" u="none" strike="noStrike" kern="0" cap="none" spc="0" normalizeH="0" baseline="0" noProof="0" dirty="0">
                <a:ln>
                  <a:noFill/>
                </a:ln>
                <a:solidFill>
                  <a:srgbClr val="13594F"/>
                </a:solidFill>
                <a:effectLst/>
                <a:uLnTx/>
                <a:uFillTx/>
                <a:latin typeface="Calibri Light"/>
                <a:ea typeface="+mn-ea"/>
                <a:cs typeface="+mn-cs"/>
              </a:rPr>
            </a:br>
            <a:r>
              <a:rPr kumimoji="0" lang="en-US" sz="2000" b="0" i="0" u="none" strike="noStrike" kern="0" cap="none" spc="0" normalizeH="0" baseline="0" noProof="0" dirty="0">
                <a:ln>
                  <a:noFill/>
                </a:ln>
                <a:solidFill>
                  <a:prstClr val="black"/>
                </a:solidFill>
                <a:effectLst/>
                <a:uLnTx/>
                <a:uFillTx/>
                <a:latin typeface="Calibri Light"/>
                <a:ea typeface="+mn-ea"/>
                <a:cs typeface="+mn-cs"/>
              </a:rPr>
              <a:t>Center for Behavioral Health and Justice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ea typeface="+mn-ea"/>
                <a:cs typeface="+mn-cs"/>
              </a:rPr>
              <a:t>School of Social Work Associate 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err="1">
                <a:ln>
                  <a:noFill/>
                </a:ln>
                <a:solidFill>
                  <a:prstClr val="black"/>
                </a:solidFill>
                <a:effectLst/>
                <a:uLnTx/>
                <a:uFillTx/>
                <a:latin typeface="Calibri Light"/>
                <a:ea typeface="+mn-ea"/>
                <a:cs typeface="+mn-cs"/>
              </a:rPr>
              <a:t>bradray</a:t>
            </a:r>
            <a:r>
              <a:rPr kumimoji="0" lang="en-US" sz="2000" b="0" i="0" u="sng" strike="noStrike" kern="0" cap="none" spc="0" normalizeH="0" baseline="0" noProof="0" dirty="0">
                <a:ln>
                  <a:noFill/>
                </a:ln>
                <a:solidFill>
                  <a:prstClr val="black"/>
                </a:solidFill>
                <a:effectLst/>
                <a:uLnTx/>
                <a:uFillTx/>
                <a:latin typeface="Calibri Light"/>
                <a:ea typeface="+mn-ea"/>
                <a:cs typeface="+mn-cs"/>
              </a:rPr>
              <a:t>@wayne.edu</a:t>
            </a:r>
          </a:p>
        </p:txBody>
      </p:sp>
      <p:sp>
        <p:nvSpPr>
          <p:cNvPr id="8" name="TextBox 7">
            <a:extLst>
              <a:ext uri="{FF2B5EF4-FFF2-40B4-BE49-F238E27FC236}">
                <a16:creationId xmlns:a16="http://schemas.microsoft.com/office/drawing/2014/main" id="{B08F90C2-6222-4982-A773-993CE34B96D0}"/>
              </a:ext>
            </a:extLst>
          </p:cNvPr>
          <p:cNvSpPr txBox="1"/>
          <p:nvPr/>
        </p:nvSpPr>
        <p:spPr>
          <a:xfrm>
            <a:off x="6251121" y="4829383"/>
            <a:ext cx="573132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13594F"/>
                </a:solidFill>
                <a:effectLst/>
                <a:uLnTx/>
                <a:uFillTx/>
                <a:latin typeface="Calibri Light"/>
                <a:ea typeface="+mn-ea"/>
                <a:cs typeface="+mn-cs"/>
              </a:rPr>
              <a:t>Erin Comartin, PhD</a:t>
            </a:r>
            <a:r>
              <a:rPr kumimoji="0" lang="en-US" sz="2000" b="0" i="0" u="none" strike="noStrike" kern="0" cap="none" spc="0" normalizeH="0" baseline="0" noProof="0" dirty="0">
                <a:ln>
                  <a:noFill/>
                </a:ln>
                <a:solidFill>
                  <a:srgbClr val="13594F"/>
                </a:solidFill>
                <a:effectLst/>
                <a:uLnTx/>
                <a:uFillTx/>
                <a:latin typeface="Calibri Light"/>
                <a:ea typeface="+mn-ea"/>
                <a:cs typeface="+mn-cs"/>
              </a:rPr>
              <a:t/>
            </a:r>
            <a:br>
              <a:rPr kumimoji="0" lang="en-US" sz="2000" b="0" i="0" u="none" strike="noStrike" kern="0" cap="none" spc="0" normalizeH="0" baseline="0" noProof="0" dirty="0">
                <a:ln>
                  <a:noFill/>
                </a:ln>
                <a:solidFill>
                  <a:srgbClr val="13594F"/>
                </a:solidFill>
                <a:effectLst/>
                <a:uLnTx/>
                <a:uFillTx/>
                <a:latin typeface="Calibri Light"/>
                <a:ea typeface="+mn-ea"/>
                <a:cs typeface="+mn-cs"/>
              </a:rPr>
            </a:br>
            <a:r>
              <a:rPr kumimoji="0" lang="en-US" sz="2000" b="0" i="0" u="none" strike="noStrike" kern="0" cap="none" spc="0" normalizeH="0" baseline="0" noProof="0" dirty="0">
                <a:ln>
                  <a:noFill/>
                </a:ln>
                <a:solidFill>
                  <a:prstClr val="black"/>
                </a:solidFill>
                <a:effectLst/>
                <a:uLnTx/>
                <a:uFillTx/>
                <a:latin typeface="Calibri Light"/>
                <a:ea typeface="+mn-ea"/>
                <a:cs typeface="+mn-cs"/>
              </a:rPr>
              <a:t>Center for Behavioral Health and Justice Data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ea typeface="+mn-ea"/>
                <a:cs typeface="+mn-cs"/>
              </a:rPr>
              <a:t>School of Social Work Associate 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prstClr val="black"/>
                </a:solidFill>
                <a:effectLst/>
                <a:uLnTx/>
                <a:uFillTx/>
                <a:latin typeface="Calibri Light"/>
                <a:ea typeface="+mn-ea"/>
                <a:cs typeface="+mn-cs"/>
              </a:rPr>
              <a:t>at9766@wayne.edu</a:t>
            </a:r>
          </a:p>
        </p:txBody>
      </p:sp>
      <p:sp>
        <p:nvSpPr>
          <p:cNvPr id="9" name="TextBox 8">
            <a:extLst>
              <a:ext uri="{FF2B5EF4-FFF2-40B4-BE49-F238E27FC236}">
                <a16:creationId xmlns:a16="http://schemas.microsoft.com/office/drawing/2014/main" id="{6E1D5A27-21B2-4A8B-A6DD-FFA487D7782F}"/>
              </a:ext>
            </a:extLst>
          </p:cNvPr>
          <p:cNvSpPr txBox="1"/>
          <p:nvPr/>
        </p:nvSpPr>
        <p:spPr>
          <a:xfrm>
            <a:off x="209550" y="4829383"/>
            <a:ext cx="573132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13594F"/>
                </a:solidFill>
                <a:effectLst/>
                <a:uLnTx/>
                <a:uFillTx/>
                <a:latin typeface="Calibri Light"/>
                <a:ea typeface="+mn-ea"/>
                <a:cs typeface="+mn-cs"/>
              </a:rPr>
              <a:t>Liz Tillander, LMSW</a:t>
            </a:r>
            <a:r>
              <a:rPr kumimoji="0" lang="en-US" sz="2000" b="0" i="0" u="none" strike="noStrike" kern="0" cap="none" spc="0" normalizeH="0" baseline="0" noProof="0" dirty="0">
                <a:ln>
                  <a:noFill/>
                </a:ln>
                <a:solidFill>
                  <a:srgbClr val="13594F"/>
                </a:solidFill>
                <a:effectLst/>
                <a:uLnTx/>
                <a:uFillTx/>
                <a:latin typeface="Calibri Light"/>
                <a:ea typeface="+mn-ea"/>
                <a:cs typeface="+mn-cs"/>
              </a:rPr>
              <a:t/>
            </a:r>
            <a:br>
              <a:rPr kumimoji="0" lang="en-US" sz="2000" b="0" i="0" u="none" strike="noStrike" kern="0" cap="none" spc="0" normalizeH="0" baseline="0" noProof="0" dirty="0">
                <a:ln>
                  <a:noFill/>
                </a:ln>
                <a:solidFill>
                  <a:srgbClr val="13594F"/>
                </a:solidFill>
                <a:effectLst/>
                <a:uLnTx/>
                <a:uFillTx/>
                <a:latin typeface="Calibri Light"/>
                <a:ea typeface="+mn-ea"/>
                <a:cs typeface="+mn-cs"/>
              </a:rPr>
            </a:br>
            <a:r>
              <a:rPr kumimoji="0" lang="en-US" sz="2000" b="0" i="0" u="none" strike="noStrike" kern="0" cap="none" spc="0" normalizeH="0" baseline="0" noProof="0" dirty="0">
                <a:ln>
                  <a:noFill/>
                </a:ln>
                <a:solidFill>
                  <a:prstClr val="black"/>
                </a:solidFill>
                <a:effectLst/>
                <a:uLnTx/>
                <a:uFillTx/>
                <a:latin typeface="Calibri Light"/>
                <a:ea typeface="+mn-ea"/>
                <a:cs typeface="+mn-cs"/>
              </a:rPr>
              <a:t>Center for Behavioral Health and Justice Deputy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err="1">
                <a:ln>
                  <a:noFill/>
                </a:ln>
                <a:solidFill>
                  <a:prstClr val="black"/>
                </a:solidFill>
                <a:effectLst/>
                <a:uLnTx/>
                <a:uFillTx/>
                <a:latin typeface="Calibri Light"/>
                <a:ea typeface="+mn-ea"/>
                <a:cs typeface="+mn-cs"/>
              </a:rPr>
              <a:t>liz.tillander</a:t>
            </a:r>
            <a:r>
              <a:rPr kumimoji="0" lang="en-US" sz="2000" b="0" i="0" u="sng" strike="noStrike" kern="0" cap="none" spc="0" normalizeH="0" baseline="0" noProof="0" dirty="0">
                <a:ln>
                  <a:noFill/>
                </a:ln>
                <a:solidFill>
                  <a:prstClr val="black"/>
                </a:solidFill>
                <a:effectLst/>
                <a:uLnTx/>
                <a:uFillTx/>
                <a:latin typeface="Calibri Light"/>
                <a:ea typeface="+mn-ea"/>
                <a:cs typeface="+mn-cs"/>
              </a:rPr>
              <a:t>@wayne.edu</a:t>
            </a:r>
          </a:p>
        </p:txBody>
      </p:sp>
    </p:spTree>
    <p:extLst>
      <p:ext uri="{BB962C8B-B14F-4D97-AF65-F5344CB8AC3E}">
        <p14:creationId xmlns:p14="http://schemas.microsoft.com/office/powerpoint/2010/main" val="500055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211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Center for Health and Community Impact</a:t>
            </a:r>
            <a:endParaRPr lang="en-US" dirty="0"/>
          </a:p>
        </p:txBody>
      </p:sp>
      <p:sp>
        <p:nvSpPr>
          <p:cNvPr id="3" name="Subtitle 2"/>
          <p:cNvSpPr>
            <a:spLocks noGrp="1"/>
          </p:cNvSpPr>
          <p:nvPr>
            <p:ph type="subTitle" idx="1"/>
          </p:nvPr>
        </p:nvSpPr>
        <p:spPr/>
        <p:txBody>
          <a:bodyPr/>
          <a:lstStyle/>
          <a:p>
            <a:pPr algn="ctr"/>
            <a:r>
              <a:rPr lang="en-US" dirty="0">
                <a:hlinkClick r:id="rId2"/>
              </a:rPr>
              <a:t>https://</a:t>
            </a:r>
            <a:r>
              <a:rPr lang="en-US" dirty="0" smtClean="0">
                <a:hlinkClick r:id="rId2"/>
              </a:rPr>
              <a:t>education.wayne.edu/health-community-impact</a:t>
            </a:r>
            <a:endParaRPr lang="en-US" dirty="0" smtClean="0"/>
          </a:p>
          <a:p>
            <a:pPr algn="ctr"/>
            <a:r>
              <a:rPr lang="en-US" dirty="0" smtClean="0"/>
              <a:t>Nate </a:t>
            </a:r>
            <a:r>
              <a:rPr lang="en-US" dirty="0" err="1" smtClean="0"/>
              <a:t>McCaughtry</a:t>
            </a:r>
            <a:r>
              <a:rPr lang="en-US" dirty="0" smtClean="0"/>
              <a:t>, Ph.D., Director – email: </a:t>
            </a:r>
            <a:r>
              <a:rPr lang="en-US" dirty="0" smtClean="0">
                <a:hlinkClick r:id="rId3"/>
              </a:rPr>
              <a:t>natemccaughtry@wayne.edu</a:t>
            </a:r>
            <a:endParaRPr lang="en-US" dirty="0" smtClean="0"/>
          </a:p>
          <a:p>
            <a:pPr algn="ctr"/>
            <a:endParaRPr lang="en-US" dirty="0"/>
          </a:p>
        </p:txBody>
      </p:sp>
    </p:spTree>
    <p:extLst>
      <p:ext uri="{BB962C8B-B14F-4D97-AF65-F5344CB8AC3E}">
        <p14:creationId xmlns:p14="http://schemas.microsoft.com/office/powerpoint/2010/main" val="159703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Health and Community Impact Mission</a:t>
            </a:r>
            <a:endParaRPr lang="en-US" dirty="0"/>
          </a:p>
        </p:txBody>
      </p:sp>
      <p:sp>
        <p:nvSpPr>
          <p:cNvPr id="3" name="Content Placeholder 2"/>
          <p:cNvSpPr>
            <a:spLocks noGrp="1"/>
          </p:cNvSpPr>
          <p:nvPr>
            <p:ph idx="1"/>
          </p:nvPr>
        </p:nvSpPr>
        <p:spPr>
          <a:xfrm>
            <a:off x="2168610" y="2191480"/>
            <a:ext cx="5332197" cy="3880773"/>
          </a:xfrm>
        </p:spPr>
        <p:txBody>
          <a:bodyPr>
            <a:normAutofit/>
          </a:bodyPr>
          <a:lstStyle/>
          <a:p>
            <a:pPr marL="0" indent="0">
              <a:buNone/>
            </a:pPr>
            <a:r>
              <a:rPr lang="en-US" sz="2400" dirty="0"/>
              <a:t>To improve community health and vitality through diverse and inclusive programs, advocacy, and research.</a:t>
            </a:r>
            <a:endParaRPr lang="en-US" sz="2400" dirty="0"/>
          </a:p>
        </p:txBody>
      </p:sp>
    </p:spTree>
    <p:extLst>
      <p:ext uri="{BB962C8B-B14F-4D97-AF65-F5344CB8AC3E}">
        <p14:creationId xmlns:p14="http://schemas.microsoft.com/office/powerpoint/2010/main" val="661113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Health and Community Impact Themes</a:t>
            </a:r>
            <a:endParaRPr lang="en-US" dirty="0"/>
          </a:p>
        </p:txBody>
      </p:sp>
      <p:sp>
        <p:nvSpPr>
          <p:cNvPr id="3" name="Content Placeholder 2"/>
          <p:cNvSpPr>
            <a:spLocks noGrp="1"/>
          </p:cNvSpPr>
          <p:nvPr>
            <p:ph idx="1"/>
          </p:nvPr>
        </p:nvSpPr>
        <p:spPr>
          <a:xfrm>
            <a:off x="677334" y="2033246"/>
            <a:ext cx="8596668" cy="3880773"/>
          </a:xfrm>
        </p:spPr>
        <p:txBody>
          <a:bodyPr/>
          <a:lstStyle/>
          <a:p>
            <a:pPr marL="0" indent="0">
              <a:buNone/>
            </a:pPr>
            <a:r>
              <a:rPr lang="en-US" dirty="0"/>
              <a:t>The Center operates 42 community-engaged research programs under the following themes.</a:t>
            </a:r>
            <a:endParaRPr lang="en-US" dirty="0"/>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013" y="2848875"/>
            <a:ext cx="3653309" cy="365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62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Health and Community Impact Collaboration Opportunities</a:t>
            </a:r>
            <a:endParaRPr lang="en-US" dirty="0"/>
          </a:p>
        </p:txBody>
      </p:sp>
      <p:sp>
        <p:nvSpPr>
          <p:cNvPr id="3" name="Content Placeholder 2"/>
          <p:cNvSpPr>
            <a:spLocks noGrp="1"/>
          </p:cNvSpPr>
          <p:nvPr>
            <p:ph idx="1"/>
          </p:nvPr>
        </p:nvSpPr>
        <p:spPr>
          <a:xfrm>
            <a:off x="2305464" y="2327406"/>
            <a:ext cx="5340407" cy="3880773"/>
          </a:xfrm>
        </p:spPr>
        <p:txBody>
          <a:bodyPr/>
          <a:lstStyle/>
          <a:p>
            <a:pPr marL="0" indent="0">
              <a:buNone/>
            </a:pPr>
            <a:r>
              <a:rPr lang="en-US" sz="2400" dirty="0">
                <a:solidFill>
                  <a:srgbClr val="000000"/>
                </a:solidFill>
                <a:latin typeface="Calibri" panose="020F0502020204030204" pitchFamily="34" charset="0"/>
              </a:rPr>
              <a:t>WSU faculty, students and community members can contact the Center Director or any affiliated faculty for additional information about specific programs and opportunities for collaboration and involvement. </a:t>
            </a:r>
          </a:p>
          <a:p>
            <a:endParaRPr lang="en-US" dirty="0"/>
          </a:p>
        </p:txBody>
      </p:sp>
    </p:spTree>
    <p:extLst>
      <p:ext uri="{BB962C8B-B14F-4D97-AF65-F5344CB8AC3E}">
        <p14:creationId xmlns:p14="http://schemas.microsoft.com/office/powerpoint/2010/main" val="1697773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Health and Community Impact Priorities</a:t>
            </a:r>
            <a:endParaRPr lang="en-US" dirty="0"/>
          </a:p>
        </p:txBody>
      </p:sp>
      <p:sp>
        <p:nvSpPr>
          <p:cNvPr id="3" name="Content Placeholder 2"/>
          <p:cNvSpPr>
            <a:spLocks noGrp="1"/>
          </p:cNvSpPr>
          <p:nvPr>
            <p:ph idx="1"/>
          </p:nvPr>
        </p:nvSpPr>
        <p:spPr/>
        <p:txBody>
          <a:bodyPr/>
          <a:lstStyle/>
          <a:p>
            <a:r>
              <a:rPr lang="en-US" dirty="0"/>
              <a:t>We develop inclusive, community-driven, and evidence-based PROGRAMS that improve physical, mental, and emotional health and performance to maximize quality of life and human potential.</a:t>
            </a:r>
          </a:p>
          <a:p>
            <a:r>
              <a:rPr lang="en-US" dirty="0"/>
              <a:t>We conduct community-engaged and clinical RESEARCH examining complex environmental factors that influence disease prevention, emotional well-being, educational and career success, and optimal human performance.</a:t>
            </a:r>
          </a:p>
          <a:p>
            <a:r>
              <a:rPr lang="en-US" dirty="0"/>
              <a:t>Collectively, our work emphasizes a whole-person, culturally-relevant approach to health, well-being and social equity across the lifespan.</a:t>
            </a:r>
          </a:p>
          <a:p>
            <a:endParaRPr lang="en-US" dirty="0"/>
          </a:p>
        </p:txBody>
      </p:sp>
    </p:spTree>
    <p:extLst>
      <p:ext uri="{BB962C8B-B14F-4D97-AF65-F5344CB8AC3E}">
        <p14:creationId xmlns:p14="http://schemas.microsoft.com/office/powerpoint/2010/main" val="2637442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240" y="283188"/>
            <a:ext cx="6406376" cy="1734590"/>
          </a:xfrm>
        </p:spPr>
        <p:txBody>
          <a:bodyPr/>
          <a:lstStyle/>
          <a:p>
            <a:pPr algn="ctr"/>
            <a:r>
              <a:rPr lang="en-US" sz="3600" dirty="0"/>
              <a:t>Michigan Developmental Disabilities Institute (MI-DDI)</a:t>
            </a:r>
          </a:p>
        </p:txBody>
      </p:sp>
      <p:sp>
        <p:nvSpPr>
          <p:cNvPr id="3" name="Subtitle 2"/>
          <p:cNvSpPr>
            <a:spLocks noGrp="1"/>
          </p:cNvSpPr>
          <p:nvPr>
            <p:ph type="subTitle" idx="1"/>
          </p:nvPr>
        </p:nvSpPr>
        <p:spPr>
          <a:xfrm>
            <a:off x="4079240" y="1915681"/>
            <a:ext cx="6172200" cy="1105547"/>
          </a:xfrm>
        </p:spPr>
        <p:txBody>
          <a:bodyPr/>
          <a:lstStyle/>
          <a:p>
            <a:pPr algn="ctr"/>
            <a:r>
              <a:rPr lang="en-US" dirty="0">
                <a:solidFill>
                  <a:srgbClr val="FFFF00"/>
                </a:solidFill>
              </a:rPr>
              <a:t>Community Research Town Hall</a:t>
            </a:r>
          </a:p>
          <a:p>
            <a:pPr algn="ctr"/>
            <a:r>
              <a:rPr lang="en-US" dirty="0">
                <a:solidFill>
                  <a:srgbClr val="FFFF00"/>
                </a:solidFill>
              </a:rPr>
              <a:t>April 20, 2021</a:t>
            </a:r>
          </a:p>
          <a:p>
            <a:pPr algn="ctr"/>
            <a:endParaRPr lang="en-US" dirty="0">
              <a:solidFill>
                <a:srgbClr val="FFFF00"/>
              </a:solidFill>
            </a:endParaRPr>
          </a:p>
          <a:p>
            <a:pPr algn="ctr"/>
            <a:endParaRPr lang="en-US" dirty="0">
              <a:solidFill>
                <a:schemeClr val="bg2"/>
              </a:solidFill>
            </a:endParaRPr>
          </a:p>
          <a:p>
            <a:pPr algn="ctr"/>
            <a:endParaRPr lang="en-US" dirty="0">
              <a:solidFill>
                <a:srgbClr val="FFFF00"/>
              </a:solidFill>
            </a:endParaRPr>
          </a:p>
          <a:p>
            <a:pPr algn="ctr"/>
            <a:endParaRPr lang="en-US" dirty="0">
              <a:solidFill>
                <a:srgbClr val="FFFF00"/>
              </a:solidFill>
            </a:endParaRPr>
          </a:p>
        </p:txBody>
      </p:sp>
      <p:pic>
        <p:nvPicPr>
          <p:cNvPr id="4" name="Picture 4" descr="http://farm9.staticflickr.com/8386/8506594175_a02efe33c9_z.jpg">
            <a:extLst>
              <a:ext uri="{FF2B5EF4-FFF2-40B4-BE49-F238E27FC236}">
                <a16:creationId xmlns:a16="http://schemas.microsoft.com/office/drawing/2014/main" id="{FA9842AA-22F7-4DC0-A23D-E5B25B37FC9B}"/>
              </a:ext>
            </a:extLst>
          </p:cNvPr>
          <p:cNvPicPr>
            <a:picLocks noChangeAspect="1" noChangeArrowheads="1"/>
          </p:cNvPicPr>
          <p:nvPr/>
        </p:nvPicPr>
        <p:blipFill>
          <a:blip r:embed="rId3" cstate="print"/>
          <a:srcRect t="11241" b="10070"/>
          <a:stretch>
            <a:fillRect/>
          </a:stretch>
        </p:blipFill>
        <p:spPr bwMode="auto">
          <a:xfrm>
            <a:off x="6096000" y="4870236"/>
            <a:ext cx="3521888" cy="1915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DB31D1A7-6F3F-4575-AF63-DDEFDF2D03A0}"/>
              </a:ext>
            </a:extLst>
          </p:cNvPr>
          <p:cNvSpPr/>
          <p:nvPr/>
        </p:nvSpPr>
        <p:spPr>
          <a:xfrm>
            <a:off x="4879340" y="2946158"/>
            <a:ext cx="4572000"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rPr>
              <a:t>Sharon Milberger, ScD,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rPr>
              <a:t>4809 Woodward Avenue, Suite 268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rPr>
              <a:t>Detroit, MI  48202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Georgia" panose="02040502050405020303"/>
                <a:ea typeface="+mn-ea"/>
                <a:cs typeface="+mn-cs"/>
                <a:hlinkClick r:id="rId4"/>
              </a:rPr>
              <a:t>smilberger@wayne.edu</a:t>
            </a:r>
            <a:endParaRPr kumimoji="0" lang="en-US" sz="1800" b="0" i="0" u="none" strike="noStrike" kern="1200" cap="none" spc="0" normalizeH="0" baseline="0" noProof="0" dirty="0" smtClean="0">
              <a:ln>
                <a:noFill/>
              </a:ln>
              <a:solidFill>
                <a:srgbClr val="FFFFFF"/>
              </a:solidFill>
              <a:effectLst/>
              <a:uLnTx/>
              <a:uFillTx/>
              <a:latin typeface="Georgia" panose="020405020504050203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rPr>
              <a:t>Website: </a:t>
            </a:r>
            <a:r>
              <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hlinkClick r:id="rId5"/>
              </a:rPr>
              <a:t>https://ddi.wayne.edu</a:t>
            </a:r>
            <a:r>
              <a:rPr kumimoji="0" lang="en-US" sz="1800" b="0" i="0" u="none" strike="noStrike" kern="1200" cap="none" spc="0" normalizeH="0" baseline="0" noProof="0" dirty="0" smtClean="0">
                <a:ln>
                  <a:noFill/>
                </a:ln>
                <a:solidFill>
                  <a:srgbClr val="FFFFFF"/>
                </a:solidFill>
                <a:effectLst/>
                <a:uLnTx/>
                <a:uFillTx/>
                <a:latin typeface="Georgia" panose="02040502050405020303"/>
                <a:ea typeface="+mn-ea"/>
                <a:cs typeface="+mn-cs"/>
                <a:hlinkClick r:id="rId5"/>
              </a:rPr>
              <a:t>/</a:t>
            </a:r>
            <a:endParaRPr kumimoji="0" lang="en-US" sz="1800" b="0" i="0" u="none" strike="noStrike" kern="1200" cap="none" spc="0" normalizeH="0" baseline="0" noProof="0" dirty="0" smtClean="0">
              <a:ln>
                <a:noFill/>
              </a:ln>
              <a:solidFill>
                <a:srgbClr val="FFFFFF"/>
              </a:solidFill>
              <a:effectLst/>
              <a:uLnTx/>
              <a:uFillTx/>
              <a:latin typeface="Georgia" panose="020405020504050203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1111600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0" y="-111097"/>
            <a:ext cx="9144000" cy="1149321"/>
          </a:xfrm>
        </p:spPr>
        <p:txBody>
          <a:bodyPr/>
          <a:lstStyle/>
          <a:p>
            <a:pPr algn="ctr"/>
            <a:r>
              <a:rPr lang="en-US" altLang="en-US" sz="2000" dirty="0">
                <a:latin typeface="Arial" panose="020B0604020202020204" pitchFamily="34" charset="0"/>
              </a:rPr>
              <a:t>Michigan’s University Center of Excellence on Developmental Disabilities (UCEDD)</a:t>
            </a:r>
            <a:endParaRPr lang="en-US" altLang="en-US" sz="2000" dirty="0"/>
          </a:p>
        </p:txBody>
      </p:sp>
      <p:sp>
        <p:nvSpPr>
          <p:cNvPr id="106499" name="Rectangle 3"/>
          <p:cNvSpPr>
            <a:spLocks noGrp="1" noChangeArrowheads="1"/>
          </p:cNvSpPr>
          <p:nvPr>
            <p:ph type="body" idx="1"/>
          </p:nvPr>
        </p:nvSpPr>
        <p:spPr>
          <a:xfrm>
            <a:off x="1987550" y="838201"/>
            <a:ext cx="8229600" cy="4981575"/>
          </a:xfrm>
        </p:spPr>
        <p:txBody>
          <a:bodyPr/>
          <a:lstStyle/>
          <a:p>
            <a:pPr algn="ctr" eaLnBrk="1" hangingPunct="1">
              <a:buFontTx/>
              <a:buNone/>
            </a:pPr>
            <a:r>
              <a:rPr lang="en-US" altLang="en-US" dirty="0"/>
              <a:t>National network of 67 UCEDDs all working to achieve a shared vision:  </a:t>
            </a:r>
          </a:p>
          <a:p>
            <a:pPr algn="ctr" eaLnBrk="1" hangingPunct="1">
              <a:buFontTx/>
              <a:buNone/>
            </a:pPr>
            <a:r>
              <a:rPr lang="en-US" altLang="en-US" i="1" dirty="0">
                <a:solidFill>
                  <a:srgbClr val="C00000"/>
                </a:solidFill>
              </a:rPr>
              <a:t>all people – including individuals with disabilities – participate fully in their communities </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144" y="2780985"/>
            <a:ext cx="3692167" cy="269785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D111F6-F492-4110-9C6B-0639F76576E3}"/>
              </a:ext>
            </a:extLst>
          </p:cNvPr>
          <p:cNvSpPr/>
          <p:nvPr/>
        </p:nvSpPr>
        <p:spPr>
          <a:xfrm>
            <a:off x="5679717" y="2822002"/>
            <a:ext cx="483248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All UCEDDs: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Federally mandated by the DD Act of 2000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Administered by the Administration on Community Living (US DHHS)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Have the same 4 Core Functions: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Training</a:t>
            </a: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Community Supports &amp;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Georgia" panose="02040502050405020303"/>
                <a:ea typeface="+mn-ea"/>
                <a:cs typeface="+mn-cs"/>
              </a:rPr>
              <a:t>Research</a:t>
            </a: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Information Dissemination</a:t>
            </a:r>
          </a:p>
        </p:txBody>
      </p:sp>
      <p:pic>
        <p:nvPicPr>
          <p:cNvPr id="8" name="Picture 2" descr="Image result for federal funder">
            <a:extLst>
              <a:ext uri="{FF2B5EF4-FFF2-40B4-BE49-F238E27FC236}">
                <a16:creationId xmlns:a16="http://schemas.microsoft.com/office/drawing/2014/main" id="{3A78B6E0-D843-4CFD-AC23-35B96B7A5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257" y="5478844"/>
            <a:ext cx="1517248" cy="137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261572"/>
      </p:ext>
    </p:extLst>
  </p:cSld>
  <p:clrMapOvr>
    <a:masterClrMapping/>
  </p:clrMapOvr>
  <p:transition>
    <p:wipe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en-US" altLang="en-US" sz="4000" dirty="0"/>
              <a:t>MI-DDI </a:t>
            </a:r>
          </a:p>
        </p:txBody>
      </p:sp>
      <p:sp>
        <p:nvSpPr>
          <p:cNvPr id="3075" name="Rectangle 3"/>
          <p:cNvSpPr>
            <a:spLocks noGrp="1" noChangeArrowheads="1"/>
          </p:cNvSpPr>
          <p:nvPr>
            <p:ph sz="half" idx="1"/>
          </p:nvPr>
        </p:nvSpPr>
        <p:spPr>
          <a:xfrm>
            <a:off x="2061029" y="1166019"/>
            <a:ext cx="4191000" cy="4525963"/>
          </a:xfrm>
        </p:spPr>
        <p:txBody>
          <a:bodyPr/>
          <a:lstStyle/>
          <a:p>
            <a:pPr>
              <a:spcBef>
                <a:spcPts val="0"/>
              </a:spcBef>
              <a:spcAft>
                <a:spcPts val="600"/>
              </a:spcAft>
              <a:defRPr/>
            </a:pPr>
            <a:r>
              <a:rPr lang="en-US" b="1" dirty="0"/>
              <a:t>Mission</a:t>
            </a:r>
            <a:r>
              <a:rPr lang="en-US" dirty="0"/>
              <a:t>: to contribute to the development of inclusive communities and quality of life for people with disabilities and their families.</a:t>
            </a:r>
          </a:p>
          <a:p>
            <a:pPr>
              <a:spcBef>
                <a:spcPts val="0"/>
              </a:spcBef>
              <a:spcAft>
                <a:spcPts val="600"/>
              </a:spcAft>
              <a:defRPr/>
            </a:pPr>
            <a:endParaRPr lang="en-US" dirty="0"/>
          </a:p>
          <a:p>
            <a:pPr marL="0" indent="0">
              <a:spcBef>
                <a:spcPts val="600"/>
              </a:spcBef>
              <a:spcAft>
                <a:spcPts val="600"/>
              </a:spcAft>
              <a:buNone/>
              <a:defRPr/>
            </a:pPr>
            <a:endParaRPr lang="en-US" dirty="0"/>
          </a:p>
          <a:p>
            <a:pPr marL="0" indent="0">
              <a:spcBef>
                <a:spcPts val="600"/>
              </a:spcBef>
              <a:spcAft>
                <a:spcPts val="600"/>
              </a:spcAft>
              <a:buNone/>
              <a:defRPr/>
            </a:pPr>
            <a:endParaRPr lang="en-US" altLang="en-US" dirty="0"/>
          </a:p>
          <a:p>
            <a:pPr>
              <a:spcBef>
                <a:spcPts val="600"/>
              </a:spcBef>
              <a:spcAft>
                <a:spcPts val="600"/>
              </a:spcAft>
              <a:defRPr/>
            </a:pPr>
            <a:endParaRPr lang="en-US" altLang="en-US" dirty="0"/>
          </a:p>
        </p:txBody>
      </p:sp>
      <p:sp>
        <p:nvSpPr>
          <p:cNvPr id="3076" name="Content Placeholder 3"/>
          <p:cNvSpPr>
            <a:spLocks noGrp="1"/>
          </p:cNvSpPr>
          <p:nvPr>
            <p:ph sz="half" idx="2"/>
          </p:nvPr>
        </p:nvSpPr>
        <p:spPr>
          <a:xfrm>
            <a:off x="6328858" y="1166018"/>
            <a:ext cx="4038600" cy="4525963"/>
          </a:xfrm>
        </p:spPr>
        <p:txBody>
          <a:bodyPr/>
          <a:lstStyle/>
          <a:p>
            <a:pPr>
              <a:spcBef>
                <a:spcPts val="600"/>
              </a:spcBef>
              <a:spcAft>
                <a:spcPts val="600"/>
              </a:spcAft>
              <a:defRPr/>
            </a:pPr>
            <a:r>
              <a:rPr lang="en-US" dirty="0"/>
              <a:t>All developmental disabilities, across the lifespan and the state</a:t>
            </a:r>
          </a:p>
          <a:p>
            <a:pPr>
              <a:spcBef>
                <a:spcPts val="600"/>
              </a:spcBef>
              <a:spcAft>
                <a:spcPts val="600"/>
              </a:spcAft>
              <a:defRPr/>
            </a:pPr>
            <a:r>
              <a:rPr lang="en-US" altLang="en-US" dirty="0"/>
              <a:t>Report to the Provost </a:t>
            </a:r>
          </a:p>
          <a:p>
            <a:pPr>
              <a:spcBef>
                <a:spcPts val="600"/>
              </a:spcBef>
              <a:spcAft>
                <a:spcPts val="600"/>
              </a:spcAft>
              <a:defRPr/>
            </a:pPr>
            <a:r>
              <a:rPr lang="en-US" altLang="en-US" dirty="0"/>
              <a:t>100% funded by grants &amp; contracts</a:t>
            </a:r>
          </a:p>
          <a:p>
            <a:pPr marL="0" indent="0">
              <a:spcBef>
                <a:spcPts val="600"/>
              </a:spcBef>
              <a:spcAft>
                <a:spcPts val="600"/>
              </a:spcAft>
              <a:buNone/>
              <a:defRPr/>
            </a:pPr>
            <a:endParaRPr lang="en-US" altLang="en-US" dirty="0"/>
          </a:p>
          <a:p>
            <a:pPr marL="0" indent="0">
              <a:spcBef>
                <a:spcPts val="600"/>
              </a:spcBef>
              <a:spcAft>
                <a:spcPts val="600"/>
              </a:spcAft>
              <a:buNone/>
              <a:defRPr/>
            </a:pPr>
            <a:endParaRPr lang="en-US" altLang="en-US" dirty="0"/>
          </a:p>
          <a:p>
            <a:pPr marL="0" indent="0">
              <a:spcBef>
                <a:spcPts val="600"/>
              </a:spcBef>
              <a:spcAft>
                <a:spcPts val="600"/>
              </a:spcAft>
              <a:buNone/>
              <a:defRPr/>
            </a:pPr>
            <a:endParaRPr lang="en-US" dirty="0"/>
          </a:p>
          <a:p>
            <a:pPr>
              <a:spcBef>
                <a:spcPts val="600"/>
              </a:spcBef>
              <a:spcAft>
                <a:spcPts val="600"/>
              </a:spcAft>
              <a:defRPr/>
            </a:pPr>
            <a:endParaRPr lang="en-US" altLang="en-US" dirty="0"/>
          </a:p>
          <a:p>
            <a:pPr>
              <a:spcBef>
                <a:spcPts val="600"/>
              </a:spcBef>
              <a:spcAft>
                <a:spcPts val="600"/>
              </a:spcAft>
              <a:defRPr/>
            </a:pPr>
            <a:endParaRPr lang="en-US" altLang="en-US" dirty="0"/>
          </a:p>
          <a:p>
            <a:pPr>
              <a:buFontTx/>
              <a:buNone/>
              <a:defRPr/>
            </a:pPr>
            <a:endParaRPr lang="en-US" altLang="en-US" dirty="0"/>
          </a:p>
        </p:txBody>
      </p:sp>
      <p:pic>
        <p:nvPicPr>
          <p:cNvPr id="2" name="Picture 1"/>
          <p:cNvPicPr>
            <a:picLocks noChangeAspect="1"/>
          </p:cNvPicPr>
          <p:nvPr/>
        </p:nvPicPr>
        <p:blipFill>
          <a:blip r:embed="rId3"/>
          <a:stretch>
            <a:fillRect/>
          </a:stretch>
        </p:blipFill>
        <p:spPr>
          <a:xfrm>
            <a:off x="3324030" y="3988530"/>
            <a:ext cx="5435083" cy="1950710"/>
          </a:xfrm>
          <a:prstGeom prst="rect">
            <a:avLst/>
          </a:prstGeom>
        </p:spPr>
      </p:pic>
    </p:spTree>
    <p:extLst>
      <p:ext uri="{BB962C8B-B14F-4D97-AF65-F5344CB8AC3E}">
        <p14:creationId xmlns:p14="http://schemas.microsoft.com/office/powerpoint/2010/main" val="376265360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OCEnR</a:t>
            </a:r>
            <a:r>
              <a:rPr lang="en-US" dirty="0" smtClean="0"/>
              <a:t> Partnerships</a:t>
            </a:r>
            <a:endParaRPr lang="en-US" dirty="0"/>
          </a:p>
        </p:txBody>
      </p:sp>
      <p:sp>
        <p:nvSpPr>
          <p:cNvPr id="5" name="Content Placeholder 4"/>
          <p:cNvSpPr>
            <a:spLocks noGrp="1"/>
          </p:cNvSpPr>
          <p:nvPr>
            <p:ph idx="1"/>
          </p:nvPr>
        </p:nvSpPr>
        <p:spPr/>
        <p:txBody>
          <a:bodyPr>
            <a:normAutofit/>
          </a:bodyPr>
          <a:lstStyle/>
          <a:p>
            <a:pPr marL="0" indent="0">
              <a:buNone/>
            </a:pPr>
            <a:r>
              <a:rPr lang="en-US" dirty="0" err="1"/>
              <a:t>OCEnR</a:t>
            </a:r>
            <a:r>
              <a:rPr lang="en-US" dirty="0"/>
              <a:t> staff and faculty work with researchers, neighborhood organizations and residents to build capacity and create partnerships through community advisory boards, focus groups and community forums to address health care and chronic disease management. In addition to interdisciplinary partnerships within WSU, </a:t>
            </a:r>
            <a:r>
              <a:rPr lang="en-US" dirty="0" err="1"/>
              <a:t>OCEnR</a:t>
            </a:r>
            <a:r>
              <a:rPr lang="en-US" dirty="0"/>
              <a:t> works with other academic partners, foundations, health systems, community organizations, federal, state and local governments and has established partnerships with various stakeholders including the interfaith community, health systems, federally qualified health clinics (FQHCs), and community-based organizations (CBOs) that assist in accessing the community and building trust.  </a:t>
            </a:r>
          </a:p>
          <a:p>
            <a:pPr marL="0" indent="0">
              <a:buNone/>
            </a:pPr>
            <a:endParaRPr lang="en-US" dirty="0"/>
          </a:p>
        </p:txBody>
      </p:sp>
      <p:pic>
        <p:nvPicPr>
          <p:cNvPr id="6" name="Picture 5"/>
          <p:cNvPicPr/>
          <p:nvPr/>
        </p:nvPicPr>
        <p:blipFill>
          <a:blip r:embed="rId2"/>
          <a:stretch>
            <a:fillRect/>
          </a:stretch>
        </p:blipFill>
        <p:spPr>
          <a:xfrm>
            <a:off x="10147901" y="230188"/>
            <a:ext cx="1566305" cy="687354"/>
          </a:xfrm>
          <a:prstGeom prst="rect">
            <a:avLst/>
          </a:prstGeom>
        </p:spPr>
      </p:pic>
    </p:spTree>
    <p:extLst>
      <p:ext uri="{BB962C8B-B14F-4D97-AF65-F5344CB8AC3E}">
        <p14:creationId xmlns:p14="http://schemas.microsoft.com/office/powerpoint/2010/main" val="2903835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056" y="-168389"/>
            <a:ext cx="9226006" cy="1143000"/>
          </a:xfrm>
        </p:spPr>
        <p:txBody>
          <a:bodyPr/>
          <a:lstStyle/>
          <a:p>
            <a:pPr algn="ctr"/>
            <a:r>
              <a:rPr lang="en-US" sz="2400" dirty="0"/>
              <a:t>MI-DDI Research – What we do</a:t>
            </a:r>
          </a:p>
        </p:txBody>
      </p:sp>
      <p:sp>
        <p:nvSpPr>
          <p:cNvPr id="3" name="Content Placeholder 2"/>
          <p:cNvSpPr>
            <a:spLocks noGrp="1"/>
          </p:cNvSpPr>
          <p:nvPr>
            <p:ph idx="1"/>
          </p:nvPr>
        </p:nvSpPr>
        <p:spPr>
          <a:xfrm>
            <a:off x="1981200" y="990258"/>
            <a:ext cx="8229600" cy="4185220"/>
          </a:xfrm>
        </p:spPr>
        <p:txBody>
          <a:bodyPr/>
          <a:lstStyle/>
          <a:p>
            <a:r>
              <a:rPr lang="en-US" sz="2000" dirty="0"/>
              <a:t>We secure grant funding; contribute to evidence-based literature; engage students and diverse populations in research; and seek to be recognized nationally and globally as leaders in the disability field </a:t>
            </a:r>
          </a:p>
          <a:p>
            <a:r>
              <a:rPr lang="en-US" sz="2000" dirty="0"/>
              <a:t>Persons with disabilities are co-evaluators/co-researchers on all projects</a:t>
            </a:r>
          </a:p>
          <a:p>
            <a:r>
              <a:rPr lang="en-US" sz="2000" dirty="0"/>
              <a:t>Examples of current research projects: National Core Indicators, Home &amp; Community Based Services, Arie co-curricular (in partnership with WSU School of Medicine), Diabetes Prevention Program, autonomous vehicles, Wayne Mobility Initiative (Mobility for All), Aging &amp; Caregiving, Telehealth</a:t>
            </a:r>
          </a:p>
          <a:p>
            <a:endParaRPr lang="en-US" dirty="0"/>
          </a:p>
        </p:txBody>
      </p:sp>
      <p:pic>
        <p:nvPicPr>
          <p:cNvPr id="5" name="Picture 5" descr="P:\DDI Pictures\DDI Photo Bank 2013\Wayne_State_Selection49.jpg">
            <a:extLst>
              <a:ext uri="{FF2B5EF4-FFF2-40B4-BE49-F238E27FC236}">
                <a16:creationId xmlns:a16="http://schemas.microsoft.com/office/drawing/2014/main" id="{E2B1926F-9877-4653-9FAE-68F92738AFD8}"/>
              </a:ext>
            </a:extLst>
          </p:cNvPr>
          <p:cNvPicPr>
            <a:picLocks noChangeAspect="1" noChangeArrowheads="1"/>
          </p:cNvPicPr>
          <p:nvPr/>
        </p:nvPicPr>
        <p:blipFill>
          <a:blip r:embed="rId3" cstate="print"/>
          <a:srcRect t="6000"/>
          <a:stretch>
            <a:fillRect/>
          </a:stretch>
        </p:blipFill>
        <p:spPr bwMode="auto">
          <a:xfrm>
            <a:off x="5366354" y="4947740"/>
            <a:ext cx="1302249" cy="1840004"/>
          </a:xfrm>
          <a:prstGeom prst="rect">
            <a:avLst/>
          </a:prstGeom>
          <a:noFill/>
          <a:ln w="57150">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6942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MI-DDI Research - How to get involved</a:t>
            </a:r>
          </a:p>
        </p:txBody>
      </p:sp>
      <p:sp>
        <p:nvSpPr>
          <p:cNvPr id="3" name="Content Placeholder 2"/>
          <p:cNvSpPr>
            <a:spLocks noGrp="1"/>
          </p:cNvSpPr>
          <p:nvPr>
            <p:ph idx="1"/>
          </p:nvPr>
        </p:nvSpPr>
        <p:spPr>
          <a:xfrm>
            <a:off x="1981201" y="858598"/>
            <a:ext cx="8229600" cy="4629351"/>
          </a:xfrm>
        </p:spPr>
        <p:txBody>
          <a:bodyPr/>
          <a:lstStyle/>
          <a:p>
            <a:r>
              <a:rPr lang="en-US" dirty="0"/>
              <a:t>Develop common understanding across campus that disability is an acknowledged and critical component (and natural part of the human condition) of diversity and inclusion</a:t>
            </a:r>
          </a:p>
          <a:p>
            <a:endParaRPr lang="en-US" dirty="0"/>
          </a:p>
          <a:p>
            <a:r>
              <a:rPr lang="en-US" dirty="0"/>
              <a:t>Grow research portfolio – secure funding for major disability-related initiatives</a:t>
            </a:r>
          </a:p>
          <a:p>
            <a:endParaRPr lang="en-US" dirty="0"/>
          </a:p>
          <a:p>
            <a:r>
              <a:rPr lang="en-US" dirty="0"/>
              <a:t>MI-DDI </a:t>
            </a:r>
            <a:r>
              <a:rPr lang="en-US" b="1" dirty="0"/>
              <a:t>Research Council </a:t>
            </a:r>
            <a:r>
              <a:rPr lang="en-US" dirty="0"/>
              <a:t>includes researchers across WSU with a shared interest in disability-related research to promote collaboration, diversity &amp; inclusion and community engagement</a:t>
            </a:r>
          </a:p>
          <a:p>
            <a:endParaRPr lang="en-US" dirty="0"/>
          </a:p>
        </p:txBody>
      </p:sp>
    </p:spTree>
    <p:extLst>
      <p:ext uri="{BB962C8B-B14F-4D97-AF65-F5344CB8AC3E}">
        <p14:creationId xmlns:p14="http://schemas.microsoft.com/office/powerpoint/2010/main" val="1091318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3162"/>
            <a:ext cx="9312250" cy="563563"/>
          </a:xfrm>
        </p:spPr>
        <p:txBody>
          <a:bodyPr/>
          <a:lstStyle/>
          <a:p>
            <a:r>
              <a:rPr lang="en-US" sz="2400" b="1" dirty="0"/>
              <a:t>L</a:t>
            </a:r>
            <a:r>
              <a:rPr lang="en-US" sz="2400" dirty="0"/>
              <a:t>eadership </a:t>
            </a:r>
            <a:r>
              <a:rPr lang="en-US" sz="2400" b="1" dirty="0"/>
              <a:t>E</a:t>
            </a:r>
            <a:r>
              <a:rPr lang="en-US" sz="2400" dirty="0"/>
              <a:t>ducation in </a:t>
            </a:r>
            <a:r>
              <a:rPr lang="en-US" sz="2400" b="1" dirty="0"/>
              <a:t>N</a:t>
            </a:r>
            <a:r>
              <a:rPr lang="en-US" sz="2400" dirty="0"/>
              <a:t>eurodevelopmental </a:t>
            </a:r>
            <a:r>
              <a:rPr lang="en-US" sz="2400" b="1" dirty="0"/>
              <a:t>D</a:t>
            </a:r>
            <a:r>
              <a:rPr lang="en-US" sz="2400" dirty="0"/>
              <a:t>isabilities (LEND)</a:t>
            </a:r>
          </a:p>
        </p:txBody>
      </p:sp>
      <p:sp>
        <p:nvSpPr>
          <p:cNvPr id="3" name="Content Placeholder 2"/>
          <p:cNvSpPr>
            <a:spLocks noGrp="1"/>
          </p:cNvSpPr>
          <p:nvPr>
            <p:ph idx="1"/>
          </p:nvPr>
        </p:nvSpPr>
        <p:spPr>
          <a:xfrm>
            <a:off x="1981200" y="835770"/>
            <a:ext cx="8229600" cy="4629351"/>
          </a:xfrm>
        </p:spPr>
        <p:txBody>
          <a:bodyPr/>
          <a:lstStyle/>
          <a:p>
            <a:r>
              <a:rPr lang="en-US" dirty="0"/>
              <a:t>Graduate level interdisciplinary leadership training</a:t>
            </a:r>
          </a:p>
          <a:p>
            <a:r>
              <a:rPr lang="en-US" dirty="0"/>
              <a:t>Network of 52 LENDs located in 44 states</a:t>
            </a:r>
          </a:p>
          <a:p>
            <a:r>
              <a:rPr lang="en-US" dirty="0"/>
              <a:t>Health Resources &amp; Service's Administration's (HRSA) Maternal &amp; Child Health Bureau (MCHB)</a:t>
            </a:r>
          </a:p>
          <a:p>
            <a:r>
              <a:rPr lang="en-US" dirty="0"/>
              <a:t>Michigan LEND is a collaboration of 8 Michigan universities (WSU is lead) with statewide reach</a:t>
            </a:r>
          </a:p>
          <a:p>
            <a:r>
              <a:rPr lang="en-US" dirty="0"/>
              <a:t>18 long-term trainees/year (300 </a:t>
            </a:r>
            <a:r>
              <a:rPr lang="en-US" dirty="0" err="1"/>
              <a:t>hrs</a:t>
            </a:r>
            <a:r>
              <a:rPr lang="en-US" dirty="0"/>
              <a:t>) – certificate/stipend/mentorship</a:t>
            </a:r>
          </a:p>
          <a:p>
            <a:r>
              <a:rPr lang="en-US" dirty="0"/>
              <a:t>Currently recruiting for 2021-2022!</a:t>
            </a:r>
          </a:p>
          <a:p>
            <a:pPr marL="0" indent="0">
              <a:buNone/>
            </a:pPr>
            <a:endParaRPr lang="en-US" dirty="0"/>
          </a:p>
        </p:txBody>
      </p:sp>
      <p:pic>
        <p:nvPicPr>
          <p:cNvPr id="7" name="Picture 6">
            <a:extLst>
              <a:ext uri="{FF2B5EF4-FFF2-40B4-BE49-F238E27FC236}">
                <a16:creationId xmlns:a16="http://schemas.microsoft.com/office/drawing/2014/main" id="{B9829A5B-8C88-40FF-90E5-EC3E43007A9E}"/>
              </a:ext>
            </a:extLst>
          </p:cNvPr>
          <p:cNvPicPr>
            <a:picLocks noChangeAspect="1"/>
          </p:cNvPicPr>
          <p:nvPr/>
        </p:nvPicPr>
        <p:blipFill>
          <a:blip r:embed="rId3"/>
          <a:stretch>
            <a:fillRect/>
          </a:stretch>
        </p:blipFill>
        <p:spPr>
          <a:xfrm>
            <a:off x="4174417" y="4679927"/>
            <a:ext cx="3210373" cy="2305372"/>
          </a:xfrm>
          <a:prstGeom prst="rect">
            <a:avLst/>
          </a:prstGeom>
        </p:spPr>
      </p:pic>
    </p:spTree>
    <p:extLst>
      <p:ext uri="{BB962C8B-B14F-4D97-AF65-F5344CB8AC3E}">
        <p14:creationId xmlns:p14="http://schemas.microsoft.com/office/powerpoint/2010/main" val="1965292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76529" y="92813"/>
            <a:ext cx="4750733" cy="6671241"/>
          </a:xfrm>
          <a:prstGeom prst="rect">
            <a:avLst/>
          </a:prstGeom>
        </p:spPr>
      </p:pic>
      <p:sp>
        <p:nvSpPr>
          <p:cNvPr id="5" name="Title 1"/>
          <p:cNvSpPr txBox="1">
            <a:spLocks/>
          </p:cNvSpPr>
          <p:nvPr/>
        </p:nvSpPr>
        <p:spPr>
          <a:xfrm>
            <a:off x="101137" y="98418"/>
            <a:ext cx="6875392" cy="101890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ysClr val="windowText" lastClr="000000"/>
                </a:solidFill>
                <a:effectLst/>
                <a:uLnTx/>
                <a:uFillTx/>
                <a:latin typeface="Trebuchet MS"/>
                <a:ea typeface="+mj-ea"/>
                <a:cs typeface="+mj-cs"/>
              </a:rPr>
              <a:t>The Healthier Black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ysClr val="windowText" lastClr="000000"/>
                </a:solidFill>
                <a:effectLst/>
                <a:uLnTx/>
                <a:uFillTx/>
                <a:latin typeface="Trebuchet MS"/>
                <a:ea typeface="+mj-ea"/>
                <a:cs typeface="+mj-cs"/>
              </a:rPr>
              <a:t>Elders Center</a:t>
            </a:r>
          </a:p>
          <a:p>
            <a:pPr lvl="0" algn="ctr">
              <a:defRPr/>
            </a:pPr>
            <a:r>
              <a:rPr lang="en-US" u="sng" dirty="0">
                <a:hlinkClick r:id="rId3"/>
              </a:rPr>
              <a:t>www.mcuaaar.org</a:t>
            </a:r>
            <a:endParaRPr kumimoji="0" lang="en-US" sz="4000" b="1" i="0" u="none" strike="noStrike" kern="1200" cap="none" spc="0" normalizeH="0" baseline="0" noProof="0" dirty="0">
              <a:ln>
                <a:noFill/>
              </a:ln>
              <a:solidFill>
                <a:sysClr val="windowText" lastClr="000000"/>
              </a:solidFill>
              <a:effectLst/>
              <a:uLnTx/>
              <a:uFillTx/>
              <a:latin typeface="Trebuchet MS"/>
              <a:ea typeface="+mj-ea"/>
              <a:cs typeface="+mj-cs"/>
            </a:endParaRPr>
          </a:p>
        </p:txBody>
      </p:sp>
      <p:pic>
        <p:nvPicPr>
          <p:cNvPr id="6" name="Picture 5"/>
          <p:cNvPicPr>
            <a:picLocks noChangeAspect="1"/>
          </p:cNvPicPr>
          <p:nvPr/>
        </p:nvPicPr>
        <p:blipFill>
          <a:blip r:embed="rId4"/>
          <a:stretch>
            <a:fillRect/>
          </a:stretch>
        </p:blipFill>
        <p:spPr>
          <a:xfrm>
            <a:off x="1194270" y="2637027"/>
            <a:ext cx="1240373" cy="1240373"/>
          </a:xfrm>
          <a:prstGeom prst="rect">
            <a:avLst/>
          </a:prstGeom>
        </p:spPr>
      </p:pic>
      <p:sp>
        <p:nvSpPr>
          <p:cNvPr id="7" name="TextBox 6"/>
          <p:cNvSpPr txBox="1"/>
          <p:nvPr/>
        </p:nvSpPr>
        <p:spPr>
          <a:xfrm>
            <a:off x="944361" y="3956530"/>
            <a:ext cx="174018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Dr. Tam Perry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Wayne State University</a:t>
            </a:r>
          </a:p>
          <a:p>
            <a:pPr lvl="0" algn="ctr">
              <a:defRPr/>
            </a:pPr>
            <a:r>
              <a:rPr lang="en-US" dirty="0"/>
              <a:t> </a:t>
            </a:r>
            <a:r>
              <a:rPr lang="en-US" sz="1000" u="sng" dirty="0">
                <a:hlinkClick r:id="rId5"/>
              </a:rPr>
              <a:t>teperry@wayne.edu</a:t>
            </a:r>
            <a:r>
              <a:rPr kumimoji="0" lang="en-US" sz="1000" b="0" i="0" u="none" strike="noStrike" kern="0" cap="none" spc="0" normalizeH="0" baseline="0" noProof="0" dirty="0" smtClean="0">
                <a:ln>
                  <a:noFill/>
                </a:ln>
                <a:solidFill>
                  <a:prstClr val="black"/>
                </a:solidFill>
                <a:effectLst/>
                <a:uLnTx/>
                <a:uFillTx/>
                <a:latin typeface="Calibri" panose="020F0502020204030204"/>
              </a:rPr>
              <a:t> </a:t>
            </a:r>
            <a:endParaRPr kumimoji="0" lang="en-US" sz="1000" b="0" i="0" u="none" strike="noStrike" kern="0" cap="none" spc="0" normalizeH="0" baseline="0" noProof="0" dirty="0">
              <a:ln>
                <a:noFill/>
              </a:ln>
              <a:solidFill>
                <a:prstClr val="black"/>
              </a:solidFill>
              <a:effectLst/>
              <a:uLnTx/>
              <a:uFillTx/>
              <a:latin typeface="Calibri" panose="020F0502020204030204"/>
            </a:endParaRPr>
          </a:p>
        </p:txBody>
      </p:sp>
      <p:pic>
        <p:nvPicPr>
          <p:cNvPr id="8" name="Picture 7"/>
          <p:cNvPicPr>
            <a:picLocks noChangeAspect="1"/>
          </p:cNvPicPr>
          <p:nvPr/>
        </p:nvPicPr>
        <p:blipFill>
          <a:blip r:embed="rId6"/>
          <a:stretch>
            <a:fillRect/>
          </a:stretch>
        </p:blipFill>
        <p:spPr>
          <a:xfrm>
            <a:off x="2777450" y="2539789"/>
            <a:ext cx="1388365" cy="1388365"/>
          </a:xfrm>
          <a:prstGeom prst="rect">
            <a:avLst/>
          </a:prstGeom>
        </p:spPr>
      </p:pic>
      <p:sp>
        <p:nvSpPr>
          <p:cNvPr id="9" name="TextBox 8"/>
          <p:cNvSpPr txBox="1"/>
          <p:nvPr/>
        </p:nvSpPr>
        <p:spPr>
          <a:xfrm>
            <a:off x="2665640" y="3956529"/>
            <a:ext cx="16128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Dr. Jamie Mitchell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University of Michigan </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4186448" y="3956530"/>
            <a:ext cx="194685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Dr. Kent Key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panose="020F0502020204030204"/>
                <a:ea typeface="+mn-ea"/>
                <a:cs typeface="+mn-cs"/>
              </a:rPr>
              <a:t>Michigan State University</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01137" y="2122938"/>
            <a:ext cx="4321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Liaison and Recruitment Core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anessa Rora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218" y="4665254"/>
            <a:ext cx="1217201" cy="1217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n Knure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8936" y="4473358"/>
            <a:ext cx="1006257" cy="15093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4322" y="5960426"/>
            <a:ext cx="1526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Vanessa Rorai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Outreach Specialist</a:t>
            </a:r>
          </a:p>
          <a:p>
            <a:pPr lvl="0" algn="ctr" defTabSz="914400"/>
            <a:r>
              <a:rPr lang="en-US" sz="1200" u="sng" dirty="0">
                <a:hlinkClick r:id="rId9"/>
              </a:rPr>
              <a:t>vrorai@wayne.edu</a:t>
            </a:r>
            <a:endParaRPr kumimoji="0" lang="en-US" sz="1200" b="0" i="0" u="none" strike="noStrike" kern="1200" cap="none" spc="0" normalizeH="0" baseline="0" noProof="0" dirty="0">
              <a:ln>
                <a:noFill/>
              </a:ln>
              <a:solidFill>
                <a:prstClr val="black"/>
              </a:solidFill>
              <a:effectLst/>
              <a:uLnTx/>
              <a:uFillTx/>
              <a:latin typeface="Calibri" panose="020F0502020204030204"/>
            </a:endParaRPr>
          </a:p>
        </p:txBody>
      </p:sp>
      <p:sp>
        <p:nvSpPr>
          <p:cNvPr id="16" name="TextBox 15"/>
          <p:cNvSpPr txBox="1"/>
          <p:nvPr/>
        </p:nvSpPr>
        <p:spPr>
          <a:xfrm>
            <a:off x="1781362" y="5992125"/>
            <a:ext cx="12883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Adelia</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Cooley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HBEC Staff</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3413820" y="5992125"/>
            <a:ext cx="1291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Patricia Mullin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HBEC Staff &amp; CAB Member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5058388" y="6025381"/>
            <a:ext cx="13873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Sean Knurek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Outreach Specialist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10"/>
          <a:srcRect l="29415" r="29373" b="42400"/>
          <a:stretch/>
        </p:blipFill>
        <p:spPr>
          <a:xfrm>
            <a:off x="4531712" y="2643026"/>
            <a:ext cx="1348804" cy="1258341"/>
          </a:xfrm>
          <a:prstGeom prst="rect">
            <a:avLst/>
          </a:pr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11168" r="12312"/>
          <a:stretch/>
        </p:blipFill>
        <p:spPr>
          <a:xfrm>
            <a:off x="1764364" y="4632795"/>
            <a:ext cx="1316571" cy="1327493"/>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2200" y="4577520"/>
            <a:ext cx="1395005" cy="1382768"/>
          </a:xfrm>
          <a:prstGeom prst="rect">
            <a:avLst/>
          </a:prstGeom>
        </p:spPr>
      </p:pic>
    </p:spTree>
    <p:extLst>
      <p:ext uri="{BB962C8B-B14F-4D97-AF65-F5344CB8AC3E}">
        <p14:creationId xmlns:p14="http://schemas.microsoft.com/office/powerpoint/2010/main" val="585108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137" y="98418"/>
            <a:ext cx="8596668" cy="101890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ysClr val="windowText" lastClr="000000"/>
                </a:solidFill>
                <a:effectLst/>
                <a:uLnTx/>
                <a:uFillTx/>
                <a:latin typeface="Trebuchet MS"/>
                <a:ea typeface="+mj-ea"/>
                <a:cs typeface="+mj-cs"/>
              </a:rPr>
              <a:t>HBEC Goal</a:t>
            </a:r>
            <a:endParaRPr kumimoji="0" lang="en-US" sz="4800" b="1" i="0" u="none" strike="noStrike" kern="1200" cap="none" spc="0" normalizeH="0" baseline="0" noProof="0" dirty="0">
              <a:ln>
                <a:noFill/>
              </a:ln>
              <a:solidFill>
                <a:sysClr val="windowText" lastClr="000000"/>
              </a:solidFill>
              <a:effectLst/>
              <a:uLnTx/>
              <a:uFillTx/>
              <a:latin typeface="Trebuchet MS"/>
              <a:ea typeface="+mj-ea"/>
              <a:cs typeface="+mj-cs"/>
            </a:endParaRPr>
          </a:p>
        </p:txBody>
      </p:sp>
      <p:sp>
        <p:nvSpPr>
          <p:cNvPr id="3" name="Content Placeholder 3"/>
          <p:cNvSpPr txBox="1">
            <a:spLocks/>
          </p:cNvSpPr>
          <p:nvPr/>
        </p:nvSpPr>
        <p:spPr>
          <a:xfrm>
            <a:off x="600892" y="1349829"/>
            <a:ext cx="3762102" cy="448491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FFC000"/>
              </a:buClr>
              <a:buSzPct val="80000"/>
              <a:buFont typeface="Wingdings 3" charset="2"/>
              <a:buNone/>
              <a:tabLst/>
              <a:defRPr/>
            </a:pPr>
            <a:r>
              <a:rPr kumimoji="0" lang="en-US" sz="2200" b="0" i="0" u="none" strike="noStrike" kern="1200" cap="none" spc="0" normalizeH="0" baseline="0" noProof="0" smtClean="0">
                <a:ln>
                  <a:noFill/>
                </a:ln>
                <a:solidFill>
                  <a:sysClr val="windowText" lastClr="000000"/>
                </a:solidFill>
                <a:effectLst/>
                <a:uLnTx/>
                <a:uFillTx/>
                <a:latin typeface="Trebuchet MS"/>
                <a:ea typeface="+mn-ea"/>
                <a:cs typeface="+mn-cs"/>
              </a:rPr>
              <a:t>Our core goal is to encourage older African American adults to consider participating in research. Research is critical to understanding why African Americans are at much higher risk of developing certain diseases and why these diseases have a greater impact on their health and longevity. </a:t>
            </a:r>
            <a:endParaRPr kumimoji="0" lang="en-US" sz="2200" b="0" i="0" u="none" strike="noStrike" kern="1200" cap="none" spc="0" normalizeH="0" baseline="0" noProof="0" dirty="0">
              <a:ln>
                <a:noFill/>
              </a:ln>
              <a:solidFill>
                <a:sysClr val="windowText" lastClr="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B28446B0-F6DE-C445-A5BA-560EB687C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383" y="1075984"/>
            <a:ext cx="6274708" cy="47060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08911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0" y="10510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ysClr val="windowText" lastClr="000000"/>
                </a:solidFill>
                <a:effectLst/>
                <a:uLnTx/>
                <a:uFillTx/>
                <a:latin typeface="Trebuchet MS"/>
                <a:ea typeface="+mj-ea"/>
                <a:cs typeface="+mj-cs"/>
              </a:rPr>
              <a:t>HBEC Activities</a:t>
            </a:r>
            <a:endParaRPr kumimoji="0" lang="en-US" sz="5400" b="1" i="0" u="none" strike="noStrike" kern="1200" cap="none" spc="0" normalizeH="0" baseline="0" noProof="0" dirty="0">
              <a:ln>
                <a:noFill/>
              </a:ln>
              <a:solidFill>
                <a:sysClr val="windowText" lastClr="000000"/>
              </a:solidFill>
              <a:effectLst/>
              <a:uLnTx/>
              <a:uFillTx/>
              <a:latin typeface="Trebuchet MS"/>
              <a:ea typeface="+mj-ea"/>
              <a:cs typeface="+mj-cs"/>
            </a:endParaRPr>
          </a:p>
        </p:txBody>
      </p:sp>
      <p:sp>
        <p:nvSpPr>
          <p:cNvPr id="3" name="Content Placeholder 5"/>
          <p:cNvSpPr txBox="1">
            <a:spLocks/>
          </p:cNvSpPr>
          <p:nvPr/>
        </p:nvSpPr>
        <p:spPr>
          <a:xfrm>
            <a:off x="280291" y="1646536"/>
            <a:ext cx="6313014" cy="431706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Participant Resource Pool (PRP)</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Lunch and Learn Events</a:t>
            </a:r>
            <a:endParaRPr kumimoji="0" lang="en-US" sz="3000" b="1" i="0" u="none" strike="noStrike" kern="1200" cap="none" spc="0" normalizeH="0" baseline="0" noProof="0" dirty="0" smtClean="0">
              <a:ln>
                <a:noFill/>
              </a:ln>
              <a:solidFill>
                <a:sysClr val="windowText" lastClr="000000"/>
              </a:solidFill>
              <a:effectLst/>
              <a:uLnTx/>
              <a:uFillTx/>
              <a:latin typeface="Trebuchet MS"/>
              <a:ea typeface="+mn-ea"/>
              <a:cs typeface="+mn-cs"/>
            </a:endParaRP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Bi-Annual Newsletter</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Follow Up Phone Surveys every 18 Months</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Representation at Community Events</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3000" b="0" i="0" u="none" strike="noStrike" kern="1200" cap="none" spc="0" normalizeH="0" baseline="0" noProof="0" dirty="0" smtClean="0">
                <a:ln>
                  <a:noFill/>
                </a:ln>
                <a:solidFill>
                  <a:sysClr val="windowText" lastClr="000000"/>
                </a:solidFill>
                <a:effectLst/>
                <a:uLnTx/>
                <a:uFillTx/>
                <a:latin typeface="Trebuchet MS"/>
                <a:ea typeface="+mn-ea"/>
                <a:cs typeface="+mn-cs"/>
              </a:rPr>
              <a:t>CAB Consultancy Program</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endParaRPr kumimoji="0" lang="en-US" sz="3600" b="0" i="0" u="none" strike="noStrike" kern="1200" cap="none" spc="0" normalizeH="0" baseline="0" noProof="0" dirty="0">
              <a:ln>
                <a:noFill/>
              </a:ln>
              <a:solidFill>
                <a:sysClr val="windowText" lastClr="000000"/>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D8BDB736-0650-7E41-8669-FCFB1FA8F9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415" y="1425904"/>
            <a:ext cx="5225716" cy="391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7758225" y="5686602"/>
            <a:ext cx="53439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WSU &amp; </a:t>
            </a: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Karmanos</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Community Engaged Research Symposium 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141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A574-FC26-0847-90E7-ABABA5A1D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782" y="0"/>
            <a:ext cx="5293549" cy="6858000"/>
          </a:xfrm>
          <a:prstGeom prst="rect">
            <a:avLst/>
          </a:prstGeom>
        </p:spPr>
      </p:pic>
      <p:sp>
        <p:nvSpPr>
          <p:cNvPr id="3" name="Content Placeholder 2">
            <a:extLst>
              <a:ext uri="{FF2B5EF4-FFF2-40B4-BE49-F238E27FC236}">
                <a16:creationId xmlns:a16="http://schemas.microsoft.com/office/drawing/2014/main" id="{23D89A91-28D3-4643-B4A0-0AE095DECFE6}"/>
              </a:ext>
            </a:extLst>
          </p:cNvPr>
          <p:cNvSpPr txBox="1">
            <a:spLocks/>
          </p:cNvSpPr>
          <p:nvPr/>
        </p:nvSpPr>
        <p:spPr>
          <a:xfrm>
            <a:off x="134953" y="1688832"/>
            <a:ext cx="6388884" cy="46828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Connects older adults to research studies </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All research studies are non-invasive research projects</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All projects approved by IRB and HBEC Community Advisory Board (CAB).</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You will be referred, but </a:t>
            </a:r>
            <a:r>
              <a:rPr kumimoji="0" lang="en-US" sz="2400" b="1" i="0" u="none" strike="noStrike" kern="1200" cap="none" spc="0" normalizeH="0" baseline="0" noProof="0" dirty="0" smtClean="0">
                <a:ln>
                  <a:noFill/>
                </a:ln>
                <a:solidFill>
                  <a:sysClr val="windowText" lastClr="000000"/>
                </a:solidFill>
                <a:effectLst/>
                <a:uLnTx/>
                <a:uFillTx/>
                <a:latin typeface="Trebuchet MS"/>
                <a:ea typeface="+mn-ea"/>
                <a:cs typeface="+mn-cs"/>
              </a:rPr>
              <a:t>NEVER</a:t>
            </a: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 required to participate</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3" charset="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Trebuchet MS"/>
                <a:ea typeface="+mn-ea"/>
                <a:cs typeface="+mn-cs"/>
              </a:rPr>
              <a:t>Research Toolkit for CAB members who evaluate studies</a:t>
            </a:r>
          </a:p>
        </p:txBody>
      </p:sp>
      <p:sp>
        <p:nvSpPr>
          <p:cNvPr id="4" name="Title 1">
            <a:extLst>
              <a:ext uri="{FF2B5EF4-FFF2-40B4-BE49-F238E27FC236}">
                <a16:creationId xmlns:a16="http://schemas.microsoft.com/office/drawing/2014/main" id="{C90CCD08-7CA5-5A41-88F9-89B033C25E93}"/>
              </a:ext>
            </a:extLst>
          </p:cNvPr>
          <p:cNvSpPr txBox="1">
            <a:spLocks/>
          </p:cNvSpPr>
          <p:nvPr/>
        </p:nvSpPr>
        <p:spPr>
          <a:xfrm>
            <a:off x="134953" y="110775"/>
            <a:ext cx="6278373" cy="100148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Text" lastClr="000000"/>
                </a:solidFill>
                <a:effectLst/>
                <a:uLnTx/>
                <a:uFillTx/>
                <a:latin typeface="Trebuchet MS"/>
                <a:ea typeface="+mj-ea"/>
                <a:cs typeface="+mj-cs"/>
              </a:rPr>
              <a:t>Participant Resource Pool (PRP)</a:t>
            </a:r>
            <a:endParaRPr kumimoji="0" lang="en-US" sz="3200" b="1" i="0" u="none" strike="noStrike" kern="1200" cap="none" spc="0" normalizeH="0" baseline="0" noProof="0" dirty="0">
              <a:ln>
                <a:noFill/>
              </a:ln>
              <a:solidFill>
                <a:sysClr val="windowText" lastClr="000000"/>
              </a:solidFill>
              <a:effectLst/>
              <a:uLnTx/>
              <a:uFillTx/>
              <a:latin typeface="Trebuchet MS"/>
              <a:ea typeface="+mj-ea"/>
              <a:cs typeface="+mj-cs"/>
            </a:endParaRPr>
          </a:p>
        </p:txBody>
      </p:sp>
    </p:spTree>
    <p:extLst>
      <p:ext uri="{BB962C8B-B14F-4D97-AF65-F5344CB8AC3E}">
        <p14:creationId xmlns:p14="http://schemas.microsoft.com/office/powerpoint/2010/main" val="1816873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165" y="0"/>
            <a:ext cx="8596668" cy="9753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ysClr val="windowText" lastClr="000000"/>
                </a:solidFill>
                <a:effectLst/>
                <a:uLnTx/>
                <a:uFillTx/>
                <a:latin typeface="Trebuchet MS"/>
                <a:ea typeface="+mj-ea"/>
                <a:cs typeface="+mj-cs"/>
              </a:rPr>
              <a:t>Lunch and Learn Events</a:t>
            </a:r>
            <a:endParaRPr kumimoji="0" lang="en-US" sz="4800" b="1" i="0" u="none" strike="noStrike" kern="1200" cap="none" spc="0" normalizeH="0" baseline="0" noProof="0" dirty="0">
              <a:ln>
                <a:noFill/>
              </a:ln>
              <a:solidFill>
                <a:sysClr val="windowText" lastClr="000000"/>
              </a:solidFill>
              <a:effectLst/>
              <a:uLnTx/>
              <a:uFillTx/>
              <a:latin typeface="Trebuchet MS"/>
              <a:ea typeface="+mj-ea"/>
              <a:cs typeface="+mj-cs"/>
            </a:endParaRPr>
          </a:p>
        </p:txBody>
      </p:sp>
      <p:sp>
        <p:nvSpPr>
          <p:cNvPr id="3" name="Content Placeholder 3"/>
          <p:cNvSpPr txBox="1">
            <a:spLocks/>
          </p:cNvSpPr>
          <p:nvPr/>
        </p:nvSpPr>
        <p:spPr>
          <a:xfrm>
            <a:off x="339634" y="1227909"/>
            <a:ext cx="4684311" cy="48134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Trebuchet MS"/>
                <a:ea typeface="+mn-ea"/>
                <a:cs typeface="+mn-cs"/>
              </a:rPr>
              <a:t>Free Educational Events on Various Topics in Aging</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Trebuchet MS"/>
                <a:ea typeface="+mn-ea"/>
                <a:cs typeface="+mn-cs"/>
              </a:rPr>
              <a:t>Box Lunches Provided</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Trebuchet MS"/>
                <a:ea typeface="+mn-ea"/>
                <a:cs typeface="+mn-cs"/>
              </a:rPr>
              <a:t>Free Health Screenings Performed</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Trebuchet MS"/>
                <a:ea typeface="+mn-ea"/>
                <a:cs typeface="+mn-cs"/>
              </a:rPr>
              <a:t>Opportunity to Sign Up for Research Projects</a:t>
            </a:r>
          </a:p>
          <a:p>
            <a:pPr marL="342900" marR="0" lvl="0" indent="-342900" algn="l" defTabSz="457200" rtl="0" eaLnBrk="1" fontAlgn="auto" latinLnBrk="0" hangingPunct="1">
              <a:lnSpc>
                <a:spcPct val="100000"/>
              </a:lnSpc>
              <a:spcBef>
                <a:spcPts val="1000"/>
              </a:spcBef>
              <a:spcAft>
                <a:spcPts val="0"/>
              </a:spcAft>
              <a:buClr>
                <a:srgbClr val="FFC000"/>
              </a:buClr>
              <a:buSzPct val="8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Trebuchet MS"/>
                <a:ea typeface="+mn-ea"/>
                <a:cs typeface="+mn-cs"/>
              </a:rPr>
              <a:t>Offered 8 – 10 Times a Year</a:t>
            </a:r>
            <a:endParaRPr kumimoji="0" lang="en-US" sz="2800" b="0" i="0" u="none" strike="noStrike" kern="1200" cap="none" spc="0" normalizeH="0" baseline="0" noProof="0" dirty="0">
              <a:ln>
                <a:noFill/>
              </a:ln>
              <a:solidFill>
                <a:sysClr val="windowText" lastClr="000000"/>
              </a:solidFill>
              <a:effectLst/>
              <a:uLnTx/>
              <a:uFillTx/>
              <a:latin typeface="Trebuchet MS"/>
              <a:ea typeface="+mn-ea"/>
              <a:cs typeface="+mn-cs"/>
            </a:endParaRPr>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158" y="1353218"/>
            <a:ext cx="5601190" cy="42008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35131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Collaborative Opportunities with Healthier Black Elders</a:t>
            </a:r>
            <a:endParaRPr lang="en-US" b="1" dirty="0">
              <a:latin typeface="Trebuchet MS" panose="020B0603020202020204" pitchFamily="34" charset="0"/>
            </a:endParaRPr>
          </a:p>
        </p:txBody>
      </p:sp>
      <p:sp>
        <p:nvSpPr>
          <p:cNvPr id="3" name="Content Placeholder 2"/>
          <p:cNvSpPr>
            <a:spLocks noGrp="1"/>
          </p:cNvSpPr>
          <p:nvPr>
            <p:ph idx="1"/>
          </p:nvPr>
        </p:nvSpPr>
        <p:spPr/>
        <p:txBody>
          <a:bodyPr>
            <a:normAutofit/>
          </a:bodyPr>
          <a:lstStyle/>
          <a:p>
            <a:r>
              <a:rPr lang="en-US" dirty="0"/>
              <a:t>Apply to use our research registry (the Participant Resource Pool) for recruitment of African American older adults in their </a:t>
            </a:r>
            <a:r>
              <a:rPr lang="en-US" dirty="0" smtClean="0"/>
              <a:t>study</a:t>
            </a:r>
            <a:endParaRPr lang="en-US" dirty="0"/>
          </a:p>
          <a:p>
            <a:r>
              <a:rPr lang="en-US" dirty="0" smtClean="0"/>
              <a:t>Present </a:t>
            </a:r>
            <a:r>
              <a:rPr lang="en-US" dirty="0"/>
              <a:t>at our lunch and learn events on a health-related topic to share their expert knowledge to educate the community and invite to participate in any research projects they are working </a:t>
            </a:r>
            <a:r>
              <a:rPr lang="en-US" dirty="0" smtClean="0"/>
              <a:t>on</a:t>
            </a:r>
          </a:p>
          <a:p>
            <a:r>
              <a:rPr lang="en-US" dirty="0" smtClean="0"/>
              <a:t>Utilize </a:t>
            </a:r>
            <a:r>
              <a:rPr lang="en-US" dirty="0"/>
              <a:t>our Community Advisory Board Consultancy program: Our CAB members are available to provide consultation/feedback to researchers on their research study materials, process, idea, design and more</a:t>
            </a:r>
          </a:p>
          <a:p>
            <a:endParaRPr lang="en-US" dirty="0"/>
          </a:p>
        </p:txBody>
      </p:sp>
    </p:spTree>
    <p:extLst>
      <p:ext uri="{BB962C8B-B14F-4D97-AF65-F5344CB8AC3E}">
        <p14:creationId xmlns:p14="http://schemas.microsoft.com/office/powerpoint/2010/main" val="4132461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Healthier Black Elders Community Advisory Board Role</a:t>
            </a:r>
            <a:endParaRPr lang="en-US" b="1" dirty="0">
              <a:latin typeface="Trebuchet MS" panose="020B0603020202020204" pitchFamily="34" charset="0"/>
            </a:endParaRPr>
          </a:p>
        </p:txBody>
      </p:sp>
      <p:sp>
        <p:nvSpPr>
          <p:cNvPr id="3" name="Content Placeholder 2"/>
          <p:cNvSpPr>
            <a:spLocks noGrp="1"/>
          </p:cNvSpPr>
          <p:nvPr>
            <p:ph idx="1"/>
          </p:nvPr>
        </p:nvSpPr>
        <p:spPr/>
        <p:txBody>
          <a:bodyPr/>
          <a:lstStyle/>
          <a:p>
            <a:pPr marL="0" indent="0">
              <a:buNone/>
            </a:pPr>
            <a:r>
              <a:rPr lang="en-US" dirty="0"/>
              <a:t>Our program is coordinated by a Community Advisory Board, which are older African American adults from the metro-Detroit community. They function as the gate keepers of research and leaders of the program. They review researcher applications to the PRP and decide if a researcher is approved to use the registry for recruitment. They contribute to planning our lunch and learn event topics, articles in our newsletter, and strategies for community outreach.</a:t>
            </a:r>
            <a:endParaRPr lang="en-US" dirty="0"/>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240" y="4581361"/>
            <a:ext cx="4661603" cy="218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79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Community Research Projects</a:t>
            </a:r>
            <a:endParaRPr lang="en-US" dirty="0"/>
          </a:p>
        </p:txBody>
      </p:sp>
      <p:sp>
        <p:nvSpPr>
          <p:cNvPr id="3" name="Content Placeholder 2"/>
          <p:cNvSpPr>
            <a:spLocks noGrp="1"/>
          </p:cNvSpPr>
          <p:nvPr>
            <p:ph idx="1"/>
          </p:nvPr>
        </p:nvSpPr>
        <p:spPr/>
        <p:txBody>
          <a:bodyPr>
            <a:normAutofit/>
          </a:bodyPr>
          <a:lstStyle/>
          <a:p>
            <a:pPr lvl="0"/>
            <a:r>
              <a:rPr lang="en-US" b="1" dirty="0"/>
              <a:t>COVID-19</a:t>
            </a:r>
            <a:endParaRPr lang="en-US" dirty="0"/>
          </a:p>
          <a:p>
            <a:pPr lvl="1"/>
            <a:r>
              <a:rPr lang="en-US" dirty="0"/>
              <a:t>State of Michigan COVID Mortality Taskforce (Work with other stakeholders and community member to audit medical records of COVID related deaths in the State of Michigan and report findings)</a:t>
            </a:r>
          </a:p>
          <a:p>
            <a:pPr lvl="1"/>
            <a:r>
              <a:rPr lang="en-US" dirty="0"/>
              <a:t>Wayne Health Mobile Taskforce</a:t>
            </a:r>
          </a:p>
          <a:p>
            <a:pPr lvl="2"/>
            <a:r>
              <a:rPr lang="en-US" dirty="0"/>
              <a:t>COVID Testing</a:t>
            </a:r>
          </a:p>
          <a:p>
            <a:pPr lvl="2"/>
            <a:r>
              <a:rPr lang="en-US" dirty="0"/>
              <a:t>COVID Vaccination</a:t>
            </a:r>
          </a:p>
          <a:p>
            <a:pPr lvl="2"/>
            <a:r>
              <a:rPr lang="en-US" dirty="0"/>
              <a:t>Health Screenings</a:t>
            </a:r>
          </a:p>
          <a:p>
            <a:pPr lvl="0"/>
            <a:r>
              <a:rPr lang="en-US" b="1" dirty="0"/>
              <a:t>MDHHS Wise Woman </a:t>
            </a:r>
          </a:p>
          <a:p>
            <a:pPr lvl="1"/>
            <a:r>
              <a:rPr lang="en-US" dirty="0" smtClean="0"/>
              <a:t>Health </a:t>
            </a:r>
            <a:r>
              <a:rPr lang="en-US" dirty="0"/>
              <a:t>Maintenance Program for low income, uninsured women between the ages of 40 – </a:t>
            </a:r>
            <a:r>
              <a:rPr lang="en-US" dirty="0" smtClean="0"/>
              <a:t>64</a:t>
            </a:r>
            <a:r>
              <a:rPr lang="en-US" dirty="0"/>
              <a:t>	</a:t>
            </a:r>
          </a:p>
          <a:p>
            <a:endParaRPr lang="en-US" dirty="0"/>
          </a:p>
        </p:txBody>
      </p:sp>
      <p:pic>
        <p:nvPicPr>
          <p:cNvPr id="4" name="Picture 3"/>
          <p:cNvPicPr/>
          <p:nvPr/>
        </p:nvPicPr>
        <p:blipFill>
          <a:blip r:embed="rId2"/>
          <a:stretch>
            <a:fillRect/>
          </a:stretch>
        </p:blipFill>
        <p:spPr>
          <a:xfrm>
            <a:off x="10147901" y="230188"/>
            <a:ext cx="1566305" cy="687354"/>
          </a:xfrm>
          <a:prstGeom prst="rect">
            <a:avLst/>
          </a:prstGeom>
        </p:spPr>
      </p:pic>
    </p:spTree>
    <p:extLst>
      <p:ext uri="{BB962C8B-B14F-4D97-AF65-F5344CB8AC3E}">
        <p14:creationId xmlns:p14="http://schemas.microsoft.com/office/powerpoint/2010/main" val="2773728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The University-Parent Partnership</a:t>
            </a:r>
            <a:endParaRPr lang="en-US" dirty="0"/>
          </a:p>
        </p:txBody>
      </p:sp>
      <p:sp>
        <p:nvSpPr>
          <p:cNvPr id="5" name="Subtitle 4"/>
          <p:cNvSpPr>
            <a:spLocks noGrp="1"/>
          </p:cNvSpPr>
          <p:nvPr>
            <p:ph type="subTitle" idx="1"/>
          </p:nvPr>
        </p:nvSpPr>
        <p:spPr>
          <a:xfrm>
            <a:off x="1155028" y="4050836"/>
            <a:ext cx="8471014" cy="2226399"/>
          </a:xfrm>
        </p:spPr>
        <p:txBody>
          <a:bodyPr>
            <a:normAutofit/>
          </a:bodyPr>
          <a:lstStyle/>
          <a:p>
            <a:pPr algn="ctr"/>
            <a:r>
              <a:rPr lang="en-US" dirty="0"/>
              <a:t>Contact: Lucy </a:t>
            </a:r>
            <a:r>
              <a:rPr lang="en-US" dirty="0" err="1"/>
              <a:t>McGoron</a:t>
            </a:r>
            <a:r>
              <a:rPr lang="en-US" dirty="0"/>
              <a:t>, Ph.D.</a:t>
            </a:r>
          </a:p>
          <a:p>
            <a:pPr algn="ctr"/>
            <a:r>
              <a:rPr lang="en-US" dirty="0"/>
              <a:t>Assistant Professor of Research</a:t>
            </a:r>
          </a:p>
          <a:p>
            <a:pPr algn="ctr"/>
            <a:r>
              <a:rPr lang="en-US" dirty="0"/>
              <a:t>Merrill Palmer Skillman Institute</a:t>
            </a:r>
          </a:p>
          <a:p>
            <a:pPr algn="ctr"/>
            <a:r>
              <a:rPr lang="en-US" dirty="0"/>
              <a:t>Email: Lucy.K.McGoron@wayne.edu </a:t>
            </a:r>
          </a:p>
          <a:p>
            <a:endParaRPr lang="en-US" dirty="0"/>
          </a:p>
        </p:txBody>
      </p:sp>
    </p:spTree>
    <p:extLst>
      <p:ext uri="{BB962C8B-B14F-4D97-AF65-F5344CB8AC3E}">
        <p14:creationId xmlns:p14="http://schemas.microsoft.com/office/powerpoint/2010/main" val="1453198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University-Parent Partnership Mission</a:t>
            </a:r>
            <a:endParaRPr lang="en-US" dirty="0"/>
          </a:p>
        </p:txBody>
      </p:sp>
      <p:sp>
        <p:nvSpPr>
          <p:cNvPr id="3" name="Content Placeholder 2"/>
          <p:cNvSpPr>
            <a:spLocks noGrp="1"/>
          </p:cNvSpPr>
          <p:nvPr>
            <p:ph idx="1"/>
          </p:nvPr>
        </p:nvSpPr>
        <p:spPr/>
        <p:txBody>
          <a:bodyPr/>
          <a:lstStyle/>
          <a:p>
            <a:r>
              <a:rPr lang="en-US" dirty="0" smtClean="0"/>
              <a:t>The </a:t>
            </a:r>
            <a:r>
              <a:rPr lang="en-US" dirty="0"/>
              <a:t>primary mission of the University-Parent Partnership (UPP) is to connect parents in Metro Detroit with research opportunities offered through Wayne State University. </a:t>
            </a:r>
            <a:endParaRPr lang="en-US" dirty="0" smtClean="0"/>
          </a:p>
          <a:p>
            <a:r>
              <a:rPr lang="en-US" dirty="0" smtClean="0"/>
              <a:t>Researchers </a:t>
            </a:r>
            <a:r>
              <a:rPr lang="en-US" dirty="0"/>
              <a:t>are able to use the UPP to recruit parents to participate in research. </a:t>
            </a:r>
            <a:endParaRPr lang="en-US" dirty="0" smtClean="0"/>
          </a:p>
          <a:p>
            <a:r>
              <a:rPr lang="en-US" dirty="0" smtClean="0"/>
              <a:t>The </a:t>
            </a:r>
            <a:r>
              <a:rPr lang="en-US" dirty="0"/>
              <a:t>UPP also allows us to learn about the strengths and challenges faced by families in Metro Detroit. </a:t>
            </a:r>
            <a:endParaRPr lang="en-US" dirty="0" smtClean="0"/>
          </a:p>
          <a:p>
            <a:r>
              <a:rPr lang="en-US" dirty="0" smtClean="0"/>
              <a:t>Additionally</a:t>
            </a:r>
            <a:r>
              <a:rPr lang="en-US" dirty="0"/>
              <a:t>, the UPP looks to connected parents with resources and research-based information about child development and parenting.</a:t>
            </a:r>
          </a:p>
          <a:p>
            <a:pPr marL="0" indent="0">
              <a:buNone/>
            </a:pPr>
            <a:endParaRPr lang="en-US" dirty="0"/>
          </a:p>
        </p:txBody>
      </p:sp>
      <p:pic>
        <p:nvPicPr>
          <p:cNvPr id="2056" name="Picture 8" descr="Gentle parenting' explainer: no rewards, no punishments, no misbehaving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234" y="175975"/>
            <a:ext cx="2810348" cy="186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11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University-Parent Partnership Details</a:t>
            </a:r>
            <a:endParaRPr lang="en-US" dirty="0"/>
          </a:p>
        </p:txBody>
      </p:sp>
      <p:sp>
        <p:nvSpPr>
          <p:cNvPr id="4" name="Content Placeholder 3"/>
          <p:cNvSpPr>
            <a:spLocks noGrp="1"/>
          </p:cNvSpPr>
          <p:nvPr>
            <p:ph idx="1"/>
          </p:nvPr>
        </p:nvSpPr>
        <p:spPr>
          <a:xfrm>
            <a:off x="1662609" y="1270000"/>
            <a:ext cx="6815724" cy="3880773"/>
          </a:xfrm>
        </p:spPr>
        <p:txBody>
          <a:bodyPr>
            <a:normAutofit lnSpcReduction="10000"/>
          </a:bodyPr>
          <a:lstStyle/>
          <a:p>
            <a:r>
              <a:rPr lang="en-US" dirty="0"/>
              <a:t>There are currently more than 500 parents in the UPP. All parents completed a questionnaire that included information about them, their families, stressors and challenges faced by their families, and family strengths. All families were recruited when they had a child ages 2-5. </a:t>
            </a:r>
          </a:p>
          <a:p>
            <a:pPr marL="0" indent="0">
              <a:buNone/>
            </a:pPr>
            <a:r>
              <a:rPr lang="en-US" dirty="0"/>
              <a:t> </a:t>
            </a:r>
          </a:p>
          <a:p>
            <a:r>
              <a:rPr lang="en-US" dirty="0"/>
              <a:t>Due to COVID-19 research restrictions, we are not currently recruiting new families into the UPP. Families can still be contacted to let them know about relevant (remote) research opportunities and connected to local resources and programs. Parents have also been connected with information and resources specific to parenting during the COVID-19 pandemic. </a:t>
            </a:r>
          </a:p>
          <a:p>
            <a:endParaRPr lang="en-US" dirty="0"/>
          </a:p>
        </p:txBody>
      </p:sp>
      <p:pic>
        <p:nvPicPr>
          <p:cNvPr id="5" name="Picture 4"/>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91047" y="4825117"/>
            <a:ext cx="2032883" cy="2032883"/>
          </a:xfrm>
          <a:prstGeom prst="rect">
            <a:avLst/>
          </a:prstGeom>
        </p:spPr>
      </p:pic>
    </p:spTree>
    <p:extLst>
      <p:ext uri="{BB962C8B-B14F-4D97-AF65-F5344CB8AC3E}">
        <p14:creationId xmlns:p14="http://schemas.microsoft.com/office/powerpoint/2010/main" val="536563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University-Parent Partnership Collaborative Opportunities</a:t>
            </a:r>
            <a:endParaRPr lang="en-US" dirty="0"/>
          </a:p>
        </p:txBody>
      </p:sp>
      <p:sp>
        <p:nvSpPr>
          <p:cNvPr id="3" name="Content Placeholder 2"/>
          <p:cNvSpPr>
            <a:spLocks noGrp="1"/>
          </p:cNvSpPr>
          <p:nvPr>
            <p:ph idx="1"/>
          </p:nvPr>
        </p:nvSpPr>
        <p:spPr>
          <a:xfrm>
            <a:off x="2014152" y="1981416"/>
            <a:ext cx="5813982" cy="3880773"/>
          </a:xfrm>
        </p:spPr>
        <p:txBody>
          <a:bodyPr/>
          <a:lstStyle/>
          <a:p>
            <a:pPr marL="0" indent="0">
              <a:buNone/>
            </a:pPr>
            <a:r>
              <a:rPr lang="en-US" sz="2800" dirty="0"/>
              <a:t>The UPP can be used to let parents know about research, clinical, or community-based opportunities. Resources can be shared with UPP families. Please contact Dr. </a:t>
            </a:r>
            <a:r>
              <a:rPr lang="en-US" sz="2800" dirty="0" err="1"/>
              <a:t>McGoron</a:t>
            </a:r>
            <a:r>
              <a:rPr lang="en-US" sz="2800" dirty="0"/>
              <a:t> if you are interested in connecting with UPP families. </a:t>
            </a:r>
          </a:p>
          <a:p>
            <a:pPr marL="0" indent="0">
              <a:buNone/>
            </a:pPr>
            <a:endParaRPr lang="en-US" dirty="0"/>
          </a:p>
        </p:txBody>
      </p:sp>
      <p:pic>
        <p:nvPicPr>
          <p:cNvPr id="4098" name="Picture 2" descr="Best parenting books | London Evening Standard | Evening Stand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078" y="4109954"/>
            <a:ext cx="3495847" cy="232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29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Community Research Projects, cont.</a:t>
            </a:r>
            <a:endParaRPr lang="en-US" dirty="0"/>
          </a:p>
        </p:txBody>
      </p:sp>
      <p:sp>
        <p:nvSpPr>
          <p:cNvPr id="3" name="Content Placeholder 2"/>
          <p:cNvSpPr>
            <a:spLocks noGrp="1"/>
          </p:cNvSpPr>
          <p:nvPr>
            <p:ph idx="1"/>
          </p:nvPr>
        </p:nvSpPr>
        <p:spPr/>
        <p:txBody>
          <a:bodyPr>
            <a:normAutofit/>
          </a:bodyPr>
          <a:lstStyle/>
          <a:p>
            <a:pPr lvl="0"/>
            <a:r>
              <a:rPr lang="en-US" b="1" dirty="0"/>
              <a:t>Population Health Outcomes and Information Exchange (PHOENIX) </a:t>
            </a:r>
            <a:endParaRPr lang="en-US" b="1" dirty="0" smtClean="0"/>
          </a:p>
          <a:p>
            <a:pPr lvl="1"/>
            <a:r>
              <a:rPr lang="en-US" dirty="0" smtClean="0"/>
              <a:t>A </a:t>
            </a:r>
            <a:r>
              <a:rPr lang="en-US" dirty="0"/>
              <a:t>shared, up-to-date database that will be used to identify targeted interventions to improve public health problems by layering de-identified health stats and demographic information with social determinants of health identifiers such as household income, crime statistics and access to grocery stores, it’s hoped that a much clearer picture of neighborhood-level health obstacles will </a:t>
            </a:r>
            <a:r>
              <a:rPr lang="en-US" dirty="0" smtClean="0"/>
              <a:t>emerge.</a:t>
            </a:r>
            <a:endParaRPr lang="en-US" dirty="0"/>
          </a:p>
          <a:p>
            <a:pPr lvl="0"/>
            <a:r>
              <a:rPr lang="en-US" b="1" dirty="0"/>
              <a:t>Community Health Workers </a:t>
            </a:r>
            <a:endParaRPr lang="en-US" b="1" dirty="0" smtClean="0"/>
          </a:p>
          <a:p>
            <a:pPr lvl="1"/>
            <a:r>
              <a:rPr lang="en-US" dirty="0" smtClean="0"/>
              <a:t>Assist </a:t>
            </a:r>
            <a:r>
              <a:rPr lang="en-US" dirty="0"/>
              <a:t>community with resources for social determinants of health and linkage to </a:t>
            </a:r>
            <a:r>
              <a:rPr lang="en-US" dirty="0" smtClean="0"/>
              <a:t>care.</a:t>
            </a:r>
            <a:endParaRPr lang="en-US" dirty="0"/>
          </a:p>
          <a:p>
            <a:endParaRPr lang="en-US" dirty="0"/>
          </a:p>
        </p:txBody>
      </p:sp>
      <p:pic>
        <p:nvPicPr>
          <p:cNvPr id="4" name="Picture 3"/>
          <p:cNvPicPr/>
          <p:nvPr/>
        </p:nvPicPr>
        <p:blipFill>
          <a:blip r:embed="rId2"/>
          <a:stretch>
            <a:fillRect/>
          </a:stretch>
        </p:blipFill>
        <p:spPr>
          <a:xfrm>
            <a:off x="10172615" y="125156"/>
            <a:ext cx="1566305" cy="687354"/>
          </a:xfrm>
          <a:prstGeom prst="rect">
            <a:avLst/>
          </a:prstGeom>
        </p:spPr>
      </p:pic>
    </p:spTree>
    <p:extLst>
      <p:ext uri="{BB962C8B-B14F-4D97-AF65-F5344CB8AC3E}">
        <p14:creationId xmlns:p14="http://schemas.microsoft.com/office/powerpoint/2010/main" val="38524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OCEnR</a:t>
            </a:r>
            <a:r>
              <a:rPr lang="en-US" dirty="0" smtClean="0"/>
              <a:t> Community Research Projects, cont.</a:t>
            </a:r>
            <a:endParaRPr lang="en-US" dirty="0"/>
          </a:p>
        </p:txBody>
      </p:sp>
      <p:sp>
        <p:nvSpPr>
          <p:cNvPr id="3" name="Content Placeholder 2"/>
          <p:cNvSpPr>
            <a:spLocks noGrp="1"/>
          </p:cNvSpPr>
          <p:nvPr>
            <p:ph idx="1"/>
          </p:nvPr>
        </p:nvSpPr>
        <p:spPr/>
        <p:txBody>
          <a:bodyPr>
            <a:normAutofit/>
          </a:bodyPr>
          <a:lstStyle/>
          <a:p>
            <a:pPr lvl="0"/>
            <a:r>
              <a:rPr lang="en-US" b="1" dirty="0"/>
              <a:t>American Heart Association</a:t>
            </a:r>
          </a:p>
          <a:p>
            <a:pPr lvl="1"/>
            <a:r>
              <a:rPr lang="en-US" dirty="0"/>
              <a:t>Check Change Control Program (Cardiovascular monitoring program)</a:t>
            </a:r>
          </a:p>
          <a:p>
            <a:pPr lvl="1"/>
            <a:r>
              <a:rPr lang="en-US" dirty="0"/>
              <a:t>Heart Walk</a:t>
            </a:r>
          </a:p>
          <a:p>
            <a:pPr lvl="0"/>
            <a:r>
              <a:rPr lang="en-US" b="1" dirty="0"/>
              <a:t>Implicit Bias Workshops </a:t>
            </a:r>
            <a:r>
              <a:rPr lang="en-US" b="1" dirty="0" smtClean="0"/>
              <a:t>- </a:t>
            </a:r>
            <a:r>
              <a:rPr lang="en-US" dirty="0" smtClean="0"/>
              <a:t>In </a:t>
            </a:r>
            <a:r>
              <a:rPr lang="en-US" dirty="0"/>
              <a:t>partnership with </a:t>
            </a:r>
            <a:r>
              <a:rPr lang="en-US" dirty="0" err="1"/>
              <a:t>Geisinger</a:t>
            </a:r>
            <a:r>
              <a:rPr lang="en-US" dirty="0"/>
              <a:t> </a:t>
            </a:r>
            <a:r>
              <a:rPr lang="en-US" dirty="0" err="1"/>
              <a:t>Commwealth</a:t>
            </a:r>
            <a:r>
              <a:rPr lang="en-US" dirty="0"/>
              <a:t> School of Medicine, series of workshops that examine implicit bias and strategies to address </a:t>
            </a:r>
            <a:r>
              <a:rPr lang="en-US" dirty="0" smtClean="0"/>
              <a:t>them</a:t>
            </a:r>
            <a:endParaRPr lang="en-US" dirty="0"/>
          </a:p>
          <a:p>
            <a:pPr lvl="1"/>
            <a:r>
              <a:rPr lang="en-US" b="1" u="sng" dirty="0"/>
              <a:t>Workshop 1</a:t>
            </a:r>
            <a:r>
              <a:rPr lang="en-US" dirty="0"/>
              <a:t>: Trauma is REAL: Understanding and Interrupting </a:t>
            </a:r>
            <a:r>
              <a:rPr lang="en-US" dirty="0" err="1"/>
              <a:t>Microaggressions</a:t>
            </a:r>
            <a:endParaRPr lang="en-US" dirty="0"/>
          </a:p>
          <a:p>
            <a:pPr lvl="1"/>
            <a:r>
              <a:rPr lang="en-US" b="1" u="sng" dirty="0"/>
              <a:t>Workshop 2</a:t>
            </a:r>
            <a:r>
              <a:rPr lang="en-US" dirty="0"/>
              <a:t>: </a:t>
            </a:r>
            <a:r>
              <a:rPr lang="en-US" dirty="0" err="1"/>
              <a:t>Microaggressions</a:t>
            </a:r>
            <a:r>
              <a:rPr lang="en-US" dirty="0"/>
              <a:t>: Reframing and Navigating Triggering Events Case Scenarios</a:t>
            </a:r>
          </a:p>
          <a:p>
            <a:pPr lvl="1"/>
            <a:r>
              <a:rPr lang="en-US" b="1" u="sng" dirty="0"/>
              <a:t>Workshop 3</a:t>
            </a:r>
            <a:r>
              <a:rPr lang="en-US" dirty="0"/>
              <a:t>: Intersectionality: Examining Concepts of Privilege</a:t>
            </a:r>
          </a:p>
          <a:p>
            <a:endParaRPr lang="en-US" dirty="0"/>
          </a:p>
        </p:txBody>
      </p:sp>
      <p:pic>
        <p:nvPicPr>
          <p:cNvPr id="4" name="Picture 3"/>
          <p:cNvPicPr/>
          <p:nvPr/>
        </p:nvPicPr>
        <p:blipFill>
          <a:blip r:embed="rId2"/>
          <a:stretch>
            <a:fillRect/>
          </a:stretch>
        </p:blipFill>
        <p:spPr>
          <a:xfrm>
            <a:off x="10154079" y="137512"/>
            <a:ext cx="1566305" cy="687354"/>
          </a:xfrm>
          <a:prstGeom prst="rect">
            <a:avLst/>
          </a:prstGeom>
        </p:spPr>
      </p:pic>
    </p:spTree>
    <p:extLst>
      <p:ext uri="{BB962C8B-B14F-4D97-AF65-F5344CB8AC3E}">
        <p14:creationId xmlns:p14="http://schemas.microsoft.com/office/powerpoint/2010/main" val="40427019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0.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Widescreen Presentation">
  <a:themeElements>
    <a:clrScheme name="Custom 1">
      <a:dk1>
        <a:srgbClr val="2A6B4B"/>
      </a:dk1>
      <a:lt1>
        <a:srgbClr val="FFFFFF"/>
      </a:lt1>
      <a:dk2>
        <a:srgbClr val="F3E59B"/>
      </a:dk2>
      <a:lt2>
        <a:srgbClr val="F3F2DC"/>
      </a:lt2>
      <a:accent1>
        <a:srgbClr val="93A299"/>
      </a:accent1>
      <a:accent2>
        <a:srgbClr val="E9CF3A"/>
      </a:accent2>
      <a:accent3>
        <a:srgbClr val="297237"/>
      </a:accent3>
      <a:accent4>
        <a:srgbClr val="4C5A6A"/>
      </a:accent4>
      <a:accent5>
        <a:srgbClr val="808DA0"/>
      </a:accent5>
      <a:accent6>
        <a:srgbClr val="2F7967"/>
      </a:accent6>
      <a:hlink>
        <a:srgbClr val="1CA72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6.xml><?xml version="1.0" encoding="utf-8"?>
<a:theme xmlns:a="http://schemas.openxmlformats.org/drawingml/2006/main" name="1_Office Theme">
  <a:themeElements>
    <a:clrScheme name="CBHJ WSU Colors">
      <a:dk1>
        <a:sysClr val="windowText" lastClr="000000"/>
      </a:dk1>
      <a:lt1>
        <a:sysClr val="window" lastClr="FFFFFF"/>
      </a:lt1>
      <a:dk2>
        <a:srgbClr val="0E594E"/>
      </a:dk2>
      <a:lt2>
        <a:srgbClr val="FDC741"/>
      </a:lt2>
      <a:accent1>
        <a:srgbClr val="0B857A"/>
      </a:accent1>
      <a:accent2>
        <a:srgbClr val="88ABA6"/>
      </a:accent2>
      <a:accent3>
        <a:srgbClr val="C4D5D2"/>
      </a:accent3>
      <a:accent4>
        <a:srgbClr val="FEDE90"/>
      </a:accent4>
      <a:accent5>
        <a:srgbClr val="FEE3A2"/>
      </a:accent5>
      <a:accent6>
        <a:srgbClr val="FEF0D1"/>
      </a:accent6>
      <a:hlink>
        <a:srgbClr val="DDDDDD"/>
      </a:hlink>
      <a:folHlink>
        <a:srgbClr val="777777"/>
      </a:folHlink>
    </a:clrScheme>
    <a:fontScheme name="CBHJ Fonts">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MI-DDI Template">
  <a:themeElements>
    <a:clrScheme name="Custom 1">
      <a:dk1>
        <a:srgbClr val="000000"/>
      </a:dk1>
      <a:lt1>
        <a:srgbClr val="FFFFFF"/>
      </a:lt1>
      <a:dk2>
        <a:srgbClr val="1F497D"/>
      </a:dk2>
      <a:lt2>
        <a:srgbClr val="EEECE1"/>
      </a:lt2>
      <a:accent1>
        <a:srgbClr val="548894"/>
      </a:accent1>
      <a:accent2>
        <a:srgbClr val="8A2145"/>
      </a:accent2>
      <a:accent3>
        <a:srgbClr val="9BBB59"/>
      </a:accent3>
      <a:accent4>
        <a:srgbClr val="C4D2D1"/>
      </a:accent4>
      <a:accent5>
        <a:srgbClr val="4BACC6"/>
      </a:accent5>
      <a:accent6>
        <a:srgbClr val="FDCB00"/>
      </a:accent6>
      <a:hlink>
        <a:srgbClr val="BCD142"/>
      </a:hlink>
      <a:folHlink>
        <a:srgbClr val="DB833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DDI PP Template" id="{6595E13A-FE19-7141-AD41-AAABF39C191D}" vid="{FB3ED930-6FFD-A94A-8644-A2681D06DC6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7788</TotalTime>
  <Words>4980</Words>
  <Application>Microsoft Office PowerPoint</Application>
  <PresentationFormat>Widescreen</PresentationFormat>
  <Paragraphs>572</Paragraphs>
  <Slides>73</Slides>
  <Notes>19</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73</vt:i4>
      </vt:variant>
    </vt:vector>
  </HeadingPairs>
  <TitlesOfParts>
    <vt:vector size="101" baseType="lpstr">
      <vt:lpstr>ＭＳ Ｐゴシック</vt:lpstr>
      <vt:lpstr>ＭＳ Ｐゴシック</vt:lpstr>
      <vt:lpstr>Arial</vt:lpstr>
      <vt:lpstr>Calibri</vt:lpstr>
      <vt:lpstr>Calibri Light</vt:lpstr>
      <vt:lpstr>Century Gothic</vt:lpstr>
      <vt:lpstr>Courier New</vt:lpstr>
      <vt:lpstr>Georgia</vt:lpstr>
      <vt:lpstr>ITC Stone Sans</vt:lpstr>
      <vt:lpstr>Lato</vt:lpstr>
      <vt:lpstr>Stone Sans Semibold</vt:lpstr>
      <vt:lpstr>Times New Roman</vt:lpstr>
      <vt:lpstr>Trebuchet MS</vt:lpstr>
      <vt:lpstr>Tw Cen MT</vt:lpstr>
      <vt:lpstr>Verdana</vt:lpstr>
      <vt:lpstr>Wingdings</vt:lpstr>
      <vt:lpstr>Wingdings 2</vt:lpstr>
      <vt:lpstr>Wingdings 3</vt:lpstr>
      <vt:lpstr>Ion</vt:lpstr>
      <vt:lpstr>Office Theme</vt:lpstr>
      <vt:lpstr>Facet</vt:lpstr>
      <vt:lpstr>1_Facet</vt:lpstr>
      <vt:lpstr>Widescreen Presentation</vt:lpstr>
      <vt:lpstr>1_Office Theme</vt:lpstr>
      <vt:lpstr>2_Facet</vt:lpstr>
      <vt:lpstr>MI-DDI Template</vt:lpstr>
      <vt:lpstr>2_Office Theme</vt:lpstr>
      <vt:lpstr>3_Facet</vt:lpstr>
      <vt:lpstr>Community Engaged Research Activities/Partnerships Town Hall</vt:lpstr>
      <vt:lpstr>Agenda</vt:lpstr>
      <vt:lpstr>The Office of Community Engaged Research (OCEnR)</vt:lpstr>
      <vt:lpstr>OCEnR Leadership</vt:lpstr>
      <vt:lpstr>OCEnR Mission &amp; Goal</vt:lpstr>
      <vt:lpstr>OCEnR Partnerships</vt:lpstr>
      <vt:lpstr>OCEnR Community Research Projects</vt:lpstr>
      <vt:lpstr>OCEnR Community Research Projects, cont.</vt:lpstr>
      <vt:lpstr>OCEnR Community Research Projects, cont.</vt:lpstr>
      <vt:lpstr>OCEnR Community Research Projects, cont.</vt:lpstr>
      <vt:lpstr>OCEnR Collaborative Opportunities</vt:lpstr>
      <vt:lpstr>CURES Contact Information</vt:lpstr>
      <vt:lpstr>PowerPoint Presentation</vt:lpstr>
      <vt:lpstr>PowerPoint Presentation</vt:lpstr>
      <vt:lpstr>PowerPoint Presentation</vt:lpstr>
      <vt:lpstr>PowerPoint Presentation</vt:lpstr>
      <vt:lpstr>PowerPoint Presentation</vt:lpstr>
      <vt:lpstr>    The Karmanos Cancer Institute  Office of Cancer Health Equity &amp;  Community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Health Research in the College of Nursing’s Office of Health Research Rick S. Zimmerman, Ph.D. Associate Dean for Research Contact: rickzimmerman@wayne.edu  Website: https://nursing.wayne.edu/faculty/ohr </vt:lpstr>
      <vt:lpstr>PowerPoint Presentation</vt:lpstr>
      <vt:lpstr>Ongoing Programs of Community Health Research</vt:lpstr>
      <vt:lpstr>Arab-American Adolescent and Young Adult Health and Risk Behaviors  Maha Albdour, PhD, APHN-BC, RN</vt:lpstr>
      <vt:lpstr>Community Partnership: Primary Care in the Virginia Park neighborhood (Taylor St. Primary Care Clinic): Ramona Benkert, PhD, ANP-BC, FAANP; Toni Grant, DNP, ACNP-BC</vt:lpstr>
      <vt:lpstr>Disease Self-Management and Symptom Control among African-American Adolescents and Emerging Adults Wanda Gibson-Scipio, PhD, FNP-BC, FAANP, ATSF</vt:lpstr>
      <vt:lpstr>Arab-American Infant and Family Mental Health  Dalia Khalil PhD, RN</vt:lpstr>
      <vt:lpstr> CoSAGE: Community-based cooperative for Studies Across Generations Debra Schutte, PhD, RN </vt:lpstr>
      <vt:lpstr>Community Health Research on Chronic Pain April Hazard Vallerand, PhD, RN, FAAN</vt:lpstr>
      <vt:lpstr>HIV Prevention in the Community Rick S. Zimmerman, PhD </vt:lpstr>
      <vt:lpstr>Center for Behavioral  Health and 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 and Collaborations</vt:lpstr>
      <vt:lpstr>PowerPoint Presentation</vt:lpstr>
      <vt:lpstr>PowerPoint Presentation</vt:lpstr>
      <vt:lpstr>PowerPoint Presentation</vt:lpstr>
      <vt:lpstr>Center for Health and Community Impact</vt:lpstr>
      <vt:lpstr>Center for Health and Community Impact Mission</vt:lpstr>
      <vt:lpstr>Center for Health and Community Impact Themes</vt:lpstr>
      <vt:lpstr>Center for Health and Community Impact Collaboration Opportunities</vt:lpstr>
      <vt:lpstr>Center for Health and Community Impact Priorities</vt:lpstr>
      <vt:lpstr>Michigan Developmental Disabilities Institute (MI-DDI)</vt:lpstr>
      <vt:lpstr>Michigan’s University Center of Excellence on Developmental Disabilities (UCEDD)</vt:lpstr>
      <vt:lpstr>MI-DDI </vt:lpstr>
      <vt:lpstr>MI-DDI Research – What we do</vt:lpstr>
      <vt:lpstr>MI-DDI Research - How to get involved</vt:lpstr>
      <vt:lpstr>Leadership Education in Neurodevelopmental Disabilities (LEND)</vt:lpstr>
      <vt:lpstr>PowerPoint Presentation</vt:lpstr>
      <vt:lpstr>PowerPoint Presentation</vt:lpstr>
      <vt:lpstr>PowerPoint Presentation</vt:lpstr>
      <vt:lpstr>PowerPoint Presentation</vt:lpstr>
      <vt:lpstr>PowerPoint Presentation</vt:lpstr>
      <vt:lpstr>Collaborative Opportunities with Healthier Black Elders</vt:lpstr>
      <vt:lpstr>Healthier Black Elders Community Advisory Board Role</vt:lpstr>
      <vt:lpstr>The University-Parent Partnership</vt:lpstr>
      <vt:lpstr>University-Parent Partnership Mission</vt:lpstr>
      <vt:lpstr>University-Parent Partnership Details</vt:lpstr>
      <vt:lpstr>University-Parent Partnership Collaborative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Transgender Population and HIV</dc:title>
  <dc:creator>Zimmerman, Rick S.</dc:creator>
  <cp:lastModifiedBy>Julie  Oconnor</cp:lastModifiedBy>
  <cp:revision>64</cp:revision>
  <cp:lastPrinted>2021-03-02T04:05:19Z</cp:lastPrinted>
  <dcterms:created xsi:type="dcterms:W3CDTF">2019-09-05T16:36:44Z</dcterms:created>
  <dcterms:modified xsi:type="dcterms:W3CDTF">2021-04-19T18:52:06Z</dcterms:modified>
</cp:coreProperties>
</file>