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sldIdLst>
    <p:sldId id="256" r:id="rId2"/>
    <p:sldId id="257" r:id="rId3"/>
    <p:sldId id="258" r:id="rId4"/>
    <p:sldId id="260" r:id="rId5"/>
    <p:sldId id="259" r:id="rId6"/>
    <p:sldId id="261" r:id="rId7"/>
    <p:sldId id="264" r:id="rId8"/>
    <p:sldId id="262" r:id="rId9"/>
    <p:sldId id="263"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94660"/>
  </p:normalViewPr>
  <p:slideViewPr>
    <p:cSldViewPr snapToObjects="1">
      <p:cViewPr varScale="1">
        <p:scale>
          <a:sx n="109" d="100"/>
          <a:sy n="109" d="100"/>
        </p:scale>
        <p:origin x="-872"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7DC7CF-5358-7D4B-8846-287AE9C270A0}" type="datetimeFigureOut">
              <a:rPr lang="en-US" smtClean="0"/>
              <a:t>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A9F05-2A23-7745-AAE6-05322F9DC36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7DC7CF-5358-7D4B-8846-287AE9C270A0}" type="datetimeFigureOut">
              <a:rPr lang="en-US" smtClean="0"/>
              <a:t>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A9F05-2A23-7745-AAE6-05322F9DC36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7DC7CF-5358-7D4B-8846-287AE9C270A0}" type="datetimeFigureOut">
              <a:rPr lang="en-US" smtClean="0"/>
              <a:t>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A9F05-2A23-7745-AAE6-05322F9DC36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7DC7CF-5358-7D4B-8846-287AE9C270A0}" type="datetimeFigureOut">
              <a:rPr lang="en-US" smtClean="0"/>
              <a:t>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A9F05-2A23-7745-AAE6-05322F9DC36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7DC7CF-5358-7D4B-8846-287AE9C270A0}" type="datetimeFigureOut">
              <a:rPr lang="en-US" smtClean="0"/>
              <a:t>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A9F05-2A23-7745-AAE6-05322F9DC36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7DC7CF-5358-7D4B-8846-287AE9C270A0}" type="datetimeFigureOut">
              <a:rPr lang="en-US" smtClean="0"/>
              <a:t>1/15/14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DA9F05-2A23-7745-AAE6-05322F9DC36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7DC7CF-5358-7D4B-8846-287AE9C270A0}" type="datetimeFigureOut">
              <a:rPr lang="en-US" smtClean="0"/>
              <a:t>1/15/14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DA9F05-2A23-7745-AAE6-05322F9DC36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7DC7CF-5358-7D4B-8846-287AE9C270A0}" type="datetimeFigureOut">
              <a:rPr lang="en-US" smtClean="0"/>
              <a:t>1/15/14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DA9F05-2A23-7745-AAE6-05322F9DC36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7DC7CF-5358-7D4B-8846-287AE9C270A0}" type="datetimeFigureOut">
              <a:rPr lang="en-US" smtClean="0"/>
              <a:t>1/15/14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DA9F05-2A23-7745-AAE6-05322F9DC36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7DC7CF-5358-7D4B-8846-287AE9C270A0}" type="datetimeFigureOut">
              <a:rPr lang="en-US" smtClean="0"/>
              <a:t>1/15/14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DA9F05-2A23-7745-AAE6-05322F9DC36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7DC7CF-5358-7D4B-8846-287AE9C270A0}" type="datetimeFigureOut">
              <a:rPr lang="en-US" smtClean="0"/>
              <a:t>1/15/14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DA9F05-2A23-7745-AAE6-05322F9DC36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7DC7CF-5358-7D4B-8846-287AE9C270A0}" type="datetimeFigureOut">
              <a:rPr lang="en-US" smtClean="0"/>
              <a:t>1/15/14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A9F05-2A23-7745-AAE6-05322F9DC36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 Management for </a:t>
            </a:r>
            <a:br>
              <a:rPr lang="en-US" dirty="0" smtClean="0"/>
            </a:br>
            <a:r>
              <a:rPr lang="en-US" dirty="0" smtClean="0"/>
              <a:t>Multi-Center Clinical Trials</a:t>
            </a:r>
            <a:endParaRPr lang="en-US" dirty="0"/>
          </a:p>
        </p:txBody>
      </p:sp>
      <p:sp>
        <p:nvSpPr>
          <p:cNvPr id="3" name="Subtitle 2"/>
          <p:cNvSpPr>
            <a:spLocks noGrp="1"/>
          </p:cNvSpPr>
          <p:nvPr>
            <p:ph type="subTitle" idx="1"/>
          </p:nvPr>
        </p:nvSpPr>
        <p:spPr/>
        <p:txBody>
          <a:bodyPr/>
          <a:lstStyle/>
          <a:p>
            <a:r>
              <a:rPr lang="en-US" dirty="0" smtClean="0"/>
              <a:t>Diane Chugani</a:t>
            </a:r>
          </a:p>
          <a:p>
            <a:r>
              <a:rPr lang="en-US" dirty="0" smtClean="0"/>
              <a:t>Department of Pediatrics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Internal or Contracted Data Management?</a:t>
            </a:r>
            <a:endParaRPr lang="en-US" dirty="0"/>
          </a:p>
        </p:txBody>
      </p:sp>
      <p:sp>
        <p:nvSpPr>
          <p:cNvPr id="3" name="Content Placeholder 2"/>
          <p:cNvSpPr>
            <a:spLocks noGrp="1"/>
          </p:cNvSpPr>
          <p:nvPr>
            <p:ph idx="1"/>
          </p:nvPr>
        </p:nvSpPr>
        <p:spPr>
          <a:xfrm>
            <a:off x="152400" y="1417638"/>
            <a:ext cx="8763000" cy="5211762"/>
          </a:xfrm>
        </p:spPr>
        <p:txBody>
          <a:bodyPr>
            <a:normAutofit fontScale="55000" lnSpcReduction="20000"/>
          </a:bodyPr>
          <a:lstStyle/>
          <a:p>
            <a:r>
              <a:rPr lang="en-US" b="1" dirty="0"/>
              <a:t>As the DCC for the ACE Network, KAI will</a:t>
            </a:r>
            <a:r>
              <a:rPr lang="en-US" dirty="0"/>
              <a:t>:</a:t>
            </a:r>
          </a:p>
          <a:p>
            <a:r>
              <a:rPr lang="en-US" dirty="0"/>
              <a:t>1. </a:t>
            </a:r>
            <a:r>
              <a:rPr lang="en-US" b="1" dirty="0"/>
              <a:t>Develop study materials - </a:t>
            </a:r>
            <a:r>
              <a:rPr lang="en-US" dirty="0"/>
              <a:t>Design </a:t>
            </a:r>
            <a:r>
              <a:rPr lang="en-US" dirty="0" err="1"/>
              <a:t>eCRFs</a:t>
            </a:r>
            <a:r>
              <a:rPr lang="en-US" dirty="0"/>
              <a:t> and instructions for their completion; source documents, screening logs; drug logs, tracking logs and an Operations Manual.</a:t>
            </a:r>
          </a:p>
          <a:p>
            <a:r>
              <a:rPr lang="en-US" b="1" dirty="0"/>
              <a:t>2.  Customize KAI </a:t>
            </a:r>
            <a:r>
              <a:rPr lang="en-US" b="1" dirty="0" err="1"/>
              <a:t>eCRF</a:t>
            </a:r>
            <a:r>
              <a:rPr lang="en-US" b="1" dirty="0"/>
              <a:t> system and provide data management activities – </a:t>
            </a:r>
            <a:r>
              <a:rPr lang="en-US" dirty="0"/>
              <a:t>Implement a clinical data management system (CDMS) for collecting, managing, editing, storing, and reporting on data. System provides query tracking, data editing, medical coding and interfaces with </a:t>
            </a:r>
            <a:r>
              <a:rPr lang="en-US" dirty="0" err="1"/>
              <a:t>KAI’s</a:t>
            </a:r>
            <a:r>
              <a:rPr lang="en-US" dirty="0"/>
              <a:t> Interactive Voice Recognition System (IVRS) for participant randomization. </a:t>
            </a:r>
          </a:p>
          <a:p>
            <a:r>
              <a:rPr lang="en-US" b="1" dirty="0"/>
              <a:t>3. Provide clinical site and monitoring support  </a:t>
            </a:r>
            <a:r>
              <a:rPr lang="en-US" dirty="0"/>
              <a:t>- Collect regulatory documents, financial disclosure information, and informed consent forms; verify regulatory documents including IRB approvals; train site staff; conduct site initiation visits; monitor sites including drug accountability, query resolution and study closeout. Importantly, insure that study conduct and operations are in compliance with the study protocol, GCP, and FDA regulations.</a:t>
            </a:r>
            <a:r>
              <a:rPr lang="en-US" b="1" dirty="0"/>
              <a:t> </a:t>
            </a:r>
            <a:endParaRPr lang="en-US" dirty="0"/>
          </a:p>
          <a:p>
            <a:r>
              <a:rPr lang="en-US" b="1" dirty="0"/>
              <a:t>4. Provide meeting and logistics support</a:t>
            </a:r>
            <a:r>
              <a:rPr lang="en-US" dirty="0"/>
              <a:t> </a:t>
            </a:r>
            <a:r>
              <a:rPr lang="en-US" b="1" dirty="0"/>
              <a:t>for investigator’s meeting</a:t>
            </a:r>
            <a:r>
              <a:rPr lang="en-US" dirty="0"/>
              <a:t> - Plan and coordinate the meeting, present study materials and training, and provide written minutes. </a:t>
            </a:r>
          </a:p>
          <a:p>
            <a:r>
              <a:rPr lang="en-US" b="1" dirty="0"/>
              <a:t>5. Provide medical coding and assistance with IND reporting </a:t>
            </a:r>
            <a:r>
              <a:rPr lang="en-US" dirty="0"/>
              <a:t> - Provide a Medical Monitor who is available to code all adverse events and concomitant medications; promptly prepare IND safety reports for serious adverse events (</a:t>
            </a:r>
            <a:r>
              <a:rPr lang="en-US" dirty="0" err="1"/>
              <a:t>SAEs</a:t>
            </a:r>
            <a:r>
              <a:rPr lang="en-US" dirty="0"/>
              <a:t>) requiring expedited reporting to the FDA and assist with the annual IND updates.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Data Management Capabilities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KAI </a:t>
            </a:r>
            <a:r>
              <a:rPr lang="en-US" dirty="0"/>
              <a:t>has an Internet-based clinical data management system, Smart Study™©, that combines robust data capture with study management tools. It makes use of thin client architecture that allows all data and systems to reside on the KAI network. Smart Study™© is comprised of thirteen dynamic linked libraries (DLL) which handle the </a:t>
            </a:r>
            <a:r>
              <a:rPr lang="en-US" b="1" dirty="0"/>
              <a:t>processing and checking of data, from the data entry screen until storage in the MS SQL server tables</a:t>
            </a:r>
            <a:r>
              <a:rPr lang="en-US" dirty="0"/>
              <a:t>. Smart Study™© also takes advantage of Microsoft’s ADP technology which allows for easy creation of tables and generation of reports.  Programmer intervention is only required to carry out complex cross form edits. Thus, it is easily customized according to the data requirements of a specific study and can be ready for implementation within six weeks of protocol completion and sign-off. Smart Study™© supports </a:t>
            </a:r>
            <a:r>
              <a:rPr lang="en-US" b="1" dirty="0"/>
              <a:t>remote data capture </a:t>
            </a:r>
            <a:r>
              <a:rPr lang="en-US" dirty="0"/>
              <a:t>and study management through the Web as well as centralized data entry at KAI. It has been used in numerous biopharmaceutical studies and studies sponsored by the National Institutes of Health (NIH).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Validation and System Security</a:t>
            </a:r>
            <a:r>
              <a:rPr lang="en-US" dirty="0" smtClean="0"/>
              <a:t/>
            </a:r>
            <a:br>
              <a:rPr lang="en-US" dirty="0" smtClean="0"/>
            </a:br>
            <a:endParaRPr lang="en-US" dirty="0"/>
          </a:p>
        </p:txBody>
      </p:sp>
      <p:sp>
        <p:nvSpPr>
          <p:cNvPr id="3" name="Content Placeholder 2"/>
          <p:cNvSpPr>
            <a:spLocks noGrp="1"/>
          </p:cNvSpPr>
          <p:nvPr>
            <p:ph idx="1"/>
          </p:nvPr>
        </p:nvSpPr>
        <p:spPr>
          <a:xfrm>
            <a:off x="228600" y="1143000"/>
            <a:ext cx="8458200" cy="5486400"/>
          </a:xfrm>
        </p:spPr>
        <p:txBody>
          <a:bodyPr>
            <a:normAutofit fontScale="62500" lnSpcReduction="20000"/>
          </a:bodyPr>
          <a:lstStyle/>
          <a:p>
            <a:pPr>
              <a:buNone/>
            </a:pPr>
            <a:r>
              <a:rPr lang="en-US" dirty="0" smtClean="0"/>
              <a:t>       The </a:t>
            </a:r>
            <a:r>
              <a:rPr lang="en-US" dirty="0"/>
              <a:t>Smart Study ™© system has been </a:t>
            </a:r>
            <a:r>
              <a:rPr lang="en-US" b="1" dirty="0"/>
              <a:t>validated and audited </a:t>
            </a:r>
            <a:r>
              <a:rPr lang="en-US" dirty="0"/>
              <a:t>by the </a:t>
            </a:r>
            <a:r>
              <a:rPr lang="en-US" dirty="0" err="1"/>
              <a:t>KAI’s</a:t>
            </a:r>
            <a:r>
              <a:rPr lang="en-US" dirty="0"/>
              <a:t> Quality Assurance (QA) department and by independent auditors in preparation for FDA regulatory submissions</a:t>
            </a:r>
            <a:r>
              <a:rPr lang="en-US" b="1" dirty="0"/>
              <a:t>, in accordance with FDA Part 11 guidelines</a:t>
            </a:r>
            <a:r>
              <a:rPr lang="en-US" dirty="0"/>
              <a:t>. All documentation of testing and validation processes is maintained on-site at KAI. The system produces an </a:t>
            </a:r>
            <a:r>
              <a:rPr lang="en-US" b="1" dirty="0"/>
              <a:t>audit trail </a:t>
            </a:r>
            <a:r>
              <a:rPr lang="en-US" dirty="0"/>
              <a:t>that tracks all changes made to the data item and records pre/post change values, date and time of change, and individual making the change. The system meets all requirements set forth in the FDA 21 CFR Part 11 document. </a:t>
            </a:r>
            <a:r>
              <a:rPr lang="en-US" b="1" dirty="0"/>
              <a:t>The system is in compliance with HHS, Automated Information Systems Security Program Handbook (AISSP) Release 2.0 and Year 2000 Warranty</a:t>
            </a:r>
            <a:r>
              <a:rPr lang="en-US" dirty="0"/>
              <a:t>. Entry to Smart Study ™© requires a user name and password.  The user is automatically prompted to change their password according to a set schedule determined by the sponsor. After three incorrect username or password attempts the user is locked out of the system and must contact KAI to be allowed back into the system.  After a set period of inactivity the system disconnects the user.  All KAI applications and systems, data and programs are copied to tape (DLT) on a daily, weekly and monthly basis.  </a:t>
            </a:r>
            <a:r>
              <a:rPr lang="en-US" b="1" dirty="0"/>
              <a:t>Weekly and monthly tapes are stored off site in a secure temperature controlled facility</a:t>
            </a:r>
            <a:r>
              <a:rPr lang="en-US" dirty="0"/>
              <a: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System Features</a:t>
            </a:r>
            <a:r>
              <a:rPr lang="en-US" dirty="0" smtClean="0"/>
              <a:t/>
            </a:r>
            <a:br>
              <a:rPr lang="en-US" dirty="0" smtClean="0"/>
            </a:br>
            <a:endParaRPr lang="en-US" dirty="0"/>
          </a:p>
        </p:txBody>
      </p:sp>
      <p:sp>
        <p:nvSpPr>
          <p:cNvPr id="3" name="Content Placeholder 2"/>
          <p:cNvSpPr>
            <a:spLocks noGrp="1"/>
          </p:cNvSpPr>
          <p:nvPr>
            <p:ph idx="1"/>
          </p:nvPr>
        </p:nvSpPr>
        <p:spPr>
          <a:xfrm>
            <a:off x="152400" y="1143000"/>
            <a:ext cx="8534400" cy="5562599"/>
          </a:xfrm>
        </p:spPr>
        <p:txBody>
          <a:bodyPr>
            <a:normAutofit fontScale="40000" lnSpcReduction="20000"/>
          </a:bodyPr>
          <a:lstStyle/>
          <a:p>
            <a:pPr>
              <a:buNone/>
            </a:pPr>
            <a:r>
              <a:rPr lang="en-US" dirty="0" smtClean="0"/>
              <a:t> </a:t>
            </a:r>
            <a:endParaRPr lang="en-US" sz="4200" dirty="0"/>
          </a:p>
          <a:p>
            <a:pPr lvl="0"/>
            <a:r>
              <a:rPr lang="en-US" sz="4200" b="1" dirty="0"/>
              <a:t>Site Data Entry Using the Internet</a:t>
            </a:r>
            <a:r>
              <a:rPr lang="en-US" sz="4200" dirty="0"/>
              <a:t> – Data are entered from </a:t>
            </a:r>
            <a:r>
              <a:rPr lang="en-US" sz="4200" dirty="0" err="1"/>
              <a:t>eCRFs</a:t>
            </a:r>
            <a:r>
              <a:rPr lang="en-US" sz="4200" dirty="0"/>
              <a:t> at study sites, or, as necessary, from paper forms entered centrally; all data are encrypted prior to transmission through the Internet.</a:t>
            </a:r>
          </a:p>
          <a:p>
            <a:pPr lvl="0"/>
            <a:r>
              <a:rPr lang="en-US" sz="4200" b="1" dirty="0"/>
              <a:t>Graphic Interface </a:t>
            </a:r>
            <a:r>
              <a:rPr lang="en-US" sz="4200" dirty="0"/>
              <a:t>- System access and navigation are facilitated by a Windows Explorer type interface that graphically displays sites, participants, forms, and form status by study. The familiarity of the interface facilitates new user training.</a:t>
            </a:r>
          </a:p>
          <a:p>
            <a:pPr lvl="0"/>
            <a:r>
              <a:rPr lang="en-US" sz="4200" b="1" dirty="0"/>
              <a:t>Smart Study </a:t>
            </a:r>
            <a:r>
              <a:rPr lang="en-US" sz="4200" dirty="0"/>
              <a:t>– Web browser independent and has been used on Windows and Apple platforms using Explorer, </a:t>
            </a:r>
            <a:r>
              <a:rPr lang="en-US" sz="4200" dirty="0" err="1"/>
              <a:t>Firefox</a:t>
            </a:r>
            <a:r>
              <a:rPr lang="en-US" sz="4200" dirty="0"/>
              <a:t> and Safari browsers.</a:t>
            </a:r>
          </a:p>
          <a:p>
            <a:pPr lvl="0"/>
            <a:r>
              <a:rPr lang="en-US" sz="4200" b="1" dirty="0"/>
              <a:t>Rigorous Data Editing</a:t>
            </a:r>
            <a:r>
              <a:rPr lang="en-US" sz="4200" dirty="0"/>
              <a:t> – Edits are programmed to check out-of-range and missing data as well as errors in logic (e.g., age is less than six years where the protocol defined inclusion/exclusion criteria specify six as the minimum age) to meet the needs of each protocol. </a:t>
            </a:r>
          </a:p>
          <a:p>
            <a:pPr lvl="0"/>
            <a:r>
              <a:rPr lang="en-US" sz="4200" b="1" dirty="0"/>
              <a:t>Audit Trails </a:t>
            </a:r>
            <a:r>
              <a:rPr lang="en-US" sz="4200" dirty="0"/>
              <a:t>– Audit trails are created that meet the requirements set forth in 21 CFR Part 11. The audit trails capture and time stamp changes made to the data, annotations, comments, and data flags.</a:t>
            </a:r>
          </a:p>
          <a:p>
            <a:pPr lvl="0"/>
            <a:r>
              <a:rPr lang="en-US" sz="4200" b="1" dirty="0"/>
              <a:t>Tracking and Project Management </a:t>
            </a:r>
            <a:r>
              <a:rPr lang="en-US" sz="4200" dirty="0"/>
              <a:t>– Through the use of real time reports, the system tracks patients and CRF form history and status, thus integrating study management requirements with study clinical data collection requirements. Problems such as missing visits and/or forms can immediately be brought to the attention of the study investigators. Sponsors can review these reports in a read-only mode while Investigators can review only their site's data. </a:t>
            </a:r>
            <a:endParaRPr lang="en-US" sz="4200"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System features—cont.</a:t>
            </a:r>
            <a:endParaRPr lang="en-US" dirty="0"/>
          </a:p>
        </p:txBody>
      </p:sp>
      <p:sp>
        <p:nvSpPr>
          <p:cNvPr id="3" name="Content Placeholder 2"/>
          <p:cNvSpPr>
            <a:spLocks noGrp="1"/>
          </p:cNvSpPr>
          <p:nvPr>
            <p:ph idx="1"/>
          </p:nvPr>
        </p:nvSpPr>
        <p:spPr>
          <a:xfrm>
            <a:off x="228600" y="1143000"/>
            <a:ext cx="8763000" cy="5486400"/>
          </a:xfrm>
        </p:spPr>
        <p:txBody>
          <a:bodyPr>
            <a:normAutofit fontScale="47500" lnSpcReduction="20000"/>
          </a:bodyPr>
          <a:lstStyle/>
          <a:p>
            <a:pPr lvl="0"/>
            <a:r>
              <a:rPr lang="en-US" sz="4000" b="1" dirty="0" smtClean="0"/>
              <a:t>Electronic Signatures </a:t>
            </a:r>
            <a:r>
              <a:rPr lang="en-US" sz="4000" dirty="0" smtClean="0"/>
              <a:t>– All approvals by monitors and Principal Investigators (PI) require electronic signatures, constituted by the entry of a user name and a distinct approval password. </a:t>
            </a:r>
          </a:p>
          <a:p>
            <a:pPr lvl="0"/>
            <a:r>
              <a:rPr lang="en-US" sz="4000" b="1" dirty="0" smtClean="0"/>
              <a:t>CRF Conversion to PDF</a:t>
            </a:r>
            <a:r>
              <a:rPr lang="en-US" sz="4000" dirty="0" smtClean="0"/>
              <a:t>- All </a:t>
            </a:r>
            <a:r>
              <a:rPr lang="en-US" sz="4000" dirty="0" err="1" smtClean="0"/>
              <a:t>CRFs</a:t>
            </a:r>
            <a:r>
              <a:rPr lang="en-US" sz="4000" dirty="0" smtClean="0"/>
              <a:t> can be converted in batch to PDF files for inclusion in FDA submissions. </a:t>
            </a:r>
          </a:p>
          <a:p>
            <a:pPr lvl="0"/>
            <a:r>
              <a:rPr lang="en-US" sz="4000" b="1" dirty="0" smtClean="0"/>
              <a:t>Statistical Analyses</a:t>
            </a:r>
            <a:r>
              <a:rPr lang="en-US" sz="4000" dirty="0" smtClean="0"/>
              <a:t> – Data tables interface directly with SAS.</a:t>
            </a:r>
          </a:p>
          <a:p>
            <a:pPr lvl="0"/>
            <a:r>
              <a:rPr lang="en-US" sz="4000" b="1" dirty="0" smtClean="0"/>
              <a:t>Transmission</a:t>
            </a:r>
            <a:r>
              <a:rPr lang="en-US" sz="4000" dirty="0" smtClean="0"/>
              <a:t> – All data are encrypted at 128 bits prior to internet transmission and no data reside at the participating sites. </a:t>
            </a:r>
          </a:p>
          <a:p>
            <a:pPr lvl="0"/>
            <a:r>
              <a:rPr lang="en-US" sz="4000" b="1" dirty="0" smtClean="0"/>
              <a:t>Adverse Event Coding and Tracking </a:t>
            </a:r>
            <a:r>
              <a:rPr lang="en-US" sz="4000" dirty="0" smtClean="0"/>
              <a:t>- The system is integrated with </a:t>
            </a:r>
            <a:r>
              <a:rPr lang="en-US" sz="4000" dirty="0" err="1" smtClean="0"/>
              <a:t>KAI's</a:t>
            </a:r>
            <a:r>
              <a:rPr lang="en-US" sz="4000" dirty="0" smtClean="0"/>
              <a:t> adverse event system and thus events identified during a study can be immediately coded and reported, as necessary.</a:t>
            </a:r>
          </a:p>
          <a:p>
            <a:pPr lvl="0"/>
            <a:r>
              <a:rPr lang="en-US" sz="4000" b="1" dirty="0" smtClean="0"/>
              <a:t>Compatibility with Other Commercial Systems and File Types</a:t>
            </a:r>
            <a:r>
              <a:rPr lang="en-US" sz="4000" dirty="0" smtClean="0"/>
              <a:t>- The system’s tables and data fields are compatible with other commercial clinical data management systems.  Utilities are available to easily transfer data to and from Smart Study™©.  In addition, KAI can accept data from external sources in formats which include Excel, ASCII files, Access tables and SAS datasets.  KAI also can accept data in most tape formats, CD and diskettes.</a:t>
            </a:r>
          </a:p>
          <a:p>
            <a:pPr lvl="0"/>
            <a:r>
              <a:rPr lang="en-US" sz="4000" b="1" dirty="0" smtClean="0"/>
              <a:t>Upload data to NDAR (data repository)</a:t>
            </a:r>
            <a:r>
              <a:rPr lang="en-US" sz="4000" dirty="0" smtClean="0"/>
              <a:t>-  KAI will upload data incrementally to NDAR as requested. KAI has worked closely with data repositories for other projects and therefore is very experienced in this process.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Screen Shot 2014-01-15 at 4.23.20 PM.png"/>
          <p:cNvPicPr>
            <a:picLocks noChangeAspect="1"/>
          </p:cNvPicPr>
          <p:nvPr/>
        </p:nvPicPr>
        <p:blipFill>
          <a:blip r:embed="rId2"/>
          <a:stretch>
            <a:fillRect/>
          </a:stretch>
        </p:blipFill>
        <p:spPr>
          <a:xfrm>
            <a:off x="0" y="533400"/>
            <a:ext cx="9144000" cy="431436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Screen Shot 2014-01-15 at 4.23.51 PM.png"/>
          <p:cNvPicPr>
            <a:picLocks noChangeAspect="1"/>
          </p:cNvPicPr>
          <p:nvPr/>
        </p:nvPicPr>
        <p:blipFill>
          <a:blip r:embed="rId2"/>
          <a:stretch>
            <a:fillRect/>
          </a:stretch>
        </p:blipFill>
        <p:spPr>
          <a:xfrm>
            <a:off x="0" y="100690"/>
            <a:ext cx="9144000" cy="3328310"/>
          </a:xfrm>
          <a:prstGeom prst="rect">
            <a:avLst/>
          </a:prstGeom>
        </p:spPr>
      </p:pic>
      <p:pic>
        <p:nvPicPr>
          <p:cNvPr id="5" name="Picture 4" descr="Screen Shot 2014-01-15 at 4.26.47 PM.png"/>
          <p:cNvPicPr>
            <a:picLocks noChangeAspect="1"/>
          </p:cNvPicPr>
          <p:nvPr/>
        </p:nvPicPr>
        <p:blipFill>
          <a:blip r:embed="rId3"/>
          <a:stretch>
            <a:fillRect/>
          </a:stretch>
        </p:blipFill>
        <p:spPr>
          <a:xfrm>
            <a:off x="0" y="4038600"/>
            <a:ext cx="9144000" cy="163638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Data management may be done locally or through contracted services</a:t>
            </a:r>
          </a:p>
          <a:p>
            <a:r>
              <a:rPr lang="en-US" dirty="0" smtClean="0"/>
              <a:t>Validation management system meets FDA or other regulatory agencies</a:t>
            </a:r>
          </a:p>
          <a:p>
            <a:r>
              <a:rPr lang="en-US" dirty="0" smtClean="0"/>
              <a:t>Staffing to produce necessary reports</a:t>
            </a:r>
          </a:p>
          <a:p>
            <a:r>
              <a:rPr lang="en-US" dirty="0" smtClean="0"/>
              <a:t>Data sharing—differs with agency and area of research:  Use RFA as guide, consult with agency program staff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1198</TotalTime>
  <Words>1281</Words>
  <Application>Microsoft Macintosh PowerPoint</Application>
  <PresentationFormat>On-screen Show (4:3)</PresentationFormat>
  <Paragraphs>35</Paragraphs>
  <Slides>9</Slides>
  <Notes>0</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Office Theme</vt:lpstr>
      <vt:lpstr>Data Management for  Multi-Center Clinical Trials</vt:lpstr>
      <vt:lpstr>Internal or Contracted Data Management?</vt:lpstr>
      <vt:lpstr>Data Management Capabilities </vt:lpstr>
      <vt:lpstr>Validation and System Security </vt:lpstr>
      <vt:lpstr>System Features </vt:lpstr>
      <vt:lpstr>System features—cont.</vt:lpstr>
      <vt:lpstr>Slide 7</vt:lpstr>
      <vt:lpstr>Slide 8</vt:lpstr>
      <vt:lpstr>Summary</vt:lpstr>
    </vt:vector>
  </TitlesOfParts>
  <Company>Wayne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Management for Multi-Center Clinical Trials</dc:title>
  <dc:creator>Diane Chugani</dc:creator>
  <cp:lastModifiedBy>Diane Chugani</cp:lastModifiedBy>
  <cp:revision>21</cp:revision>
  <dcterms:created xsi:type="dcterms:W3CDTF">2014-01-15T20:56:10Z</dcterms:created>
  <dcterms:modified xsi:type="dcterms:W3CDTF">2014-01-16T16:54:26Z</dcterms:modified>
</cp:coreProperties>
</file>