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06" r:id="rId2"/>
    <p:sldId id="313" r:id="rId3"/>
    <p:sldId id="323" r:id="rId4"/>
    <p:sldId id="322" r:id="rId5"/>
    <p:sldId id="324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/>
            </a:lvl1pPr>
          </a:lstStyle>
          <a:p>
            <a:pPr>
              <a:defRPr/>
            </a:pPr>
            <a:fld id="{CD654D59-C907-42E5-9E26-A5CB945C7E94}" type="datetimeFigureOut">
              <a:rPr lang="en-US"/>
              <a:pPr>
                <a:defRPr/>
              </a:pPr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DA5696B-3ECD-4462-BFFF-DB7AE7402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55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D348E2-B52A-42AD-8492-B3BB1391B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1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5B422-EFB2-4048-9C6C-37F920EA1AC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1473CB-4460-46A7-8154-66588BD53E5E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2803A0-942B-4322-8548-DADB427C4EF8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9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28600"/>
            <a:ext cx="2084387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0076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77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90600" y="1676400"/>
            <a:ext cx="77279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30432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90600" y="1676400"/>
            <a:ext cx="77279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27583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676400"/>
            <a:ext cx="77279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1981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3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325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077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7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4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37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406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97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279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2743200"/>
          </a:xfrm>
        </p:spPr>
        <p:txBody>
          <a:bodyPr/>
          <a:lstStyle/>
          <a:p>
            <a:pPr algn="ctr"/>
            <a:r>
              <a:rPr lang="en-US" altLang="en-US" b="1" dirty="0" smtClean="0"/>
              <a:t>Wayne State University </a:t>
            </a:r>
            <a:br>
              <a:rPr lang="en-US" altLang="en-US" b="1" dirty="0" smtClean="0"/>
            </a:br>
            <a:r>
              <a:rPr lang="en-US" altLang="en-US" b="1" dirty="0" smtClean="0"/>
              <a:t> </a:t>
            </a:r>
            <a:r>
              <a:rPr lang="en-US" altLang="en-US" b="1" dirty="0" err="1" smtClean="0"/>
              <a:t>OnCore</a:t>
            </a:r>
            <a:r>
              <a:rPr lang="en-US" altLang="en-US" b="1" dirty="0" smtClean="0"/>
              <a:t> Clinical Research Management Software</a:t>
            </a:r>
          </a:p>
        </p:txBody>
      </p:sp>
      <p:sp>
        <p:nvSpPr>
          <p:cNvPr id="2051" name="Content Placeholder 1"/>
          <p:cNvSpPr>
            <a:spLocks noGrp="1"/>
          </p:cNvSpPr>
          <p:nvPr>
            <p:ph idx="1"/>
          </p:nvPr>
        </p:nvSpPr>
        <p:spPr>
          <a:xfrm>
            <a:off x="990600" y="3505200"/>
            <a:ext cx="7727950" cy="2286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sz="4000" b="1" dirty="0" smtClean="0"/>
              <a:t>Capability to handle all aspects of clinical study and data management </a:t>
            </a:r>
            <a:endParaRPr lang="en-US" altLang="en-US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Study Management - OnCore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Tracking of IRB study documents</a:t>
            </a:r>
          </a:p>
          <a:p>
            <a:pPr>
              <a:defRPr/>
            </a:pPr>
            <a:r>
              <a:rPr lang="en-US" dirty="0" smtClean="0"/>
              <a:t>Tracking signed patient consents </a:t>
            </a:r>
          </a:p>
          <a:p>
            <a:pPr>
              <a:defRPr/>
            </a:pPr>
            <a:r>
              <a:rPr lang="en-US" dirty="0" smtClean="0"/>
              <a:t>Tracking of demographics &amp; accrual </a:t>
            </a:r>
          </a:p>
          <a:p>
            <a:pPr>
              <a:defRPr/>
            </a:pPr>
            <a:r>
              <a:rPr lang="en-US" dirty="0" smtClean="0"/>
              <a:t>Electronic data capture </a:t>
            </a:r>
          </a:p>
          <a:p>
            <a:pPr>
              <a:defRPr/>
            </a:pPr>
            <a:r>
              <a:rPr lang="en-US" dirty="0" smtClean="0"/>
              <a:t>Study Calendars by subject</a:t>
            </a:r>
          </a:p>
          <a:p>
            <a:pPr>
              <a:defRPr/>
            </a:pPr>
            <a:r>
              <a:rPr lang="en-US" dirty="0" smtClean="0"/>
              <a:t>Tracking Budget</a:t>
            </a:r>
          </a:p>
          <a:p>
            <a:pPr>
              <a:defRPr/>
            </a:pPr>
            <a:r>
              <a:rPr lang="en-US" dirty="0" smtClean="0"/>
              <a:t>Registry Creation </a:t>
            </a:r>
          </a:p>
          <a:p>
            <a:pPr>
              <a:defRPr/>
            </a:pPr>
            <a:r>
              <a:rPr lang="en-US" dirty="0" smtClean="0"/>
              <a:t>Bio-banking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727950" cy="4114800"/>
          </a:xfrm>
        </p:spPr>
        <p:txBody>
          <a:bodyPr/>
          <a:lstStyle/>
          <a:p>
            <a:r>
              <a:rPr lang="en-US" dirty="0" smtClean="0"/>
              <a:t>Security protected- user privilege access</a:t>
            </a:r>
          </a:p>
          <a:p>
            <a:r>
              <a:rPr lang="en-US" dirty="0" smtClean="0"/>
              <a:t>Electronic Data Capture:</a:t>
            </a:r>
          </a:p>
          <a:p>
            <a:pPr lvl="1"/>
            <a:r>
              <a:rPr lang="en-US" dirty="0" smtClean="0"/>
              <a:t>AE/SAE,   Data Collection </a:t>
            </a:r>
          </a:p>
          <a:p>
            <a:pPr marL="342900" lvl="1" indent="-342900"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en-US" sz="3200" dirty="0">
                <a:ea typeface="+mn-ea"/>
                <a:cs typeface="+mn-cs"/>
              </a:rPr>
              <a:t>DSMC </a:t>
            </a:r>
            <a:r>
              <a:rPr lang="en-US" sz="3200" dirty="0" smtClean="0">
                <a:ea typeface="+mn-ea"/>
                <a:cs typeface="+mn-cs"/>
              </a:rPr>
              <a:t>console:  </a:t>
            </a:r>
            <a:r>
              <a:rPr lang="en-US" sz="3200" dirty="0">
                <a:ea typeface="+mn-ea"/>
                <a:cs typeface="+mn-cs"/>
              </a:rPr>
              <a:t>(summary data </a:t>
            </a:r>
            <a:r>
              <a:rPr lang="en-US" sz="3200" dirty="0" smtClean="0">
                <a:ea typeface="+mn-ea"/>
                <a:cs typeface="+mn-cs"/>
              </a:rPr>
              <a:t>for </a:t>
            </a:r>
            <a:r>
              <a:rPr lang="en-US" sz="3200" dirty="0">
                <a:ea typeface="+mn-ea"/>
                <a:cs typeface="+mn-cs"/>
              </a:rPr>
              <a:t>the </a:t>
            </a:r>
            <a:r>
              <a:rPr lang="en-US" sz="3200" dirty="0" smtClean="0">
                <a:ea typeface="+mn-ea"/>
                <a:cs typeface="+mn-cs"/>
              </a:rPr>
              <a:t>safety committee </a:t>
            </a:r>
            <a:r>
              <a:rPr lang="en-US" sz="3200" dirty="0">
                <a:ea typeface="+mn-ea"/>
                <a:cs typeface="+mn-cs"/>
              </a:rPr>
              <a:t>to review)</a:t>
            </a:r>
          </a:p>
          <a:p>
            <a:pPr marL="342900" lvl="1" indent="-342900"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en-US" sz="3200" dirty="0">
                <a:ea typeface="+mn-ea"/>
                <a:cs typeface="+mn-cs"/>
              </a:rPr>
              <a:t>Data Monitoring Console: </a:t>
            </a:r>
            <a:r>
              <a:rPr lang="en-US" sz="3200" dirty="0" smtClean="0">
                <a:ea typeface="+mn-ea"/>
                <a:cs typeface="+mn-cs"/>
              </a:rPr>
              <a:t>data </a:t>
            </a:r>
            <a:r>
              <a:rPr lang="en-US" sz="3200" dirty="0">
                <a:ea typeface="+mn-ea"/>
                <a:cs typeface="+mn-cs"/>
              </a:rPr>
              <a:t>monitoring and query generation (query and </a:t>
            </a:r>
            <a:r>
              <a:rPr lang="en-US" sz="3200" dirty="0" smtClean="0">
                <a:ea typeface="+mn-ea"/>
                <a:cs typeface="+mn-cs"/>
              </a:rPr>
              <a:t>validation </a:t>
            </a:r>
            <a:r>
              <a:rPr lang="en-US" sz="3200" dirty="0">
                <a:ea typeface="+mn-ea"/>
                <a:cs typeface="+mn-cs"/>
              </a:rPr>
              <a:t>on </a:t>
            </a:r>
            <a:r>
              <a:rPr lang="en-US" sz="3200" dirty="0" smtClean="0">
                <a:ea typeface="+mn-ea"/>
                <a:cs typeface="+mn-cs"/>
              </a:rPr>
              <a:t>data collected </a:t>
            </a:r>
            <a:r>
              <a:rPr lang="en-US" sz="3200" dirty="0">
                <a:ea typeface="+mn-ea"/>
                <a:cs typeface="+mn-cs"/>
              </a:rPr>
              <a:t>(lab values AE data)</a:t>
            </a:r>
          </a:p>
          <a:p>
            <a:r>
              <a:rPr lang="en-US" dirty="0" err="1" smtClean="0"/>
              <a:t>BioStat</a:t>
            </a:r>
            <a:r>
              <a:rPr lang="en-US" dirty="0" smtClean="0"/>
              <a:t> Console: data captured can be exported to SAS or Excel.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2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1104900"/>
          </a:xfrm>
        </p:spPr>
        <p:txBody>
          <a:bodyPr/>
          <a:lstStyle/>
          <a:p>
            <a:r>
              <a:rPr lang="en-US" altLang="en-US" dirty="0" smtClean="0"/>
              <a:t>Fees: </a:t>
            </a:r>
            <a:r>
              <a:rPr lang="en-US" altLang="en-US" dirty="0" err="1" smtClean="0"/>
              <a:t>OnCore</a:t>
            </a:r>
            <a:r>
              <a:rPr lang="en-US" altLang="en-US" dirty="0" smtClean="0"/>
              <a:t> &amp;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Oncore $2,680 year 1 and $1,260 out years.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/>
              <a:t>    (negotiable $1,890 year 1, $ 630 annually) </a:t>
            </a:r>
          </a:p>
          <a:p>
            <a:pPr>
              <a:defRPr/>
            </a:pPr>
            <a:r>
              <a:rPr lang="en-US" dirty="0" smtClean="0"/>
              <a:t>Oncore support for form building $65.00/</a:t>
            </a:r>
            <a:r>
              <a:rPr lang="en-US" dirty="0" err="1" smtClean="0"/>
              <a:t>hr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Nurse $60.00/</a:t>
            </a:r>
            <a:r>
              <a:rPr lang="en-US" dirty="0" err="1" smtClean="0"/>
              <a:t>hr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Coordinator $36.00/</a:t>
            </a:r>
            <a:r>
              <a:rPr lang="en-US" dirty="0" err="1" smtClean="0"/>
              <a:t>hr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Regulatory $43.00/</a:t>
            </a:r>
            <a:r>
              <a:rPr lang="en-US" dirty="0" err="1" smtClean="0"/>
              <a:t>hr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Jackie Parker</a:t>
            </a:r>
          </a:p>
          <a:p>
            <a:pPr marL="0" indent="0">
              <a:buNone/>
            </a:pPr>
            <a:r>
              <a:rPr lang="en-US" dirty="0" smtClean="0"/>
              <a:t>Administrative Director </a:t>
            </a:r>
          </a:p>
          <a:p>
            <a:pPr marL="0" indent="0">
              <a:buNone/>
            </a:pPr>
            <a:r>
              <a:rPr lang="en-US" dirty="0" smtClean="0"/>
              <a:t>WSU CRC and </a:t>
            </a:r>
            <a:r>
              <a:rPr lang="en-US" dirty="0" err="1" smtClean="0"/>
              <a:t>OnCore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(P)		313-577-9900</a:t>
            </a:r>
          </a:p>
          <a:p>
            <a:pPr marL="0" indent="0">
              <a:buNone/>
            </a:pPr>
            <a:r>
              <a:rPr lang="en-US" dirty="0" smtClean="0"/>
              <a:t>(P)		313-745-5837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-mail:	jparker@med.wayne.edu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anda">
  <a:themeElements>
    <a:clrScheme name="">
      <a:dk1>
        <a:srgbClr val="00279F"/>
      </a:dk1>
      <a:lt1>
        <a:srgbClr val="FFFFFF"/>
      </a:lt1>
      <a:dk2>
        <a:srgbClr val="0000FF"/>
      </a:dk2>
      <a:lt2>
        <a:srgbClr val="FFFF00"/>
      </a:lt2>
      <a:accent1>
        <a:srgbClr val="F57B49"/>
      </a:accent1>
      <a:accent2>
        <a:srgbClr val="FD000F"/>
      </a:accent2>
      <a:accent3>
        <a:srgbClr val="AAAAFF"/>
      </a:accent3>
      <a:accent4>
        <a:srgbClr val="DADADA"/>
      </a:accent4>
      <a:accent5>
        <a:srgbClr val="F9BFB1"/>
      </a:accent5>
      <a:accent6>
        <a:srgbClr val="E5000C"/>
      </a:accent6>
      <a:hlink>
        <a:srgbClr val="FF0000"/>
      </a:hlink>
      <a:folHlink>
        <a:srgbClr val="919191"/>
      </a:folHlink>
    </a:clrScheme>
    <a:fontScheme name="Arand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and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and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and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and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and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and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and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Files\MSOffice\Templates\Presentation Designs\Aranda.pot</Template>
  <TotalTime>775</TotalTime>
  <Words>167</Words>
  <Application>Microsoft Office PowerPoint</Application>
  <PresentationFormat>On-screen Show (4:3)</PresentationFormat>
  <Paragraphs>35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Aranda</vt:lpstr>
      <vt:lpstr>Wayne State University   OnCore Clinical Research Management Software</vt:lpstr>
      <vt:lpstr>Study Management - OnCore</vt:lpstr>
      <vt:lpstr>Data Management </vt:lpstr>
      <vt:lpstr>Fees: OnCore &amp; Staff</vt:lpstr>
      <vt:lpstr>Contact Information 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ACADEMIC RESEARCH ORGANIZATION OF MICHIGAN (CAROM)</dc:title>
  <dc:creator>Preferred Customer</dc:creator>
  <cp:lastModifiedBy>Freda Giblin</cp:lastModifiedBy>
  <cp:revision>32</cp:revision>
  <cp:lastPrinted>2013-04-23T17:39:23Z</cp:lastPrinted>
  <dcterms:created xsi:type="dcterms:W3CDTF">2000-02-16T19:15:23Z</dcterms:created>
  <dcterms:modified xsi:type="dcterms:W3CDTF">2014-01-16T14:52:32Z</dcterms:modified>
</cp:coreProperties>
</file>