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93" r:id="rId4"/>
    <p:sldId id="294" r:id="rId5"/>
    <p:sldId id="295" r:id="rId6"/>
    <p:sldId id="296" r:id="rId7"/>
    <p:sldId id="297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62" autoAdjust="0"/>
    <p:restoredTop sz="86490" autoAdjust="0"/>
  </p:normalViewPr>
  <p:slideViewPr>
    <p:cSldViewPr snapToObjects="1" showGuides="1">
      <p:cViewPr>
        <p:scale>
          <a:sx n="100" d="100"/>
          <a:sy n="100" d="100"/>
        </p:scale>
        <p:origin x="-24" y="-30"/>
      </p:cViewPr>
      <p:guideLst>
        <p:guide orient="horz" pos="1440"/>
        <p:guide pos="2880"/>
      </p:guideLst>
    </p:cSldViewPr>
  </p:slideViewPr>
  <p:outlineViewPr>
    <p:cViewPr>
      <p:scale>
        <a:sx n="33" d="100"/>
        <a:sy n="33" d="100"/>
      </p:scale>
      <p:origin x="0" y="13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E2EE9F39-F810-BD40-BF1C-D13532F50C25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975A2BF-4CA4-A941-9092-6927A54899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2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SU ppt template body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SU ppt template body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SU ppt template body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SU ppt template body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SU ppt template body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SU ppt template body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SU ppt template body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02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SU ppt template body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SU ppt template body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SU ppt template body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55582" cy="71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82B64-A38A-A147-9CF3-20D6973E2129}" type="datetimeFigureOut">
              <a:rPr lang="en-US" smtClean="0"/>
              <a:pPr/>
              <a:t>1/16/2015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FCF01-EFCD-C740-A879-00A8ACE2FE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WSU ppt template title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55582" cy="71988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PAD Seminar:</a:t>
            </a:r>
            <a:br>
              <a:rPr lang="en-US" dirty="0" smtClean="0"/>
            </a:br>
            <a:r>
              <a:rPr lang="en-US" dirty="0" smtClean="0"/>
              <a:t>How to Write your Personal Statement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Margaret E. Winters </a:t>
            </a:r>
          </a:p>
          <a:p>
            <a:r>
              <a:rPr lang="en-US" sz="2400" dirty="0" smtClean="0"/>
              <a:t>Provost and Senior Vice President </a:t>
            </a:r>
          </a:p>
          <a:p>
            <a:r>
              <a:rPr lang="en-US" sz="2400" dirty="0" smtClean="0"/>
              <a:t>January 15, 2015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err="1" smtClean="0"/>
              <a:t>Vaibhav</a:t>
            </a:r>
            <a:r>
              <a:rPr lang="en-US" sz="2200" dirty="0" smtClean="0"/>
              <a:t> </a:t>
            </a:r>
            <a:r>
              <a:rPr lang="en-US" sz="2200" dirty="0" err="1"/>
              <a:t>Diwadkar</a:t>
            </a:r>
            <a:r>
              <a:rPr lang="en-US" sz="2200" dirty="0"/>
              <a:t>, associate professor of Psychiatry, School of Medicine</a:t>
            </a:r>
          </a:p>
          <a:p>
            <a:pPr lvl="0"/>
            <a:r>
              <a:rPr lang="en-US" sz="2200" dirty="0"/>
              <a:t>Anne E. Duggan, </a:t>
            </a:r>
            <a:r>
              <a:rPr lang="en-US" sz="2200" dirty="0" smtClean="0"/>
              <a:t>chair of Classical </a:t>
            </a:r>
            <a:r>
              <a:rPr lang="en-US" sz="2200" dirty="0"/>
              <a:t>and Modern Languages, Literatures and Cultures, College of Liberal Arts and Sciences</a:t>
            </a:r>
          </a:p>
          <a:p>
            <a:pPr lvl="0"/>
            <a:r>
              <a:rPr lang="en-US" sz="2200" dirty="0"/>
              <a:t>Darin Ellis, associate dean of Academic Affairs and Student Services, College of Engineering</a:t>
            </a:r>
          </a:p>
          <a:p>
            <a:pPr lvl="0"/>
            <a:r>
              <a:rPr lang="en-US" sz="2200" dirty="0"/>
              <a:t>Janet </a:t>
            </a:r>
            <a:r>
              <a:rPr lang="en-US" sz="2200" dirty="0" err="1"/>
              <a:t>Hankin</a:t>
            </a:r>
            <a:r>
              <a:rPr lang="en-US" sz="2200" dirty="0"/>
              <a:t>, chair of Sociology, College of Liberal Arts </a:t>
            </a:r>
            <a:r>
              <a:rPr lang="en-US" sz="2200" dirty="0" smtClean="0"/>
              <a:t>and Sciences</a:t>
            </a:r>
            <a:endParaRPr lang="en-US" sz="2200" dirty="0"/>
          </a:p>
          <a:p>
            <a:pPr lvl="0"/>
            <a:r>
              <a:rPr lang="en-US" sz="2200" dirty="0"/>
              <a:t>Judith </a:t>
            </a:r>
            <a:r>
              <a:rPr lang="en-US" sz="2200" dirty="0" err="1"/>
              <a:t>Arnetz</a:t>
            </a:r>
            <a:r>
              <a:rPr lang="en-US" sz="2200" dirty="0"/>
              <a:t>, professor of Family Medicine, School of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0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optional – why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Without it the dossier is open to questions; most candidates include a statement.</a:t>
            </a:r>
          </a:p>
          <a:p>
            <a:pPr lvl="0"/>
            <a:r>
              <a:rPr lang="en-US" dirty="0"/>
              <a:t>Explains why your research is important: how it moves the discipline forward, what are the policy implications, if </a:t>
            </a:r>
            <a:r>
              <a:rPr lang="en-US" dirty="0" smtClean="0"/>
              <a:t>any.</a:t>
            </a:r>
            <a:endParaRPr lang="en-US" dirty="0"/>
          </a:p>
          <a:p>
            <a:pPr lvl="0"/>
            <a:r>
              <a:rPr lang="en-US" dirty="0"/>
              <a:t>Provides an outside evaluator with “the big picture” of your academic life. </a:t>
            </a:r>
          </a:p>
          <a:p>
            <a:pPr lvl="0"/>
            <a:r>
              <a:rPr lang="en-US" dirty="0"/>
              <a:t>Shows you have gone beyond your dissertation and have done independent research.</a:t>
            </a:r>
          </a:p>
          <a:p>
            <a:pPr lvl="0"/>
            <a:r>
              <a:rPr lang="en-US" dirty="0"/>
              <a:t>If you make a major change in the direction of your research, explains why you did it.</a:t>
            </a:r>
          </a:p>
          <a:p>
            <a:pPr lvl="0"/>
            <a:r>
              <a:rPr lang="en-US" dirty="0"/>
              <a:t>The personal statement helps external readers (who are not always super familiar with the kind of scholarship you do) and committees write solid letters for you.</a:t>
            </a:r>
          </a:p>
          <a:p>
            <a:pPr lvl="0"/>
            <a:r>
              <a:rPr lang="en-US" dirty="0"/>
              <a:t>Serves as a developmental tool. It is worth writing one every year to use it for self-evaluation and for evaluation from others, such as mentors.</a:t>
            </a:r>
          </a:p>
          <a:p>
            <a:endParaRPr lang="en-US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reads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Put it in lay language, as the reviewers at the college and university levels will not know your discipline.  Avoid jargon.</a:t>
            </a:r>
          </a:p>
          <a:p>
            <a:pPr lvl="0"/>
            <a:r>
              <a:rPr lang="en-US" dirty="0"/>
              <a:t>Most P&amp;T Committee members will read it rather than your articles.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96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go into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What am I doing? Why am I doing it? How am I doing it (methods/strategies)?  How well am I doing it?  </a:t>
            </a:r>
            <a:r>
              <a:rPr lang="en-US" sz="2000" dirty="0" smtClean="0"/>
              <a:t>Where </a:t>
            </a:r>
            <a:r>
              <a:rPr lang="en-US" sz="2000" dirty="0"/>
              <a:t>am I going in this aspect of my career? Where am I going overall – what’s my vision? Why am I </a:t>
            </a:r>
            <a:r>
              <a:rPr lang="en-US" sz="2000" dirty="0" smtClean="0"/>
              <a:t>here</a:t>
            </a:r>
            <a:r>
              <a:rPr lang="en-US" sz="2000" dirty="0"/>
              <a:t>? What do I want to accomplish?</a:t>
            </a:r>
          </a:p>
          <a:p>
            <a:r>
              <a:rPr lang="en-US" sz="2000" dirty="0" smtClean="0"/>
              <a:t>Tell </a:t>
            </a:r>
            <a:r>
              <a:rPr lang="en-US" sz="2000" dirty="0"/>
              <a:t>a story--what </a:t>
            </a:r>
            <a:r>
              <a:rPr lang="en-US" sz="2000" dirty="0" smtClean="0"/>
              <a:t>you </a:t>
            </a:r>
            <a:r>
              <a:rPr lang="en-US" sz="2000" dirty="0"/>
              <a:t>have done, what you are doing now, and where you will go from here.  It is really important to make the case that you have a plan after tenure and won't just rest on your laurels.</a:t>
            </a:r>
          </a:p>
          <a:p>
            <a:r>
              <a:rPr lang="en-US" sz="2000" dirty="0" smtClean="0"/>
              <a:t>Try </a:t>
            </a:r>
            <a:r>
              <a:rPr lang="en-US" sz="2000" dirty="0"/>
              <a:t>to make a case that your research hangs together in a logical fashion.  So first you did X which led you to develop a new study to answer issues that emerged from your dissertation, etc.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helps to reference your publications and grant funding in the personal statement.  So, explain you began with studies of Y which resulted in publications A, B, C and grants J and K.</a:t>
            </a:r>
            <a:br>
              <a:rPr lang="en-US" sz="2000" dirty="0"/>
            </a:b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7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pitfalls?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Learn you department/college/disciplinary culture for content and form.</a:t>
            </a:r>
          </a:p>
          <a:p>
            <a:r>
              <a:rPr lang="en-US" sz="2000" dirty="0" smtClean="0"/>
              <a:t>Ask </a:t>
            </a:r>
            <a:r>
              <a:rPr lang="en-US" sz="2000" dirty="0"/>
              <a:t>someone in your department to read it and give feedback.  Our entire </a:t>
            </a:r>
            <a:r>
              <a:rPr lang="en-US" sz="2000" dirty="0" smtClean="0"/>
              <a:t>P&amp;T </a:t>
            </a:r>
            <a:r>
              <a:rPr lang="en-US" sz="2000" dirty="0"/>
              <a:t>committee does this early in the spring and their comments are very useful.</a:t>
            </a:r>
          </a:p>
          <a:p>
            <a:r>
              <a:rPr lang="en-US" sz="2000" dirty="0" smtClean="0"/>
              <a:t>PROOF </a:t>
            </a:r>
            <a:r>
              <a:rPr lang="en-US" sz="2000" dirty="0"/>
              <a:t>IT CAREFULLY!</a:t>
            </a:r>
          </a:p>
          <a:p>
            <a:r>
              <a:rPr lang="en-US" sz="2000" dirty="0" smtClean="0"/>
              <a:t>Avoid unexplained technical terminology.</a:t>
            </a:r>
            <a:endParaRPr lang="en-US" sz="2000" dirty="0"/>
          </a:p>
          <a:p>
            <a:r>
              <a:rPr lang="en-US" sz="2000" dirty="0" smtClean="0"/>
              <a:t>Keep </a:t>
            </a:r>
            <a:r>
              <a:rPr lang="en-US" sz="2000" dirty="0"/>
              <a:t>it </a:t>
            </a:r>
            <a:r>
              <a:rPr lang="en-US" sz="2000" dirty="0" smtClean="0"/>
              <a:t>appropriately short</a:t>
            </a:r>
            <a:r>
              <a:rPr lang="en-US" sz="2000" dirty="0"/>
              <a:t>.  </a:t>
            </a:r>
            <a:endParaRPr lang="en-US" sz="2000" dirty="0" smtClean="0"/>
          </a:p>
          <a:p>
            <a:r>
              <a:rPr lang="en-US" sz="2000" dirty="0" smtClean="0"/>
              <a:t>Do NOT </a:t>
            </a:r>
            <a:r>
              <a:rPr lang="en-US" sz="2000" dirty="0"/>
              <a:t>repeat what is clearly provided in your CV and other documents. This is a narrative statement that should answer the above questions/bullet points.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2853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Promotion to professor:  what are the differences?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Focus on what you have done since last </a:t>
            </a:r>
            <a:r>
              <a:rPr lang="en-US" sz="2800" dirty="0" smtClean="0"/>
              <a:t>promotion.</a:t>
            </a:r>
            <a:endParaRPr lang="en-US" sz="2800" dirty="0"/>
          </a:p>
          <a:p>
            <a:r>
              <a:rPr lang="en-US" sz="2800" dirty="0" smtClean="0"/>
              <a:t>Explain </a:t>
            </a:r>
            <a:r>
              <a:rPr lang="en-US" sz="2800" dirty="0"/>
              <a:t>why you are ready now for the promotion.</a:t>
            </a:r>
          </a:p>
          <a:p>
            <a:r>
              <a:rPr lang="en-US" sz="2800" dirty="0" smtClean="0"/>
              <a:t>Emphasize </a:t>
            </a:r>
            <a:r>
              <a:rPr lang="en-US" sz="2800" dirty="0"/>
              <a:t>your role in graduate training, mentoring younger colleagues</a:t>
            </a:r>
          </a:p>
          <a:p>
            <a:r>
              <a:rPr lang="en-US" sz="2800" dirty="0" smtClean="0"/>
              <a:t>Speak </a:t>
            </a:r>
            <a:r>
              <a:rPr lang="en-US" sz="2800" dirty="0"/>
              <a:t>to your national stature. </a:t>
            </a:r>
          </a:p>
          <a:p>
            <a:r>
              <a:rPr lang="en-US" sz="2800" dirty="0" smtClean="0"/>
              <a:t>Just </a:t>
            </a:r>
            <a:r>
              <a:rPr lang="en-US" sz="2800" dirty="0"/>
              <a:t>having been so many years in rank is not convincing.  You need to argue </a:t>
            </a:r>
            <a:r>
              <a:rPr lang="en-US" sz="2800" dirty="0" smtClean="0"/>
              <a:t>there has </a:t>
            </a:r>
            <a:r>
              <a:rPr lang="en-US" sz="2800" dirty="0"/>
              <a:t>been some major accomplishment(s).  </a:t>
            </a:r>
          </a:p>
        </p:txBody>
      </p:sp>
    </p:spTree>
    <p:extLst>
      <p:ext uri="{BB962C8B-B14F-4D97-AF65-F5344CB8AC3E}">
        <p14:creationId xmlns:p14="http://schemas.microsoft.com/office/powerpoint/2010/main" val="2873847574"/>
      </p:ext>
    </p:extLst>
  </p:cSld>
  <p:clrMapOvr>
    <a:masterClrMapping/>
  </p:clrMapOvr>
</p:sld>
</file>

<file path=ppt/theme/theme1.xml><?xml version="1.0" encoding="utf-8"?>
<a:theme xmlns:a="http://schemas.openxmlformats.org/drawingml/2006/main" name="PAD SEMINAR 15 JAN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PAD SEMINAR 15 JAN 2015</Template>
  <TotalTime>177</TotalTime>
  <Words>445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PAD SEMINAR 15 JAN 2015</vt:lpstr>
      <vt:lpstr>PAD Seminar: How to Write your Personal Statement</vt:lpstr>
      <vt:lpstr>Panelists</vt:lpstr>
      <vt:lpstr>It’s optional – why do it?</vt:lpstr>
      <vt:lpstr>Who reads it?</vt:lpstr>
      <vt:lpstr>What should go into it?</vt:lpstr>
      <vt:lpstr>What are the pitfalls?</vt:lpstr>
      <vt:lpstr>Promotion to professor:  what are the differences?</vt:lpstr>
    </vt:vector>
  </TitlesOfParts>
  <Company>Wayne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 Seminar: How to Write your Personal Statement</dc:title>
  <dc:creator>Mary Elizabeth Wood</dc:creator>
  <cp:lastModifiedBy>Samantha Scannell</cp:lastModifiedBy>
  <cp:revision>5</cp:revision>
  <cp:lastPrinted>2015-01-14T20:04:01Z</cp:lastPrinted>
  <dcterms:created xsi:type="dcterms:W3CDTF">2015-01-14T16:28:01Z</dcterms:created>
  <dcterms:modified xsi:type="dcterms:W3CDTF">2015-01-16T16:25:08Z</dcterms:modified>
</cp:coreProperties>
</file>