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265" r:id="rId4"/>
    <p:sldId id="275" r:id="rId5"/>
    <p:sldId id="266" r:id="rId6"/>
    <p:sldId id="256" r:id="rId7"/>
    <p:sldId id="259" r:id="rId8"/>
    <p:sldId id="257" r:id="rId9"/>
    <p:sldId id="258" r:id="rId10"/>
    <p:sldId id="260" r:id="rId11"/>
    <p:sldId id="261" r:id="rId12"/>
    <p:sldId id="262" r:id="rId13"/>
    <p:sldId id="267" r:id="rId14"/>
    <p:sldId id="268" r:id="rId15"/>
    <p:sldId id="271" r:id="rId16"/>
    <p:sldId id="273" r:id="rId17"/>
    <p:sldId id="269" r:id="rId18"/>
    <p:sldId id="270"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4EA2830B-2C2F-4949-81B8-212012FBCC13}">
          <p14:sldIdLst>
            <p14:sldId id="263"/>
            <p14:sldId id="264"/>
            <p14:sldId id="265"/>
            <p14:sldId id="275"/>
            <p14:sldId id="266"/>
            <p14:sldId id="256"/>
            <p14:sldId id="259"/>
            <p14:sldId id="257"/>
            <p14:sldId id="258"/>
            <p14:sldId id="260"/>
            <p14:sldId id="261"/>
            <p14:sldId id="262"/>
            <p14:sldId id="267"/>
            <p14:sldId id="268"/>
            <p14:sldId id="271"/>
            <p14:sldId id="273"/>
            <p14:sldId id="269"/>
            <p14:sldId id="270"/>
            <p14:sldId id="27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5E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7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bg1"/>
                </a:solidFill>
                <a:latin typeface="Stone Sans" pitchFamily="50"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aseline="0">
                <a:solidFill>
                  <a:srgbClr val="FFFF9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F6840A7F-2970-454D-88AF-4E6361008D3E}" type="datetimeFigureOut">
              <a:rPr lang="en-US" smtClean="0"/>
              <a:t>10/21/2011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5A953B-D32B-408F-A2EC-C07D3C60AF0A}" type="slidenum">
              <a:rPr lang="en-US" smtClean="0"/>
              <a:t>‹#›</a:t>
            </a:fld>
            <a:endParaRPr lang="en-US"/>
          </a:p>
        </p:txBody>
      </p:sp>
    </p:spTree>
    <p:extLst>
      <p:ext uri="{BB962C8B-B14F-4D97-AF65-F5344CB8AC3E}">
        <p14:creationId xmlns:p14="http://schemas.microsoft.com/office/powerpoint/2010/main" val="267017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840A7F-2970-454D-88AF-4E6361008D3E}" type="datetimeFigureOut">
              <a:rPr lang="en-US" smtClean="0"/>
              <a:t>10/21/2011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5A953B-D32B-408F-A2EC-C07D3C60AF0A}" type="slidenum">
              <a:rPr lang="en-US" smtClean="0"/>
              <a:t>‹#›</a:t>
            </a:fld>
            <a:endParaRPr lang="en-US"/>
          </a:p>
        </p:txBody>
      </p:sp>
    </p:spTree>
    <p:extLst>
      <p:ext uri="{BB962C8B-B14F-4D97-AF65-F5344CB8AC3E}">
        <p14:creationId xmlns:p14="http://schemas.microsoft.com/office/powerpoint/2010/main" val="77789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840A7F-2970-454D-88AF-4E6361008D3E}" type="datetimeFigureOut">
              <a:rPr lang="en-US" smtClean="0"/>
              <a:t>10/21/2011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5A953B-D32B-408F-A2EC-C07D3C60AF0A}" type="slidenum">
              <a:rPr lang="en-US" smtClean="0"/>
              <a:t>‹#›</a:t>
            </a:fld>
            <a:endParaRPr lang="en-US"/>
          </a:p>
        </p:txBody>
      </p:sp>
    </p:spTree>
    <p:extLst>
      <p:ext uri="{BB962C8B-B14F-4D97-AF65-F5344CB8AC3E}">
        <p14:creationId xmlns:p14="http://schemas.microsoft.com/office/powerpoint/2010/main" val="480476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rgbClr val="FFFF99"/>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F6840A7F-2970-454D-88AF-4E6361008D3E}" type="datetimeFigureOut">
              <a:rPr lang="en-US" smtClean="0"/>
              <a:t>10/21/2011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5A953B-D32B-408F-A2EC-C07D3C60AF0A}" type="slidenum">
              <a:rPr lang="en-US" smtClean="0"/>
              <a:t>‹#›</a:t>
            </a:fld>
            <a:endParaRPr lang="en-US"/>
          </a:p>
        </p:txBody>
      </p:sp>
    </p:spTree>
    <p:extLst>
      <p:ext uri="{BB962C8B-B14F-4D97-AF65-F5344CB8AC3E}">
        <p14:creationId xmlns:p14="http://schemas.microsoft.com/office/powerpoint/2010/main" val="3362204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840A7F-2970-454D-88AF-4E6361008D3E}" type="datetimeFigureOut">
              <a:rPr lang="en-US" smtClean="0"/>
              <a:t>10/21/2011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5A953B-D32B-408F-A2EC-C07D3C60AF0A}" type="slidenum">
              <a:rPr lang="en-US" smtClean="0"/>
              <a:t>‹#›</a:t>
            </a:fld>
            <a:endParaRPr lang="en-US"/>
          </a:p>
        </p:txBody>
      </p:sp>
    </p:spTree>
    <p:extLst>
      <p:ext uri="{BB962C8B-B14F-4D97-AF65-F5344CB8AC3E}">
        <p14:creationId xmlns:p14="http://schemas.microsoft.com/office/powerpoint/2010/main" val="4141960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840A7F-2970-454D-88AF-4E6361008D3E}" type="datetimeFigureOut">
              <a:rPr lang="en-US" smtClean="0"/>
              <a:t>10/21/2011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5A953B-D32B-408F-A2EC-C07D3C60AF0A}" type="slidenum">
              <a:rPr lang="en-US" smtClean="0"/>
              <a:t>‹#›</a:t>
            </a:fld>
            <a:endParaRPr lang="en-US"/>
          </a:p>
        </p:txBody>
      </p:sp>
    </p:spTree>
    <p:extLst>
      <p:ext uri="{BB962C8B-B14F-4D97-AF65-F5344CB8AC3E}">
        <p14:creationId xmlns:p14="http://schemas.microsoft.com/office/powerpoint/2010/main" val="3757445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840A7F-2970-454D-88AF-4E6361008D3E}" type="datetimeFigureOut">
              <a:rPr lang="en-US" smtClean="0"/>
              <a:t>10/21/2011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5A953B-D32B-408F-A2EC-C07D3C60AF0A}" type="slidenum">
              <a:rPr lang="en-US" smtClean="0"/>
              <a:t>‹#›</a:t>
            </a:fld>
            <a:endParaRPr lang="en-US"/>
          </a:p>
        </p:txBody>
      </p:sp>
    </p:spTree>
    <p:extLst>
      <p:ext uri="{BB962C8B-B14F-4D97-AF65-F5344CB8AC3E}">
        <p14:creationId xmlns:p14="http://schemas.microsoft.com/office/powerpoint/2010/main" val="3005958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840A7F-2970-454D-88AF-4E6361008D3E}" type="datetimeFigureOut">
              <a:rPr lang="en-US" smtClean="0"/>
              <a:t>10/21/2011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5A953B-D32B-408F-A2EC-C07D3C60AF0A}" type="slidenum">
              <a:rPr lang="en-US" smtClean="0"/>
              <a:t>‹#›</a:t>
            </a:fld>
            <a:endParaRPr lang="en-US"/>
          </a:p>
        </p:txBody>
      </p:sp>
    </p:spTree>
    <p:extLst>
      <p:ext uri="{BB962C8B-B14F-4D97-AF65-F5344CB8AC3E}">
        <p14:creationId xmlns:p14="http://schemas.microsoft.com/office/powerpoint/2010/main" val="1153527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840A7F-2970-454D-88AF-4E6361008D3E}" type="datetimeFigureOut">
              <a:rPr lang="en-US" smtClean="0"/>
              <a:t>10/21/2011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5A953B-D32B-408F-A2EC-C07D3C60AF0A}" type="slidenum">
              <a:rPr lang="en-US" smtClean="0"/>
              <a:t>‹#›</a:t>
            </a:fld>
            <a:endParaRPr lang="en-US"/>
          </a:p>
        </p:txBody>
      </p:sp>
    </p:spTree>
    <p:extLst>
      <p:ext uri="{BB962C8B-B14F-4D97-AF65-F5344CB8AC3E}">
        <p14:creationId xmlns:p14="http://schemas.microsoft.com/office/powerpoint/2010/main" val="4106933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840A7F-2970-454D-88AF-4E6361008D3E}" type="datetimeFigureOut">
              <a:rPr lang="en-US" smtClean="0"/>
              <a:t>10/21/2011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5A953B-D32B-408F-A2EC-C07D3C60AF0A}" type="slidenum">
              <a:rPr lang="en-US" smtClean="0"/>
              <a:t>‹#›</a:t>
            </a:fld>
            <a:endParaRPr lang="en-US"/>
          </a:p>
        </p:txBody>
      </p:sp>
    </p:spTree>
    <p:extLst>
      <p:ext uri="{BB962C8B-B14F-4D97-AF65-F5344CB8AC3E}">
        <p14:creationId xmlns:p14="http://schemas.microsoft.com/office/powerpoint/2010/main" val="51860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840A7F-2970-454D-88AF-4E6361008D3E}" type="datetimeFigureOut">
              <a:rPr lang="en-US" smtClean="0"/>
              <a:t>10/21/2011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5A953B-D32B-408F-A2EC-C07D3C60AF0A}" type="slidenum">
              <a:rPr lang="en-US" smtClean="0"/>
              <a:t>‹#›</a:t>
            </a:fld>
            <a:endParaRPr lang="en-US"/>
          </a:p>
        </p:txBody>
      </p:sp>
    </p:spTree>
    <p:extLst>
      <p:ext uri="{BB962C8B-B14F-4D97-AF65-F5344CB8AC3E}">
        <p14:creationId xmlns:p14="http://schemas.microsoft.com/office/powerpoint/2010/main" val="3838134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75E54"/>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840A7F-2970-454D-88AF-4E6361008D3E}" type="datetimeFigureOut">
              <a:rPr lang="en-US" smtClean="0"/>
              <a:t>10/21/2011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5A953B-D32B-408F-A2EC-C07D3C60AF0A}" type="slidenum">
              <a:rPr lang="en-US" smtClean="0"/>
              <a:t>‹#›</a:t>
            </a:fld>
            <a:endParaRPr lang="en-US"/>
          </a:p>
        </p:txBody>
      </p:sp>
    </p:spTree>
    <p:extLst>
      <p:ext uri="{BB962C8B-B14F-4D97-AF65-F5344CB8AC3E}">
        <p14:creationId xmlns:p14="http://schemas.microsoft.com/office/powerpoint/2010/main" val="7483376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0" y="838200"/>
            <a:ext cx="7772400" cy="1470025"/>
          </a:xfrm>
        </p:spPr>
        <p:txBody>
          <a:bodyPr>
            <a:normAutofit/>
          </a:bodyPr>
          <a:lstStyle/>
          <a:p>
            <a:r>
              <a:rPr lang="en-US" sz="4000" dirty="0" smtClean="0">
                <a:latin typeface="+mj-lt"/>
              </a:rPr>
              <a:t>Corporate and Foundation Relations</a:t>
            </a:r>
            <a:br>
              <a:rPr lang="en-US" sz="4000" dirty="0" smtClean="0">
                <a:latin typeface="+mj-lt"/>
              </a:rPr>
            </a:br>
            <a:endParaRPr lang="en-US" sz="3100" dirty="0">
              <a:latin typeface="+mj-lt"/>
            </a:endParaRPr>
          </a:p>
        </p:txBody>
      </p:sp>
      <p:sp>
        <p:nvSpPr>
          <p:cNvPr id="5" name="Subtitle 4"/>
          <p:cNvSpPr>
            <a:spLocks noGrp="1"/>
          </p:cNvSpPr>
          <p:nvPr>
            <p:ph type="subTitle" idx="1"/>
          </p:nvPr>
        </p:nvSpPr>
        <p:spPr>
          <a:xfrm>
            <a:off x="762000" y="3124200"/>
            <a:ext cx="7620000" cy="1752600"/>
          </a:xfrm>
        </p:spPr>
        <p:txBody>
          <a:bodyPr>
            <a:normAutofit/>
          </a:bodyPr>
          <a:lstStyle/>
          <a:p>
            <a:r>
              <a:rPr lang="en-US" dirty="0" smtClean="0">
                <a:solidFill>
                  <a:srgbClr val="FFC000"/>
                </a:solidFill>
              </a:rPr>
              <a:t>Division of Development and Alumni Affairs</a:t>
            </a:r>
          </a:p>
          <a:p>
            <a:endParaRPr lang="en-US" sz="1600" dirty="0" smtClean="0">
              <a:solidFill>
                <a:srgbClr val="FFC000"/>
              </a:solidFill>
            </a:endParaRPr>
          </a:p>
          <a:p>
            <a:r>
              <a:rPr lang="en-US" sz="2400" dirty="0" smtClean="0">
                <a:solidFill>
                  <a:srgbClr val="FFC000"/>
                </a:solidFill>
              </a:rPr>
              <a:t>October 21, 2011</a:t>
            </a:r>
            <a:endParaRPr lang="en-US" sz="2400" dirty="0">
              <a:solidFill>
                <a:srgbClr val="FFC000"/>
              </a:solidFill>
            </a:endParaRPr>
          </a:p>
        </p:txBody>
      </p:sp>
      <p:sp>
        <p:nvSpPr>
          <p:cNvPr id="6" name="TextBox 5"/>
          <p:cNvSpPr txBox="1"/>
          <p:nvPr/>
        </p:nvSpPr>
        <p:spPr>
          <a:xfrm>
            <a:off x="0" y="2057400"/>
            <a:ext cx="9144000" cy="553998"/>
          </a:xfrm>
          <a:prstGeom prst="rect">
            <a:avLst/>
          </a:prstGeom>
          <a:noFill/>
        </p:spPr>
        <p:txBody>
          <a:bodyPr wrap="square" rtlCol="0">
            <a:spAutoFit/>
          </a:bodyPr>
          <a:lstStyle/>
          <a:p>
            <a:pPr algn="ctr"/>
            <a:r>
              <a:rPr lang="en-US" sz="3000" dirty="0" smtClean="0">
                <a:solidFill>
                  <a:schemeClr val="bg1"/>
                </a:solidFill>
              </a:rPr>
              <a:t>Obtaining Funds in the Sciences, Arts and Humanities</a:t>
            </a:r>
            <a:endParaRPr lang="en-US" sz="3000" dirty="0">
              <a:solidFill>
                <a:schemeClr val="bg1"/>
              </a:solidFill>
            </a:endParaRPr>
          </a:p>
        </p:txBody>
      </p:sp>
      <p:pic>
        <p:nvPicPr>
          <p:cNvPr id="8" name="Picture 7"/>
          <p:cNvPicPr>
            <a:picLocks noChangeAspect="1"/>
          </p:cNvPicPr>
          <p:nvPr/>
        </p:nvPicPr>
        <p:blipFill>
          <a:blip r:embed="rId2" cstate="print">
            <a:extLst>
              <a:ext uri="{BEBA8EAE-BF5A-486C-A8C5-ECC9F3942E4B}">
                <a14:imgProps xmlns:a14="http://schemas.microsoft.com/office/drawing/2010/main">
                  <a14:imgLayer r:embed="rId3">
                    <a14:imgEffect>
                      <a14:backgroundRemoval t="0" b="99719" l="0" r="100000"/>
                    </a14:imgEffect>
                  </a14:imgLayer>
                </a14:imgProps>
              </a:ext>
              <a:ext uri="{28A0092B-C50C-407E-A947-70E740481C1C}">
                <a14:useLocalDpi xmlns:a14="http://schemas.microsoft.com/office/drawing/2010/main" val="0"/>
              </a:ext>
            </a:extLst>
          </a:blip>
          <a:stretch>
            <a:fillRect/>
          </a:stretch>
        </p:blipFill>
        <p:spPr>
          <a:xfrm>
            <a:off x="6629400" y="5029200"/>
            <a:ext cx="2276856" cy="1481328"/>
          </a:xfrm>
          <a:prstGeom prst="rect">
            <a:avLst/>
          </a:prstGeom>
        </p:spPr>
      </p:pic>
    </p:spTree>
    <p:extLst>
      <p:ext uri="{BB962C8B-B14F-4D97-AF65-F5344CB8AC3E}">
        <p14:creationId xmlns:p14="http://schemas.microsoft.com/office/powerpoint/2010/main" val="2163644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C000"/>
                </a:solidFill>
              </a:rPr>
              <a:t>Development Research Services</a:t>
            </a:r>
            <a:endParaRPr lang="en-US" dirty="0">
              <a:solidFill>
                <a:srgbClr val="FFC000"/>
              </a:solidFill>
            </a:endParaRPr>
          </a:p>
        </p:txBody>
      </p:sp>
      <p:sp>
        <p:nvSpPr>
          <p:cNvPr id="3" name="Content Placeholder 2"/>
          <p:cNvSpPr>
            <a:spLocks noGrp="1"/>
          </p:cNvSpPr>
          <p:nvPr>
            <p:ph idx="1"/>
          </p:nvPr>
        </p:nvSpPr>
        <p:spPr/>
        <p:txBody>
          <a:bodyPr/>
          <a:lstStyle/>
          <a:p>
            <a:pPr marL="0" indent="0">
              <a:buNone/>
            </a:pPr>
            <a:r>
              <a:rPr lang="en-US" b="1" dirty="0" smtClean="0"/>
              <a:t>Indicators our team is looking for:</a:t>
            </a:r>
          </a:p>
          <a:p>
            <a:r>
              <a:rPr lang="en-US" dirty="0" smtClean="0"/>
              <a:t>Past giving</a:t>
            </a:r>
          </a:p>
          <a:p>
            <a:pPr lvl="1"/>
            <a:r>
              <a:rPr lang="en-US" dirty="0" smtClean="0"/>
              <a:t>To WSU</a:t>
            </a:r>
          </a:p>
          <a:p>
            <a:pPr lvl="1"/>
            <a:r>
              <a:rPr lang="en-US" dirty="0" smtClean="0"/>
              <a:t>To similar causes</a:t>
            </a:r>
          </a:p>
          <a:p>
            <a:r>
              <a:rPr lang="en-US" dirty="0" smtClean="0"/>
              <a:t>Personal relationships</a:t>
            </a:r>
          </a:p>
          <a:p>
            <a:r>
              <a:rPr lang="en-US" dirty="0" smtClean="0"/>
              <a:t>Average gift sizes</a:t>
            </a:r>
            <a:endParaRPr lang="en-US" dirty="0"/>
          </a:p>
          <a:p>
            <a:r>
              <a:rPr lang="en-US" dirty="0" smtClean="0"/>
              <a:t>Matching priorities</a:t>
            </a:r>
          </a:p>
        </p:txBody>
      </p:sp>
    </p:spTree>
    <p:extLst>
      <p:ext uri="{BB962C8B-B14F-4D97-AF65-F5344CB8AC3E}">
        <p14:creationId xmlns:p14="http://schemas.microsoft.com/office/powerpoint/2010/main" val="3177316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C000"/>
                </a:solidFill>
              </a:rPr>
              <a:t>Development Research Services</a:t>
            </a:r>
            <a:endParaRPr lang="en-US" dirty="0">
              <a:solidFill>
                <a:srgbClr val="FFC000"/>
              </a:solidFill>
            </a:endParaRPr>
          </a:p>
        </p:txBody>
      </p:sp>
      <p:sp>
        <p:nvSpPr>
          <p:cNvPr id="3" name="Content Placeholder 2"/>
          <p:cNvSpPr>
            <a:spLocks noGrp="1"/>
          </p:cNvSpPr>
          <p:nvPr>
            <p:ph idx="1"/>
          </p:nvPr>
        </p:nvSpPr>
        <p:spPr>
          <a:xfrm>
            <a:off x="304800" y="1371600"/>
            <a:ext cx="8610600" cy="5257800"/>
          </a:xfrm>
        </p:spPr>
        <p:txBody>
          <a:bodyPr>
            <a:normAutofit/>
          </a:bodyPr>
          <a:lstStyle/>
          <a:p>
            <a:pPr marL="0" indent="0">
              <a:buNone/>
            </a:pPr>
            <a:r>
              <a:rPr lang="en-US" sz="4000" b="1" dirty="0"/>
              <a:t>Managing limitations</a:t>
            </a:r>
            <a:endParaRPr lang="en-US" b="1" dirty="0"/>
          </a:p>
          <a:p>
            <a:r>
              <a:rPr lang="en-US" dirty="0"/>
              <a:t>Internal conflicts</a:t>
            </a:r>
          </a:p>
          <a:p>
            <a:r>
              <a:rPr lang="en-US" dirty="0"/>
              <a:t>Geographic parameters</a:t>
            </a:r>
          </a:p>
          <a:p>
            <a:r>
              <a:rPr lang="en-US" dirty="0"/>
              <a:t>“Do not Solicit” </a:t>
            </a:r>
          </a:p>
          <a:p>
            <a:r>
              <a:rPr lang="en-US" dirty="0"/>
              <a:t>Types of support—are there limitations on support for endowments, capital projects, general operations, salaries, animal research, scholarships, sponsorships, program development, etc.?</a:t>
            </a:r>
          </a:p>
          <a:p>
            <a:pPr lvl="1"/>
            <a:endParaRPr lang="en-US" sz="2600" dirty="0" smtClean="0"/>
          </a:p>
        </p:txBody>
      </p:sp>
    </p:spTree>
    <p:extLst>
      <p:ext uri="{BB962C8B-B14F-4D97-AF65-F5344CB8AC3E}">
        <p14:creationId xmlns:p14="http://schemas.microsoft.com/office/powerpoint/2010/main" val="2732349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C000"/>
                </a:solidFill>
              </a:rPr>
              <a:t>Development Research Services</a:t>
            </a:r>
            <a:endParaRPr lang="en-US" dirty="0">
              <a:solidFill>
                <a:srgbClr val="FFC000"/>
              </a:solidFill>
            </a:endParaRPr>
          </a:p>
        </p:txBody>
      </p:sp>
      <p:sp>
        <p:nvSpPr>
          <p:cNvPr id="3" name="Content Placeholder 2"/>
          <p:cNvSpPr>
            <a:spLocks noGrp="1"/>
          </p:cNvSpPr>
          <p:nvPr>
            <p:ph idx="1"/>
          </p:nvPr>
        </p:nvSpPr>
        <p:spPr/>
        <p:txBody>
          <a:bodyPr/>
          <a:lstStyle/>
          <a:p>
            <a:pPr marL="0" indent="0">
              <a:buNone/>
            </a:pPr>
            <a:r>
              <a:rPr lang="en-US" b="1" dirty="0" smtClean="0"/>
              <a:t>Products we can provide:</a:t>
            </a:r>
          </a:p>
          <a:p>
            <a:r>
              <a:rPr lang="en-US" dirty="0" smtClean="0"/>
              <a:t>Profiles</a:t>
            </a:r>
          </a:p>
          <a:p>
            <a:r>
              <a:rPr lang="en-US" dirty="0" smtClean="0"/>
              <a:t>Snapshots that rate prospects’ likelihood of giving to WSU</a:t>
            </a:r>
          </a:p>
          <a:p>
            <a:r>
              <a:rPr lang="en-US" dirty="0" smtClean="0"/>
              <a:t>Analysis</a:t>
            </a:r>
          </a:p>
          <a:p>
            <a:r>
              <a:rPr lang="en-US" dirty="0" smtClean="0"/>
              <a:t>Company and foundation articles, releases and IRS documentation</a:t>
            </a:r>
          </a:p>
          <a:p>
            <a:r>
              <a:rPr lang="en-US" dirty="0" smtClean="0"/>
              <a:t>Narrative reports</a:t>
            </a:r>
            <a:endParaRPr lang="en-US" dirty="0"/>
          </a:p>
        </p:txBody>
      </p:sp>
    </p:spTree>
    <p:extLst>
      <p:ext uri="{BB962C8B-B14F-4D97-AF65-F5344CB8AC3E}">
        <p14:creationId xmlns:p14="http://schemas.microsoft.com/office/powerpoint/2010/main" val="2940658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72122" y="1828800"/>
            <a:ext cx="8229599" cy="1754326"/>
          </a:xfrm>
          <a:prstGeom prst="rect">
            <a:avLst/>
          </a:prstGeom>
          <a:noFill/>
          <a:ln w="22225">
            <a:solidFill>
              <a:schemeClr val="bg1"/>
            </a:solidFill>
          </a:ln>
        </p:spPr>
        <p:txBody>
          <a:bodyPr wrap="square" rtlCol="0">
            <a:spAutoFit/>
          </a:bodyPr>
          <a:lstStyle/>
          <a:p>
            <a:r>
              <a:rPr lang="en-US" b="1" dirty="0">
                <a:solidFill>
                  <a:srgbClr val="FFC000"/>
                </a:solidFill>
                <a:latin typeface="+mj-lt"/>
                <a:ea typeface="+mj-ea"/>
                <a:cs typeface="+mj-cs"/>
              </a:rPr>
              <a:t>3. You want to contact a funder directly</a:t>
            </a:r>
          </a:p>
          <a:p>
            <a:r>
              <a:rPr lang="en-US" dirty="0">
                <a:solidFill>
                  <a:schemeClr val="bg1"/>
                </a:solidFill>
              </a:rPr>
              <a:t>Please contact CFR first to ensure your project is coordinated with other WSU efforts to avoid conflict. CFR maintains relationship with many local, state and national funders and would be happy to make initial contact on your project’s behalf. We can also help you plan your approach, schedule campus visits, and travel with you meet to meet prospects. </a:t>
            </a:r>
          </a:p>
        </p:txBody>
      </p:sp>
    </p:spTree>
    <p:extLst>
      <p:ext uri="{BB962C8B-B14F-4D97-AF65-F5344CB8AC3E}">
        <p14:creationId xmlns:p14="http://schemas.microsoft.com/office/powerpoint/2010/main" val="3902615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72122" y="2438400"/>
            <a:ext cx="8229599" cy="1477328"/>
          </a:xfrm>
          <a:prstGeom prst="rect">
            <a:avLst/>
          </a:prstGeom>
          <a:noFill/>
          <a:ln w="22225">
            <a:solidFill>
              <a:schemeClr val="bg1"/>
            </a:solidFill>
          </a:ln>
        </p:spPr>
        <p:txBody>
          <a:bodyPr wrap="square" rtlCol="0">
            <a:spAutoFit/>
          </a:bodyPr>
          <a:lstStyle/>
          <a:p>
            <a:r>
              <a:rPr lang="en-US" b="1" dirty="0">
                <a:solidFill>
                  <a:srgbClr val="FFC000"/>
                </a:solidFill>
                <a:latin typeface="+mj-lt"/>
                <a:ea typeface="+mj-ea"/>
                <a:cs typeface="+mj-cs"/>
              </a:rPr>
              <a:t>4. You just can’t find the words</a:t>
            </a:r>
          </a:p>
          <a:p>
            <a:r>
              <a:rPr lang="en-US" dirty="0">
                <a:solidFill>
                  <a:schemeClr val="bg1"/>
                </a:solidFill>
              </a:rPr>
              <a:t>We can assist with writing or editing draft proposals and LOIs that align with the funder’s mission, program objectives and proposal criteria.  We will also review budgets against the narrative.  (Our funders tell us they almost ALWAYS look at the budget first and keep it close when reading the narrative.)</a:t>
            </a:r>
          </a:p>
        </p:txBody>
      </p:sp>
    </p:spTree>
    <p:extLst>
      <p:ext uri="{BB962C8B-B14F-4D97-AF65-F5344CB8AC3E}">
        <p14:creationId xmlns:p14="http://schemas.microsoft.com/office/powerpoint/2010/main" val="121127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C000"/>
                </a:solidFill>
              </a:rPr>
              <a:t>You have a funder. CFR’s next stop is </a:t>
            </a:r>
            <a:r>
              <a:rPr lang="en-US" b="1" u="sng" dirty="0">
                <a:solidFill>
                  <a:srgbClr val="FFC000"/>
                </a:solidFill>
              </a:rPr>
              <a:t>D</a:t>
            </a:r>
            <a:r>
              <a:rPr lang="en-US" b="1" u="sng" dirty="0" smtClean="0">
                <a:solidFill>
                  <a:srgbClr val="FFC000"/>
                </a:solidFill>
              </a:rPr>
              <a:t>evelopment Communications</a:t>
            </a:r>
            <a:r>
              <a:rPr lang="en-US" dirty="0" smtClean="0">
                <a:solidFill>
                  <a:srgbClr val="FFC000"/>
                </a:solidFill>
              </a:rPr>
              <a:t>.</a:t>
            </a:r>
            <a:endParaRPr lang="en-US" dirty="0">
              <a:solidFill>
                <a:srgbClr val="FFC000"/>
              </a:solidFill>
            </a:endParaRPr>
          </a:p>
        </p:txBody>
      </p:sp>
      <p:sp>
        <p:nvSpPr>
          <p:cNvPr id="3" name="Content Placeholder 2"/>
          <p:cNvSpPr>
            <a:spLocks noGrp="1"/>
          </p:cNvSpPr>
          <p:nvPr>
            <p:ph idx="1"/>
          </p:nvPr>
        </p:nvSpPr>
        <p:spPr>
          <a:xfrm>
            <a:off x="457200" y="1752600"/>
            <a:ext cx="8229600" cy="4373563"/>
          </a:xfrm>
        </p:spPr>
        <p:txBody>
          <a:bodyPr>
            <a:normAutofit lnSpcReduction="10000"/>
          </a:bodyPr>
          <a:lstStyle/>
          <a:p>
            <a:r>
              <a:rPr lang="en-US" b="1" dirty="0" smtClean="0"/>
              <a:t>What we do:</a:t>
            </a:r>
            <a:r>
              <a:rPr lang="en-US" dirty="0" smtClean="0"/>
              <a:t/>
            </a:r>
            <a:br>
              <a:rPr lang="en-US" dirty="0" smtClean="0"/>
            </a:br>
            <a:endParaRPr lang="en-US" dirty="0" smtClean="0"/>
          </a:p>
          <a:p>
            <a:pPr lvl="1"/>
            <a:r>
              <a:rPr lang="en-US" dirty="0" smtClean="0"/>
              <a:t>Help you develop a well-written case for funding</a:t>
            </a:r>
            <a:br>
              <a:rPr lang="en-US" dirty="0" smtClean="0"/>
            </a:br>
            <a:endParaRPr lang="en-US" dirty="0" smtClean="0"/>
          </a:p>
          <a:p>
            <a:pPr lvl="1"/>
            <a:r>
              <a:rPr lang="en-US" dirty="0" smtClean="0"/>
              <a:t>Craft a proposal/LOI that highlights how your project matches the funder’s priorities</a:t>
            </a:r>
            <a:br>
              <a:rPr lang="en-US" dirty="0" smtClean="0"/>
            </a:br>
            <a:endParaRPr lang="en-US" dirty="0" smtClean="0"/>
          </a:p>
          <a:p>
            <a:pPr lvl="1"/>
            <a:r>
              <a:rPr lang="en-US" dirty="0" smtClean="0"/>
              <a:t>Ensure a proposal/LOI that is concise, clear and easy for a layperson to understand </a:t>
            </a:r>
            <a:br>
              <a:rPr lang="en-US" dirty="0" smtClean="0"/>
            </a:br>
            <a:endParaRPr lang="en-US" dirty="0" smtClean="0"/>
          </a:p>
          <a:p>
            <a:pPr lvl="1"/>
            <a:endParaRPr lang="en-US" dirty="0"/>
          </a:p>
        </p:txBody>
      </p:sp>
    </p:spTree>
    <p:extLst>
      <p:ext uri="{BB962C8B-B14F-4D97-AF65-F5344CB8AC3E}">
        <p14:creationId xmlns:p14="http://schemas.microsoft.com/office/powerpoint/2010/main" val="624066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C000"/>
                </a:solidFill>
              </a:rPr>
              <a:t>Development Communications</a:t>
            </a:r>
            <a:endParaRPr lang="en-US" dirty="0">
              <a:solidFill>
                <a:srgbClr val="FFC000"/>
              </a:solidFill>
            </a:endParaRPr>
          </a:p>
        </p:txBody>
      </p:sp>
      <p:sp>
        <p:nvSpPr>
          <p:cNvPr id="3" name="Content Placeholder 2"/>
          <p:cNvSpPr>
            <a:spLocks noGrp="1"/>
          </p:cNvSpPr>
          <p:nvPr>
            <p:ph idx="1"/>
          </p:nvPr>
        </p:nvSpPr>
        <p:spPr>
          <a:xfrm>
            <a:off x="457200" y="1600201"/>
            <a:ext cx="8229600" cy="3429000"/>
          </a:xfrm>
        </p:spPr>
        <p:txBody>
          <a:bodyPr>
            <a:normAutofit lnSpcReduction="10000"/>
          </a:bodyPr>
          <a:lstStyle/>
          <a:p>
            <a:r>
              <a:rPr lang="en-US" dirty="0" smtClean="0"/>
              <a:t>The narrative and the budget</a:t>
            </a:r>
            <a:br>
              <a:rPr lang="en-US" dirty="0" smtClean="0"/>
            </a:br>
            <a:endParaRPr lang="en-US" sz="2400" dirty="0" smtClean="0"/>
          </a:p>
          <a:p>
            <a:pPr lvl="1"/>
            <a:r>
              <a:rPr lang="en-US" dirty="0" smtClean="0"/>
              <a:t>Which comes first?</a:t>
            </a:r>
          </a:p>
          <a:p>
            <a:pPr lvl="1"/>
            <a:r>
              <a:rPr lang="en-US" dirty="0" smtClean="0"/>
              <a:t>Why the budget and narrative must correlate </a:t>
            </a:r>
          </a:p>
          <a:p>
            <a:pPr lvl="1"/>
            <a:r>
              <a:rPr lang="en-US" dirty="0" smtClean="0"/>
              <a:t>Our funders tell us they almost ALWAYS look at the budget first and keep it close when reading the narrative.</a:t>
            </a:r>
            <a:br>
              <a:rPr lang="en-US" dirty="0" smtClean="0"/>
            </a:br>
            <a:endParaRPr lang="en-US" dirty="0" smtClean="0"/>
          </a:p>
          <a:p>
            <a:pPr lvl="1"/>
            <a:endParaRPr lang="en-US" dirty="0"/>
          </a:p>
        </p:txBody>
      </p:sp>
      <p:sp>
        <p:nvSpPr>
          <p:cNvPr id="4" name="Content Placeholder 2"/>
          <p:cNvSpPr txBox="1">
            <a:spLocks/>
          </p:cNvSpPr>
          <p:nvPr/>
        </p:nvSpPr>
        <p:spPr>
          <a:xfrm>
            <a:off x="457200" y="4876800"/>
            <a:ext cx="8229600" cy="1219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Leveraging additional support</a:t>
            </a:r>
            <a:br>
              <a:rPr lang="en-US" dirty="0" smtClean="0"/>
            </a:br>
            <a:endParaRPr lang="en-US" dirty="0" smtClean="0"/>
          </a:p>
          <a:p>
            <a:pPr lvl="1"/>
            <a:endParaRPr lang="en-US" dirty="0"/>
          </a:p>
        </p:txBody>
      </p:sp>
    </p:spTree>
    <p:extLst>
      <p:ext uri="{BB962C8B-B14F-4D97-AF65-F5344CB8AC3E}">
        <p14:creationId xmlns:p14="http://schemas.microsoft.com/office/powerpoint/2010/main" val="3027313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3959" y="3505200"/>
            <a:ext cx="8229599" cy="1200329"/>
          </a:xfrm>
          <a:prstGeom prst="rect">
            <a:avLst/>
          </a:prstGeom>
          <a:noFill/>
          <a:ln w="22225">
            <a:solidFill>
              <a:schemeClr val="bg1"/>
            </a:solidFill>
          </a:ln>
        </p:spPr>
        <p:txBody>
          <a:bodyPr wrap="square" rtlCol="0">
            <a:spAutoFit/>
          </a:bodyPr>
          <a:lstStyle/>
          <a:p>
            <a:r>
              <a:rPr lang="en-US" b="1" dirty="0">
                <a:solidFill>
                  <a:srgbClr val="FFC000"/>
                </a:solidFill>
                <a:latin typeface="+mj-lt"/>
                <a:ea typeface="+mj-ea"/>
                <a:cs typeface="+mj-cs"/>
              </a:rPr>
              <a:t>5. You’d appreciate help submitting the proposal</a:t>
            </a:r>
          </a:p>
          <a:p>
            <a:r>
              <a:rPr lang="en-US" dirty="0">
                <a:solidFill>
                  <a:schemeClr val="bg1"/>
                </a:solidFill>
              </a:rPr>
              <a:t>We can facilitate the submission of a proposal, including required supporting documents and, when required, arranging for cover letters from institutional leadership.  We can help coordinate the SPA process when needed.</a:t>
            </a:r>
          </a:p>
        </p:txBody>
      </p:sp>
    </p:spTree>
    <p:extLst>
      <p:ext uri="{BB962C8B-B14F-4D97-AF65-F5344CB8AC3E}">
        <p14:creationId xmlns:p14="http://schemas.microsoft.com/office/powerpoint/2010/main" val="4127893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61765" y="4705529"/>
            <a:ext cx="8229599" cy="1200329"/>
          </a:xfrm>
          <a:prstGeom prst="rect">
            <a:avLst/>
          </a:prstGeom>
          <a:noFill/>
          <a:ln w="22225">
            <a:solidFill>
              <a:schemeClr val="bg1"/>
            </a:solidFill>
          </a:ln>
        </p:spPr>
        <p:txBody>
          <a:bodyPr wrap="square" rtlCol="0">
            <a:spAutoFit/>
          </a:bodyPr>
          <a:lstStyle/>
          <a:p>
            <a:r>
              <a:rPr lang="en-US" b="1" dirty="0">
                <a:solidFill>
                  <a:srgbClr val="FFC000"/>
                </a:solidFill>
                <a:latin typeface="+mj-lt"/>
                <a:ea typeface="+mj-ea"/>
                <a:cs typeface="+mj-cs"/>
              </a:rPr>
              <a:t>6. You got the grant! Now what?</a:t>
            </a:r>
            <a:r>
              <a:rPr lang="en-US" b="1" dirty="0">
                <a:solidFill>
                  <a:srgbClr val="FFFF99"/>
                </a:solidFill>
                <a:latin typeface="+mj-lt"/>
                <a:ea typeface="+mj-ea"/>
                <a:cs typeface="+mj-cs"/>
              </a:rPr>
              <a:t>	</a:t>
            </a:r>
          </a:p>
          <a:p>
            <a:r>
              <a:rPr lang="en-US" dirty="0">
                <a:solidFill>
                  <a:schemeClr val="bg1"/>
                </a:solidFill>
              </a:rPr>
              <a:t>Post-grant assistance includes institutional acknowledgement (thank you letters) and providing reminders when reports are due. We can also suggest ideas to maintain the relationship in anticipation of future grant requests. </a:t>
            </a:r>
          </a:p>
        </p:txBody>
      </p:sp>
    </p:spTree>
    <p:extLst>
      <p:ext uri="{BB962C8B-B14F-4D97-AF65-F5344CB8AC3E}">
        <p14:creationId xmlns:p14="http://schemas.microsoft.com/office/powerpoint/2010/main" val="3595519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667000"/>
            <a:ext cx="9144000" cy="769441"/>
          </a:xfrm>
          <a:prstGeom prst="rect">
            <a:avLst/>
          </a:prstGeom>
          <a:noFill/>
        </p:spPr>
        <p:txBody>
          <a:bodyPr wrap="square" rtlCol="0">
            <a:spAutoFit/>
          </a:bodyPr>
          <a:lstStyle/>
          <a:p>
            <a:pPr algn="ctr"/>
            <a:r>
              <a:rPr lang="en-US" sz="4400" dirty="0">
                <a:solidFill>
                  <a:schemeClr val="bg1"/>
                </a:solidFill>
                <a:latin typeface="+mj-lt"/>
                <a:ea typeface="+mj-ea"/>
                <a:cs typeface="+mj-cs"/>
              </a:rPr>
              <a:t>Questions?</a:t>
            </a:r>
          </a:p>
        </p:txBody>
      </p:sp>
      <p:pic>
        <p:nvPicPr>
          <p:cNvPr id="3" name="Picture 2"/>
          <p:cNvPicPr>
            <a:picLocks noChangeAspect="1"/>
          </p:cNvPicPr>
          <p:nvPr/>
        </p:nvPicPr>
        <p:blipFill>
          <a:blip r:embed="rId2" cstate="print">
            <a:extLst>
              <a:ext uri="{BEBA8EAE-BF5A-486C-A8C5-ECC9F3942E4B}">
                <a14:imgProps xmlns:a14="http://schemas.microsoft.com/office/drawing/2010/main">
                  <a14:imgLayer r:embed="rId3">
                    <a14:imgEffect>
                      <a14:backgroundRemoval t="0" b="99719" l="0" r="100000"/>
                    </a14:imgEffect>
                  </a14:imgLayer>
                </a14:imgProps>
              </a:ext>
              <a:ext uri="{28A0092B-C50C-407E-A947-70E740481C1C}">
                <a14:useLocalDpi xmlns:a14="http://schemas.microsoft.com/office/drawing/2010/main" val="0"/>
              </a:ext>
            </a:extLst>
          </a:blip>
          <a:stretch>
            <a:fillRect/>
          </a:stretch>
        </p:blipFill>
        <p:spPr>
          <a:xfrm>
            <a:off x="3433572" y="4038600"/>
            <a:ext cx="2276856" cy="1481328"/>
          </a:xfrm>
          <a:prstGeom prst="rect">
            <a:avLst/>
          </a:prstGeom>
        </p:spPr>
      </p:pic>
    </p:spTree>
    <p:extLst>
      <p:ext uri="{BB962C8B-B14F-4D97-AF65-F5344CB8AC3E}">
        <p14:creationId xmlns:p14="http://schemas.microsoft.com/office/powerpoint/2010/main" val="1879341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C000"/>
                </a:solidFill>
                <a:latin typeface="+mn-lt"/>
                <a:ea typeface="+mn-ea"/>
                <a:cs typeface="+mn-cs"/>
              </a:rPr>
              <a:t>Introduction</a:t>
            </a:r>
          </a:p>
        </p:txBody>
      </p:sp>
      <p:sp>
        <p:nvSpPr>
          <p:cNvPr id="3" name="Content Placeholder 2"/>
          <p:cNvSpPr>
            <a:spLocks noGrp="1"/>
          </p:cNvSpPr>
          <p:nvPr>
            <p:ph idx="1"/>
          </p:nvPr>
        </p:nvSpPr>
        <p:spPr/>
        <p:txBody>
          <a:bodyPr/>
          <a:lstStyle/>
          <a:p>
            <a:r>
              <a:rPr lang="en-US" dirty="0" smtClean="0"/>
              <a:t>What is Corporate and Foundation Relations?</a:t>
            </a:r>
            <a:br>
              <a:rPr lang="en-US" dirty="0" smtClean="0"/>
            </a:br>
            <a:endParaRPr lang="en-US" dirty="0" smtClean="0"/>
          </a:p>
          <a:p>
            <a:r>
              <a:rPr lang="en-US" dirty="0" smtClean="0"/>
              <a:t>Our internal partners</a:t>
            </a:r>
            <a:br>
              <a:rPr lang="en-US" dirty="0" smtClean="0"/>
            </a:br>
            <a:endParaRPr lang="en-US" dirty="0" smtClean="0"/>
          </a:p>
          <a:p>
            <a:r>
              <a:rPr lang="en-US" dirty="0" smtClean="0"/>
              <a:t>Private vs. public funders</a:t>
            </a:r>
            <a:br>
              <a:rPr lang="en-US" dirty="0" smtClean="0"/>
            </a:br>
            <a:endParaRPr lang="en-US" dirty="0" smtClean="0"/>
          </a:p>
        </p:txBody>
      </p:sp>
    </p:spTree>
    <p:extLst>
      <p:ext uri="{BB962C8B-B14F-4D97-AF65-F5344CB8AC3E}">
        <p14:creationId xmlns:p14="http://schemas.microsoft.com/office/powerpoint/2010/main" val="2765661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C000"/>
                </a:solidFill>
                <a:latin typeface="+mn-lt"/>
                <a:ea typeface="+mn-ea"/>
                <a:cs typeface="+mn-cs"/>
              </a:rPr>
              <a:t>Top Six Reasons to Contact CFR</a:t>
            </a:r>
          </a:p>
        </p:txBody>
      </p:sp>
      <p:sp>
        <p:nvSpPr>
          <p:cNvPr id="3" name="Content Placeholder 2"/>
          <p:cNvSpPr>
            <a:spLocks noGrp="1"/>
          </p:cNvSpPr>
          <p:nvPr>
            <p:ph idx="1"/>
          </p:nvPr>
        </p:nvSpPr>
        <p:spPr>
          <a:xfrm>
            <a:off x="457200" y="1874837"/>
            <a:ext cx="8229600" cy="4525963"/>
          </a:xfrm>
        </p:spPr>
        <p:txBody>
          <a:bodyPr>
            <a:normAutofit fontScale="85000" lnSpcReduction="20000"/>
          </a:bodyPr>
          <a:lstStyle/>
          <a:p>
            <a:pPr marL="514350" indent="-514350">
              <a:buFont typeface="+mj-lt"/>
              <a:buAutoNum type="arabicPeriod"/>
            </a:pPr>
            <a:r>
              <a:rPr lang="en-US" dirty="0" smtClean="0"/>
              <a:t>You have a great idea</a:t>
            </a:r>
            <a:br>
              <a:rPr lang="en-US" dirty="0" smtClean="0"/>
            </a:br>
            <a:endParaRPr lang="en-US" dirty="0" smtClean="0"/>
          </a:p>
          <a:p>
            <a:pPr marL="514350" indent="-514350">
              <a:buFont typeface="+mj-lt"/>
              <a:buAutoNum type="arabicPeriod"/>
            </a:pPr>
            <a:r>
              <a:rPr lang="en-US" dirty="0" smtClean="0"/>
              <a:t>You need help identifying a funder</a:t>
            </a:r>
            <a:br>
              <a:rPr lang="en-US" dirty="0" smtClean="0"/>
            </a:br>
            <a:endParaRPr lang="en-US" dirty="0" smtClean="0"/>
          </a:p>
          <a:p>
            <a:pPr marL="514350" indent="-514350">
              <a:buFont typeface="+mj-lt"/>
              <a:buAutoNum type="arabicPeriod"/>
            </a:pPr>
            <a:r>
              <a:rPr lang="en-US" dirty="0" smtClean="0"/>
              <a:t>You want to contact a funder directly </a:t>
            </a:r>
            <a:br>
              <a:rPr lang="en-US" dirty="0" smtClean="0"/>
            </a:br>
            <a:endParaRPr lang="en-US" dirty="0" smtClean="0"/>
          </a:p>
          <a:p>
            <a:pPr marL="514350" indent="-514350">
              <a:buFont typeface="+mj-lt"/>
              <a:buAutoNum type="arabicPeriod"/>
            </a:pPr>
            <a:r>
              <a:rPr lang="en-US" dirty="0" smtClean="0"/>
              <a:t>You just can’t find the words</a:t>
            </a:r>
            <a:br>
              <a:rPr lang="en-US" dirty="0" smtClean="0"/>
            </a:br>
            <a:endParaRPr lang="en-US" dirty="0" smtClean="0"/>
          </a:p>
          <a:p>
            <a:pPr marL="514350" indent="-514350">
              <a:buFont typeface="+mj-lt"/>
              <a:buAutoNum type="arabicPeriod"/>
            </a:pPr>
            <a:r>
              <a:rPr lang="en-US" dirty="0" smtClean="0"/>
              <a:t>You’d appreciate help submitting the proposal</a:t>
            </a:r>
            <a:br>
              <a:rPr lang="en-US" dirty="0" smtClean="0"/>
            </a:br>
            <a:endParaRPr lang="en-US" dirty="0" smtClean="0"/>
          </a:p>
          <a:p>
            <a:pPr marL="514350" indent="-514350">
              <a:buFont typeface="+mj-lt"/>
              <a:buAutoNum type="arabicPeriod"/>
            </a:pPr>
            <a:r>
              <a:rPr lang="en-US" dirty="0" smtClean="0"/>
              <a:t>You got the grant! Now what?</a:t>
            </a:r>
            <a:endParaRPr lang="en-US" dirty="0"/>
          </a:p>
        </p:txBody>
      </p:sp>
    </p:spTree>
    <p:extLst>
      <p:ext uri="{BB962C8B-B14F-4D97-AF65-F5344CB8AC3E}">
        <p14:creationId xmlns:p14="http://schemas.microsoft.com/office/powerpoint/2010/main" val="1434458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C000"/>
                </a:solidFill>
                <a:latin typeface="+mn-lt"/>
                <a:ea typeface="+mn-ea"/>
                <a:cs typeface="+mn-cs"/>
              </a:rPr>
              <a:t>Case Study</a:t>
            </a:r>
          </a:p>
        </p:txBody>
      </p:sp>
      <p:sp>
        <p:nvSpPr>
          <p:cNvPr id="3" name="Content Placeholder 2"/>
          <p:cNvSpPr>
            <a:spLocks noGrp="1"/>
          </p:cNvSpPr>
          <p:nvPr>
            <p:ph idx="1"/>
          </p:nvPr>
        </p:nvSpPr>
        <p:spPr/>
        <p:txBody>
          <a:bodyPr>
            <a:normAutofit/>
          </a:bodyPr>
          <a:lstStyle/>
          <a:p>
            <a:r>
              <a:rPr lang="en-US" dirty="0" smtClean="0"/>
              <a:t>The </a:t>
            </a:r>
            <a:r>
              <a:rPr lang="en-US" b="1" u="sng" dirty="0" smtClean="0"/>
              <a:t>Older Adult Home </a:t>
            </a:r>
            <a:r>
              <a:rPr lang="en-US" b="1" u="sng" dirty="0"/>
              <a:t>V</a:t>
            </a:r>
            <a:r>
              <a:rPr lang="en-US" b="1" u="sng" dirty="0" smtClean="0"/>
              <a:t>isit Program </a:t>
            </a:r>
            <a:r>
              <a:rPr lang="en-US" dirty="0" smtClean="0"/>
              <a:t>in the School of Medicine</a:t>
            </a:r>
            <a:br>
              <a:rPr lang="en-US" dirty="0" smtClean="0"/>
            </a:br>
            <a:endParaRPr lang="en-US" sz="2000" dirty="0" smtClean="0"/>
          </a:p>
          <a:p>
            <a:pPr lvl="1"/>
            <a:r>
              <a:rPr lang="en-US" dirty="0" smtClean="0"/>
              <a:t>Students from SOM, pharmacy and social work visit older adults in their home</a:t>
            </a:r>
          </a:p>
          <a:p>
            <a:pPr lvl="1"/>
            <a:r>
              <a:rPr lang="en-US" dirty="0" smtClean="0"/>
              <a:t>Seniors receive one-on-one counseling regarding their medications, fall risk and social support</a:t>
            </a:r>
          </a:p>
          <a:p>
            <a:pPr lvl="1"/>
            <a:r>
              <a:rPr lang="en-US" dirty="0" smtClean="0"/>
              <a:t>Faculty advisors assess students’ pre- and post-visit attitudes regarding seniors</a:t>
            </a:r>
          </a:p>
        </p:txBody>
      </p:sp>
    </p:spTree>
    <p:extLst>
      <p:ext uri="{BB962C8B-B14F-4D97-AF65-F5344CB8AC3E}">
        <p14:creationId xmlns:p14="http://schemas.microsoft.com/office/powerpoint/2010/main" val="1906531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81000"/>
            <a:ext cx="8229599" cy="1477328"/>
          </a:xfrm>
          <a:prstGeom prst="rect">
            <a:avLst/>
          </a:prstGeom>
          <a:noFill/>
          <a:ln w="22225">
            <a:solidFill>
              <a:schemeClr val="bg1"/>
            </a:solidFill>
          </a:ln>
        </p:spPr>
        <p:txBody>
          <a:bodyPr wrap="square" rtlCol="0">
            <a:spAutoFit/>
          </a:bodyPr>
          <a:lstStyle/>
          <a:p>
            <a:r>
              <a:rPr lang="en-US" b="1" dirty="0">
                <a:solidFill>
                  <a:srgbClr val="FFC000"/>
                </a:solidFill>
              </a:rPr>
              <a:t>1. You have a great idea…</a:t>
            </a:r>
          </a:p>
          <a:p>
            <a:r>
              <a:rPr lang="en-US" dirty="0" smtClean="0">
                <a:solidFill>
                  <a:schemeClr val="bg1"/>
                </a:solidFill>
              </a:rPr>
              <a:t>…or </a:t>
            </a:r>
            <a:r>
              <a:rPr lang="en-US" dirty="0">
                <a:solidFill>
                  <a:schemeClr val="bg1"/>
                </a:solidFill>
              </a:rPr>
              <a:t>want to expand on an existing program.  We can help determine how your project is suitable or ready for foundation/corporate funding, and we can review existing projects that need external support to either sustain or expand. </a:t>
            </a:r>
          </a:p>
          <a:p>
            <a:endParaRPr lang="en-US" dirty="0"/>
          </a:p>
        </p:txBody>
      </p:sp>
    </p:spTree>
    <p:extLst>
      <p:ext uri="{BB962C8B-B14F-4D97-AF65-F5344CB8AC3E}">
        <p14:creationId xmlns:p14="http://schemas.microsoft.com/office/powerpoint/2010/main" val="3138186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76561" y="990600"/>
            <a:ext cx="8229599" cy="1477328"/>
          </a:xfrm>
          <a:prstGeom prst="rect">
            <a:avLst/>
          </a:prstGeom>
          <a:noFill/>
          <a:ln w="22225">
            <a:solidFill>
              <a:schemeClr val="bg1"/>
            </a:solidFill>
          </a:ln>
        </p:spPr>
        <p:txBody>
          <a:bodyPr wrap="square" rtlCol="0">
            <a:spAutoFit/>
          </a:bodyPr>
          <a:lstStyle/>
          <a:p>
            <a:r>
              <a:rPr lang="en-US" b="1" dirty="0">
                <a:solidFill>
                  <a:srgbClr val="FFC000"/>
                </a:solidFill>
              </a:rPr>
              <a:t>2. You need help identifying a foundation or corporate funder</a:t>
            </a:r>
          </a:p>
          <a:p>
            <a:r>
              <a:rPr lang="en-US" dirty="0">
                <a:solidFill>
                  <a:schemeClr val="bg1"/>
                </a:solidFill>
              </a:rPr>
              <a:t>We can conduct prospect research to target specific foundations/corporations for your project. We can ensure that we seek high yield opportunities, relevant relationships and good matches that will increase your chances for funding.</a:t>
            </a:r>
          </a:p>
          <a:p>
            <a:endParaRPr lang="en-US" dirty="0"/>
          </a:p>
        </p:txBody>
      </p:sp>
    </p:spTree>
    <p:extLst>
      <p:ext uri="{BB962C8B-B14F-4D97-AF65-F5344CB8AC3E}">
        <p14:creationId xmlns:p14="http://schemas.microsoft.com/office/powerpoint/2010/main" val="2006537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457200" y="2103437"/>
            <a:ext cx="8229600" cy="4906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buFont typeface="Arial" pitchFamily="34" charset="0"/>
              <a:buAutoNum type="arabicPeriod"/>
            </a:pPr>
            <a:r>
              <a:rPr lang="en-US" sz="2400" dirty="0" smtClean="0">
                <a:solidFill>
                  <a:schemeClr val="bg1"/>
                </a:solidFill>
              </a:rPr>
              <a:t>The project is submitted to Research Services through CFR.</a:t>
            </a:r>
            <a:endParaRPr lang="en-US" sz="2400" dirty="0">
              <a:solidFill>
                <a:schemeClr val="bg1"/>
              </a:solidFill>
            </a:endParaRPr>
          </a:p>
          <a:p>
            <a:pPr marL="514350" indent="-514350">
              <a:buFont typeface="Arial" pitchFamily="34" charset="0"/>
              <a:buAutoNum type="arabicPeriod"/>
            </a:pPr>
            <a:endParaRPr lang="en-US" sz="1600" dirty="0" smtClean="0">
              <a:solidFill>
                <a:schemeClr val="bg1"/>
              </a:solidFill>
            </a:endParaRPr>
          </a:p>
          <a:p>
            <a:pPr marL="514350" indent="-514350">
              <a:buFont typeface="Arial" pitchFamily="34" charset="0"/>
              <a:buAutoNum type="arabicPeriod"/>
            </a:pPr>
            <a:r>
              <a:rPr lang="en-US" sz="2400" dirty="0" smtClean="0">
                <a:solidFill>
                  <a:schemeClr val="bg1"/>
                </a:solidFill>
              </a:rPr>
              <a:t>The researcher meets with the CFR team member and oftentimes accompanies the CFR member in meetings with P.I.’s to learn more about the project.</a:t>
            </a:r>
          </a:p>
          <a:p>
            <a:pPr marL="514350" indent="-514350">
              <a:buFont typeface="Arial" pitchFamily="34" charset="0"/>
              <a:buAutoNum type="arabicPeriod"/>
            </a:pPr>
            <a:endParaRPr lang="en-US" sz="1100" dirty="0" smtClean="0">
              <a:solidFill>
                <a:schemeClr val="bg1"/>
              </a:solidFill>
            </a:endParaRPr>
          </a:p>
          <a:p>
            <a:pPr marL="514350" indent="-514350">
              <a:buFont typeface="Arial" pitchFamily="34" charset="0"/>
              <a:buAutoNum type="arabicPeriod"/>
            </a:pPr>
            <a:r>
              <a:rPr lang="en-US" sz="2400" dirty="0" smtClean="0">
                <a:solidFill>
                  <a:schemeClr val="bg1"/>
                </a:solidFill>
              </a:rPr>
              <a:t>The parties come to an agreement on key search terms, a reasonable number of prospects expected, the amount of funding sought and a deadline for the results.</a:t>
            </a:r>
          </a:p>
          <a:p>
            <a:pPr marL="514350" indent="-514350">
              <a:buFont typeface="Arial" pitchFamily="34" charset="0"/>
              <a:buAutoNum type="arabicPeriod"/>
            </a:pPr>
            <a:endParaRPr lang="en-US" sz="1000" dirty="0" smtClean="0">
              <a:solidFill>
                <a:schemeClr val="bg1"/>
              </a:solidFill>
            </a:endParaRPr>
          </a:p>
          <a:p>
            <a:pPr marL="514350" indent="-514350">
              <a:buFont typeface="Arial" pitchFamily="34" charset="0"/>
              <a:buAutoNum type="arabicPeriod"/>
            </a:pPr>
            <a:r>
              <a:rPr lang="en-US" sz="2400" dirty="0" smtClean="0">
                <a:solidFill>
                  <a:schemeClr val="bg1"/>
                </a:solidFill>
              </a:rPr>
              <a:t>A constant dialogue is open between CFR and Research.</a:t>
            </a:r>
          </a:p>
        </p:txBody>
      </p:sp>
      <p:sp>
        <p:nvSpPr>
          <p:cNvPr id="5" name="Title 1"/>
          <p:cNvSpPr txBox="1">
            <a:spLocks/>
          </p:cNvSpPr>
          <p:nvPr/>
        </p:nvSpPr>
        <p:spPr>
          <a:xfrm>
            <a:off x="457200" y="609600"/>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solidFill>
                  <a:srgbClr val="FFC000"/>
                </a:solidFill>
              </a:rPr>
              <a:t>You’ve shared your idea with CFR. CFR’s next stop is </a:t>
            </a:r>
            <a:r>
              <a:rPr lang="en-US" sz="3200" b="1" u="sng" dirty="0">
                <a:solidFill>
                  <a:srgbClr val="FFC000"/>
                </a:solidFill>
              </a:rPr>
              <a:t>Development Research </a:t>
            </a:r>
            <a:r>
              <a:rPr lang="en-US" sz="3200" b="1" u="sng" dirty="0" smtClean="0">
                <a:solidFill>
                  <a:srgbClr val="FFC000"/>
                </a:solidFill>
              </a:rPr>
              <a:t>Services</a:t>
            </a:r>
            <a:endParaRPr lang="en-US" sz="3200" b="1" u="sng" dirty="0">
              <a:solidFill>
                <a:srgbClr val="FFC000"/>
              </a:solidFill>
            </a:endParaRPr>
          </a:p>
        </p:txBody>
      </p:sp>
    </p:spTree>
    <p:extLst>
      <p:ext uri="{BB962C8B-B14F-4D97-AF65-F5344CB8AC3E}">
        <p14:creationId xmlns:p14="http://schemas.microsoft.com/office/powerpoint/2010/main" val="4138901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smtClean="0"/>
              <a:t>The team consists of:</a:t>
            </a:r>
          </a:p>
          <a:p>
            <a:r>
              <a:rPr lang="en-US" dirty="0" smtClean="0"/>
              <a:t>4 people with Master’s degrees in Library and Information Science</a:t>
            </a:r>
          </a:p>
          <a:p>
            <a:pPr marL="0" indent="0">
              <a:buNone/>
            </a:pPr>
            <a:endParaRPr lang="en-US" sz="1800" dirty="0" smtClean="0"/>
          </a:p>
          <a:p>
            <a:r>
              <a:rPr lang="en-US" dirty="0" smtClean="0"/>
              <a:t>1 person with extensive experience at a national philanthropic consulting firm</a:t>
            </a:r>
          </a:p>
          <a:p>
            <a:endParaRPr lang="en-US" sz="1800" dirty="0" smtClean="0"/>
          </a:p>
          <a:p>
            <a:r>
              <a:rPr lang="en-US" dirty="0" smtClean="0"/>
              <a:t>5 highly qualified information professionals</a:t>
            </a:r>
            <a:endParaRPr lang="en-US" dirty="0"/>
          </a:p>
        </p:txBody>
      </p:sp>
      <p:sp>
        <p:nvSpPr>
          <p:cNvPr id="5" name="Title 1"/>
          <p:cNvSpPr txBox="1">
            <a:spLocks noGrp="1"/>
          </p:cNvSpPr>
          <p:nvPr>
            <p:ph type="title"/>
          </p:nvPr>
        </p:nvSpPr>
        <p:spPr>
          <a:xfrm>
            <a:off x="457200" y="304800"/>
            <a:ext cx="8229600"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solidFill>
                  <a:srgbClr val="FFC000"/>
                </a:solidFill>
              </a:rPr>
              <a:t>Development Research Services</a:t>
            </a:r>
          </a:p>
        </p:txBody>
      </p:sp>
    </p:spTree>
    <p:extLst>
      <p:ext uri="{BB962C8B-B14F-4D97-AF65-F5344CB8AC3E}">
        <p14:creationId xmlns:p14="http://schemas.microsoft.com/office/powerpoint/2010/main" val="2081121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US" b="1" dirty="0" smtClean="0"/>
              <a:t>The resources we use:</a:t>
            </a:r>
          </a:p>
          <a:p>
            <a:r>
              <a:rPr lang="en-US" sz="2400" dirty="0" smtClean="0"/>
              <a:t>40-50 databases, print reference materials </a:t>
            </a:r>
            <a:r>
              <a:rPr lang="en-US" sz="2400" dirty="0"/>
              <a:t>and </a:t>
            </a:r>
            <a:r>
              <a:rPr lang="en-US" sz="2400" dirty="0" smtClean="0"/>
              <a:t>online resources </a:t>
            </a:r>
            <a:r>
              <a:rPr lang="en-US" sz="2400" dirty="0"/>
              <a:t>on a weekly basis, including Lexis </a:t>
            </a:r>
            <a:r>
              <a:rPr lang="en-US" sz="2400" dirty="0" err="1"/>
              <a:t>Nexis</a:t>
            </a:r>
            <a:r>
              <a:rPr lang="en-US" sz="2400" dirty="0"/>
              <a:t> for Development Professionals, NOZA, </a:t>
            </a:r>
            <a:r>
              <a:rPr lang="en-US" sz="2400" dirty="0" err="1"/>
              <a:t>ResearchPoint</a:t>
            </a:r>
            <a:r>
              <a:rPr lang="en-US" sz="2400" dirty="0"/>
              <a:t>, </a:t>
            </a:r>
            <a:r>
              <a:rPr lang="en-US" sz="2400" dirty="0" err="1"/>
              <a:t>Mergent</a:t>
            </a:r>
            <a:r>
              <a:rPr lang="en-US" sz="2400" dirty="0"/>
              <a:t>, </a:t>
            </a:r>
            <a:r>
              <a:rPr lang="en-US" sz="2400" dirty="0" err="1"/>
              <a:t>ReferenceUSA</a:t>
            </a:r>
            <a:r>
              <a:rPr lang="en-US" sz="2400" dirty="0"/>
              <a:t>, Community of Science, Foundation Search, Foundation Directory, Biography in </a:t>
            </a:r>
            <a:r>
              <a:rPr lang="en-US" sz="2400" dirty="0" smtClean="0"/>
              <a:t>Context</a:t>
            </a:r>
          </a:p>
          <a:p>
            <a:r>
              <a:rPr lang="en-US" sz="2400" dirty="0" smtClean="0"/>
              <a:t>BANNER</a:t>
            </a:r>
          </a:p>
          <a:p>
            <a:r>
              <a:rPr lang="en-US" sz="2400" dirty="0" smtClean="0"/>
              <a:t>COGNOS</a:t>
            </a:r>
          </a:p>
          <a:p>
            <a:r>
              <a:rPr lang="en-US" sz="2400" dirty="0" smtClean="0"/>
              <a:t>Heavy use of Microsoft Office products – particularly Excel</a:t>
            </a:r>
          </a:p>
          <a:p>
            <a:r>
              <a:rPr lang="en-US" sz="2400" dirty="0" smtClean="0"/>
              <a:t>We also regularly review </a:t>
            </a:r>
            <a:r>
              <a:rPr lang="en-US" sz="2400" i="1" dirty="0" err="1" smtClean="0"/>
              <a:t>Businessweek</a:t>
            </a:r>
            <a:r>
              <a:rPr lang="en-US" sz="2400" dirty="0" smtClean="0"/>
              <a:t>, </a:t>
            </a:r>
            <a:r>
              <a:rPr lang="en-US" sz="2400" i="1" dirty="0" smtClean="0"/>
              <a:t>Crain’s Detroit Business</a:t>
            </a:r>
            <a:r>
              <a:rPr lang="en-US" sz="2400" dirty="0" smtClean="0"/>
              <a:t>, </a:t>
            </a:r>
            <a:r>
              <a:rPr lang="en-US" sz="2400" i="1" dirty="0" smtClean="0"/>
              <a:t>Fortune</a:t>
            </a:r>
            <a:r>
              <a:rPr lang="en-US" sz="2400" dirty="0" smtClean="0"/>
              <a:t>, </a:t>
            </a:r>
            <a:r>
              <a:rPr lang="en-US" sz="2400" i="1" dirty="0" smtClean="0"/>
              <a:t>Forbes</a:t>
            </a:r>
            <a:r>
              <a:rPr lang="en-US" sz="2400" dirty="0" smtClean="0"/>
              <a:t>, </a:t>
            </a:r>
            <a:r>
              <a:rPr lang="en-US" sz="2400" i="1" dirty="0" smtClean="0"/>
              <a:t>Barron’s</a:t>
            </a:r>
            <a:r>
              <a:rPr lang="en-US" sz="2400" dirty="0" smtClean="0"/>
              <a:t>, the local newspapers and many other RSS feeds that capture news on WSU, which is about 400 hits a week.</a:t>
            </a:r>
            <a:endParaRPr lang="en-US" sz="2400" dirty="0"/>
          </a:p>
        </p:txBody>
      </p:sp>
      <p:sp>
        <p:nvSpPr>
          <p:cNvPr id="7" name="Title 1"/>
          <p:cNvSpPr txBox="1">
            <a:spLocks noGrp="1"/>
          </p:cNvSpPr>
          <p:nvPr>
            <p:ph type="title"/>
          </p:nvPr>
        </p:nvSpPr>
        <p:spPr>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solidFill>
                  <a:srgbClr val="FFC000"/>
                </a:solidFill>
              </a:rPr>
              <a:t>Development Research Services</a:t>
            </a:r>
          </a:p>
        </p:txBody>
      </p:sp>
    </p:spTree>
    <p:extLst>
      <p:ext uri="{BB962C8B-B14F-4D97-AF65-F5344CB8AC3E}">
        <p14:creationId xmlns:p14="http://schemas.microsoft.com/office/powerpoint/2010/main" val="1575727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600</TotalTime>
  <Words>692</Words>
  <Application>Microsoft Office PowerPoint</Application>
  <PresentationFormat>On-screen Show (4:3)</PresentationFormat>
  <Paragraphs>88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Corporate and Foundation Relations </vt:lpstr>
      <vt:lpstr>Introduction</vt:lpstr>
      <vt:lpstr>Top Six Reasons to Contact CFR</vt:lpstr>
      <vt:lpstr>Case Study</vt:lpstr>
      <vt:lpstr>PowerPoint Presentation</vt:lpstr>
      <vt:lpstr>PowerPoint Presentation</vt:lpstr>
      <vt:lpstr>PowerPoint Presentation</vt:lpstr>
      <vt:lpstr>Development Research Services</vt:lpstr>
      <vt:lpstr>Development Research Services</vt:lpstr>
      <vt:lpstr>Development Research Services</vt:lpstr>
      <vt:lpstr>Development Research Services</vt:lpstr>
      <vt:lpstr>Development Research Services</vt:lpstr>
      <vt:lpstr>PowerPoint Presentation</vt:lpstr>
      <vt:lpstr>PowerPoint Presentation</vt:lpstr>
      <vt:lpstr>You have a funder. CFR’s next stop is Development Communications.</vt:lpstr>
      <vt:lpstr>Development Communications</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Eva Gogola</dc:creator>
  <cp:lastModifiedBy>Firstname Lastname</cp:lastModifiedBy>
  <cp:revision>31</cp:revision>
  <dcterms:created xsi:type="dcterms:W3CDTF">2011-10-19T17:21:57Z</dcterms:created>
  <dcterms:modified xsi:type="dcterms:W3CDTF">2011-10-21T14:02:45Z</dcterms:modified>
</cp:coreProperties>
</file>