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5"/>
  </p:handoutMasterIdLst>
  <p:sldIdLst>
    <p:sldId id="256" r:id="rId2"/>
    <p:sldId id="295" r:id="rId3"/>
    <p:sldId id="293" r:id="rId4"/>
    <p:sldId id="294" r:id="rId5"/>
    <p:sldId id="257" r:id="rId6"/>
    <p:sldId id="267" r:id="rId7"/>
    <p:sldId id="258" r:id="rId8"/>
    <p:sldId id="306" r:id="rId9"/>
    <p:sldId id="289" r:id="rId10"/>
    <p:sldId id="291" r:id="rId11"/>
    <p:sldId id="268" r:id="rId12"/>
    <p:sldId id="270" r:id="rId13"/>
    <p:sldId id="269" r:id="rId14"/>
    <p:sldId id="259" r:id="rId15"/>
    <p:sldId id="273" r:id="rId16"/>
    <p:sldId id="260" r:id="rId17"/>
    <p:sldId id="278" r:id="rId18"/>
    <p:sldId id="283" r:id="rId19"/>
    <p:sldId id="279" r:id="rId20"/>
    <p:sldId id="281" r:id="rId21"/>
    <p:sldId id="264" r:id="rId22"/>
    <p:sldId id="296" r:id="rId23"/>
    <p:sldId id="297" r:id="rId24"/>
    <p:sldId id="298" r:id="rId25"/>
    <p:sldId id="299" r:id="rId26"/>
    <p:sldId id="300" r:id="rId27"/>
    <p:sldId id="301" r:id="rId28"/>
    <p:sldId id="307" r:id="rId29"/>
    <p:sldId id="308" r:id="rId30"/>
    <p:sldId id="309" r:id="rId31"/>
    <p:sldId id="310" r:id="rId32"/>
    <p:sldId id="311" r:id="rId33"/>
    <p:sldId id="290" r:id="rId3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8463E0-F186-4328-A1CA-B0B0026FC92E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D461A4-1441-40D9-B126-E5D632F3D228}">
      <dgm:prSet phldrT="[Text]"/>
      <dgm:spPr/>
      <dgm:t>
        <a:bodyPr/>
        <a:lstStyle/>
        <a:p>
          <a:r>
            <a:rPr lang="en-US" dirty="0" smtClean="0"/>
            <a:t>PI has access to </a:t>
          </a:r>
          <a:r>
            <a:rPr lang="en-US" smtClean="0"/>
            <a:t>laser interferometer</a:t>
          </a:r>
          <a:endParaRPr lang="en-US" dirty="0"/>
        </a:p>
      </dgm:t>
    </dgm:pt>
    <dgm:pt modelId="{21308A4C-4696-455E-8380-B2E9525A9E14}" type="parTrans" cxnId="{055D9C7B-A268-41C3-84F0-F2CCB3F00644}">
      <dgm:prSet/>
      <dgm:spPr/>
      <dgm:t>
        <a:bodyPr/>
        <a:lstStyle/>
        <a:p>
          <a:endParaRPr lang="en-US"/>
        </a:p>
      </dgm:t>
    </dgm:pt>
    <dgm:pt modelId="{C9B48DA2-0201-444C-87A4-1B99574F6FCC}" type="sibTrans" cxnId="{055D9C7B-A268-41C3-84F0-F2CCB3F00644}">
      <dgm:prSet/>
      <dgm:spPr/>
      <dgm:t>
        <a:bodyPr/>
        <a:lstStyle/>
        <a:p>
          <a:endParaRPr lang="en-US"/>
        </a:p>
      </dgm:t>
    </dgm:pt>
    <dgm:pt modelId="{55064F1C-260F-4EED-A639-83F86AF0EEF6}">
      <dgm:prSet/>
      <dgm:spPr/>
      <dgm:t>
        <a:bodyPr/>
        <a:lstStyle/>
        <a:p>
          <a:r>
            <a:rPr lang="en-US" dirty="0" smtClean="0"/>
            <a:t>PI will spend 20%  effort for the project at no cost to the agency</a:t>
          </a:r>
        </a:p>
      </dgm:t>
    </dgm:pt>
    <dgm:pt modelId="{7448AC27-1D3A-4D16-B541-5DEBB00A7645}" type="parTrans" cxnId="{7A0420F5-9765-49CD-AA4D-2A96F03E64E3}">
      <dgm:prSet/>
      <dgm:spPr/>
      <dgm:t>
        <a:bodyPr/>
        <a:lstStyle/>
        <a:p>
          <a:endParaRPr lang="en-US"/>
        </a:p>
      </dgm:t>
    </dgm:pt>
    <dgm:pt modelId="{F3EAAED3-AB0D-46AC-8B9E-6400175E5A85}" type="sibTrans" cxnId="{7A0420F5-9765-49CD-AA4D-2A96F03E64E3}">
      <dgm:prSet/>
      <dgm:spPr/>
      <dgm:t>
        <a:bodyPr/>
        <a:lstStyle/>
        <a:p>
          <a:endParaRPr lang="en-US"/>
        </a:p>
      </dgm:t>
    </dgm:pt>
    <dgm:pt modelId="{ECAB5F22-D28B-4679-AFF7-121E23EC1F58}">
      <dgm:prSet/>
      <dgm:spPr/>
      <dgm:t>
        <a:bodyPr/>
        <a:lstStyle/>
        <a:p>
          <a:r>
            <a:rPr lang="en-US" dirty="0" smtClean="0"/>
            <a:t>PI will use general budget to purchase the $500K laser interferometer</a:t>
          </a:r>
        </a:p>
      </dgm:t>
    </dgm:pt>
    <dgm:pt modelId="{302B6841-76B4-489D-8D9B-2963065D3F66}" type="parTrans" cxnId="{CF6C4AA4-1C97-49EE-95B5-F06C97099447}">
      <dgm:prSet/>
      <dgm:spPr/>
      <dgm:t>
        <a:bodyPr/>
        <a:lstStyle/>
        <a:p>
          <a:endParaRPr lang="en-US"/>
        </a:p>
      </dgm:t>
    </dgm:pt>
    <dgm:pt modelId="{9A9B5CEC-9837-4FFD-861D-B8AD94AF0DDF}" type="sibTrans" cxnId="{CF6C4AA4-1C97-49EE-95B5-F06C97099447}">
      <dgm:prSet/>
      <dgm:spPr/>
      <dgm:t>
        <a:bodyPr/>
        <a:lstStyle/>
        <a:p>
          <a:endParaRPr lang="en-US"/>
        </a:p>
      </dgm:t>
    </dgm:pt>
    <dgm:pt modelId="{E236CD1E-39C9-4955-8B01-6F206D0219FF}">
      <dgm:prSet/>
      <dgm:spPr/>
      <dgm:t>
        <a:bodyPr/>
        <a:lstStyle/>
        <a:p>
          <a:r>
            <a:rPr lang="en-US" dirty="0" smtClean="0"/>
            <a:t>PI will be available to provide advice</a:t>
          </a:r>
        </a:p>
      </dgm:t>
    </dgm:pt>
    <dgm:pt modelId="{11C84A41-EA58-4057-9E9D-53B02EC58BCE}" type="sibTrans" cxnId="{AE1FDC45-67A1-4992-B9A2-5403DF8D21D6}">
      <dgm:prSet/>
      <dgm:spPr/>
      <dgm:t>
        <a:bodyPr/>
        <a:lstStyle/>
        <a:p>
          <a:endParaRPr lang="en-US"/>
        </a:p>
      </dgm:t>
    </dgm:pt>
    <dgm:pt modelId="{59676A6F-B589-4E92-92DB-6AB7450AA5D9}" type="parTrans" cxnId="{AE1FDC45-67A1-4992-B9A2-5403DF8D21D6}">
      <dgm:prSet/>
      <dgm:spPr/>
      <dgm:t>
        <a:bodyPr/>
        <a:lstStyle/>
        <a:p>
          <a:endParaRPr lang="en-US"/>
        </a:p>
      </dgm:t>
    </dgm:pt>
    <dgm:pt modelId="{9DD4BE2A-0CA2-404E-B173-50DEED15E6DD}" type="pres">
      <dgm:prSet presAssocID="{EC8463E0-F186-4328-A1CA-B0B0026FC92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1A0C104-66B4-44F7-92F3-EF3A4F14DF96}" type="pres">
      <dgm:prSet presAssocID="{55064F1C-260F-4EED-A639-83F86AF0EEF6}" presName="node" presStyleLbl="node1" presStyleIdx="0" presStyleCnt="4" custScaleX="46886" custScaleY="41197" custLinFactNeighborX="-3630" custLinFactNeighborY="67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B15F7E-83A5-41B8-B589-39CD463D7008}" type="pres">
      <dgm:prSet presAssocID="{F3EAAED3-AB0D-46AC-8B9E-6400175E5A85}" presName="sibTrans" presStyleCnt="0"/>
      <dgm:spPr/>
    </dgm:pt>
    <dgm:pt modelId="{F09EC183-A793-42DA-AB8A-D373DE83F4E8}" type="pres">
      <dgm:prSet presAssocID="{E236CD1E-39C9-4955-8B01-6F206D0219FF}" presName="node" presStyleLbl="node1" presStyleIdx="1" presStyleCnt="4" custScaleX="46752" custScaleY="40662" custLinFactNeighborX="2899" custLinFactNeighborY="50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271C66-F54B-4978-B306-F82F060762A1}" type="pres">
      <dgm:prSet presAssocID="{11C84A41-EA58-4057-9E9D-53B02EC58BCE}" presName="sibTrans" presStyleCnt="0"/>
      <dgm:spPr/>
    </dgm:pt>
    <dgm:pt modelId="{546EFD3F-B82E-4957-B943-EB5E3F791805}" type="pres">
      <dgm:prSet presAssocID="{ECAB5F22-D28B-4679-AFF7-121E23EC1F58}" presName="node" presStyleLbl="node1" presStyleIdx="2" presStyleCnt="4" custScaleX="50100" custScaleY="43947" custLinFactNeighborX="-31716" custLinFactNeighborY="1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DA8642-980C-4691-A0C5-6391CE7B58C1}" type="pres">
      <dgm:prSet presAssocID="{9A9B5CEC-9837-4FFD-861D-B8AD94AF0DDF}" presName="sibTrans" presStyleCnt="0"/>
      <dgm:spPr/>
    </dgm:pt>
    <dgm:pt modelId="{91D722A8-4DAB-477C-8302-8EB102DCE0E7}" type="pres">
      <dgm:prSet presAssocID="{A4D461A4-1441-40D9-B126-E5D632F3D228}" presName="node" presStyleLbl="node1" presStyleIdx="3" presStyleCnt="4" custScaleX="51641" custScaleY="45585" custLinFactNeighborX="31716" custLinFactNeighborY="1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EFAADED-1B92-4CB7-92B7-0643F74088E5}" type="presOf" srcId="{E236CD1E-39C9-4955-8B01-6F206D0219FF}" destId="{F09EC183-A793-42DA-AB8A-D373DE83F4E8}" srcOrd="0" destOrd="0" presId="urn:microsoft.com/office/officeart/2005/8/layout/default#1"/>
    <dgm:cxn modelId="{AE1FDC45-67A1-4992-B9A2-5403DF8D21D6}" srcId="{EC8463E0-F186-4328-A1CA-B0B0026FC92E}" destId="{E236CD1E-39C9-4955-8B01-6F206D0219FF}" srcOrd="1" destOrd="0" parTransId="{59676A6F-B589-4E92-92DB-6AB7450AA5D9}" sibTransId="{11C84A41-EA58-4057-9E9D-53B02EC58BCE}"/>
    <dgm:cxn modelId="{F61FD776-0EB1-4EC4-8E8D-79B1734A39D1}" type="presOf" srcId="{ECAB5F22-D28B-4679-AFF7-121E23EC1F58}" destId="{546EFD3F-B82E-4957-B943-EB5E3F791805}" srcOrd="0" destOrd="0" presId="urn:microsoft.com/office/officeart/2005/8/layout/default#1"/>
    <dgm:cxn modelId="{7A0420F5-9765-49CD-AA4D-2A96F03E64E3}" srcId="{EC8463E0-F186-4328-A1CA-B0B0026FC92E}" destId="{55064F1C-260F-4EED-A639-83F86AF0EEF6}" srcOrd="0" destOrd="0" parTransId="{7448AC27-1D3A-4D16-B541-5DEBB00A7645}" sibTransId="{F3EAAED3-AB0D-46AC-8B9E-6400175E5A85}"/>
    <dgm:cxn modelId="{C82155E4-C0C3-48C5-B9B6-2C40EA2436D5}" type="presOf" srcId="{EC8463E0-F186-4328-A1CA-B0B0026FC92E}" destId="{9DD4BE2A-0CA2-404E-B173-50DEED15E6DD}" srcOrd="0" destOrd="0" presId="urn:microsoft.com/office/officeart/2005/8/layout/default#1"/>
    <dgm:cxn modelId="{F8181D71-76AC-42E3-9BDD-399FEFE9EBCF}" type="presOf" srcId="{55064F1C-260F-4EED-A639-83F86AF0EEF6}" destId="{41A0C104-66B4-44F7-92F3-EF3A4F14DF96}" srcOrd="0" destOrd="0" presId="urn:microsoft.com/office/officeart/2005/8/layout/default#1"/>
    <dgm:cxn modelId="{CF6C4AA4-1C97-49EE-95B5-F06C97099447}" srcId="{EC8463E0-F186-4328-A1CA-B0B0026FC92E}" destId="{ECAB5F22-D28B-4679-AFF7-121E23EC1F58}" srcOrd="2" destOrd="0" parTransId="{302B6841-76B4-489D-8D9B-2963065D3F66}" sibTransId="{9A9B5CEC-9837-4FFD-861D-B8AD94AF0DDF}"/>
    <dgm:cxn modelId="{6744F04C-5DCC-4BE8-86AC-4CCCA82223C0}" type="presOf" srcId="{A4D461A4-1441-40D9-B126-E5D632F3D228}" destId="{91D722A8-4DAB-477C-8302-8EB102DCE0E7}" srcOrd="0" destOrd="0" presId="urn:microsoft.com/office/officeart/2005/8/layout/default#1"/>
    <dgm:cxn modelId="{055D9C7B-A268-41C3-84F0-F2CCB3F00644}" srcId="{EC8463E0-F186-4328-A1CA-B0B0026FC92E}" destId="{A4D461A4-1441-40D9-B126-E5D632F3D228}" srcOrd="3" destOrd="0" parTransId="{21308A4C-4696-455E-8380-B2E9525A9E14}" sibTransId="{C9B48DA2-0201-444C-87A4-1B99574F6FCC}"/>
    <dgm:cxn modelId="{A83DE912-755E-42B8-9620-CDF9DE38084A}" type="presParOf" srcId="{9DD4BE2A-0CA2-404E-B173-50DEED15E6DD}" destId="{41A0C104-66B4-44F7-92F3-EF3A4F14DF96}" srcOrd="0" destOrd="0" presId="urn:microsoft.com/office/officeart/2005/8/layout/default#1"/>
    <dgm:cxn modelId="{B02F4AE4-DAB9-44E8-B850-D02B2FCDA805}" type="presParOf" srcId="{9DD4BE2A-0CA2-404E-B173-50DEED15E6DD}" destId="{55B15F7E-83A5-41B8-B589-39CD463D7008}" srcOrd="1" destOrd="0" presId="urn:microsoft.com/office/officeart/2005/8/layout/default#1"/>
    <dgm:cxn modelId="{61F8E210-4FC6-4C05-8FDB-51E7D8599A78}" type="presParOf" srcId="{9DD4BE2A-0CA2-404E-B173-50DEED15E6DD}" destId="{F09EC183-A793-42DA-AB8A-D373DE83F4E8}" srcOrd="2" destOrd="0" presId="urn:microsoft.com/office/officeart/2005/8/layout/default#1"/>
    <dgm:cxn modelId="{D6FF3D5E-95DD-4951-91DA-B7B943EAB736}" type="presParOf" srcId="{9DD4BE2A-0CA2-404E-B173-50DEED15E6DD}" destId="{09271C66-F54B-4978-B306-F82F060762A1}" srcOrd="3" destOrd="0" presId="urn:microsoft.com/office/officeart/2005/8/layout/default#1"/>
    <dgm:cxn modelId="{A9F437B5-E3A2-4F3D-B8A3-1DAE9959B771}" type="presParOf" srcId="{9DD4BE2A-0CA2-404E-B173-50DEED15E6DD}" destId="{546EFD3F-B82E-4957-B943-EB5E3F791805}" srcOrd="4" destOrd="0" presId="urn:microsoft.com/office/officeart/2005/8/layout/default#1"/>
    <dgm:cxn modelId="{975E3D2A-7BE1-40FF-928A-2DE4169E98F3}" type="presParOf" srcId="{9DD4BE2A-0CA2-404E-B173-50DEED15E6DD}" destId="{8DDA8642-980C-4691-A0C5-6391CE7B58C1}" srcOrd="5" destOrd="0" presId="urn:microsoft.com/office/officeart/2005/8/layout/default#1"/>
    <dgm:cxn modelId="{5B229405-C683-4058-BC01-543383B80FCA}" type="presParOf" srcId="{9DD4BE2A-0CA2-404E-B173-50DEED15E6DD}" destId="{91D722A8-4DAB-477C-8302-8EB102DCE0E7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A0C104-66B4-44F7-92F3-EF3A4F14DF96}">
      <dsp:nvSpPr>
        <dsp:cNvPr id="0" name=""/>
        <dsp:cNvSpPr/>
      </dsp:nvSpPr>
      <dsp:spPr>
        <a:xfrm>
          <a:off x="28893" y="676277"/>
          <a:ext cx="3036108" cy="16006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PI will spend 20%  effort for the project at no cost to the agency</a:t>
          </a:r>
        </a:p>
      </dsp:txBody>
      <dsp:txXfrm>
        <a:off x="28893" y="676277"/>
        <a:ext cx="3036108" cy="1600629"/>
      </dsp:txXfrm>
    </dsp:sp>
    <dsp:sp modelId="{F09EC183-A793-42DA-AB8A-D373DE83F4E8}">
      <dsp:nvSpPr>
        <dsp:cNvPr id="0" name=""/>
        <dsp:cNvSpPr/>
      </dsp:nvSpPr>
      <dsp:spPr>
        <a:xfrm>
          <a:off x="4135339" y="620426"/>
          <a:ext cx="3027431" cy="15798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PI will be available to provide advice</a:t>
          </a:r>
        </a:p>
      </dsp:txBody>
      <dsp:txXfrm>
        <a:off x="4135339" y="620426"/>
        <a:ext cx="3027431" cy="1579843"/>
      </dsp:txXfrm>
    </dsp:sp>
    <dsp:sp modelId="{546EFD3F-B82E-4957-B943-EB5E3F791805}">
      <dsp:nvSpPr>
        <dsp:cNvPr id="0" name=""/>
        <dsp:cNvSpPr/>
      </dsp:nvSpPr>
      <dsp:spPr>
        <a:xfrm>
          <a:off x="0" y="2697634"/>
          <a:ext cx="3244231" cy="17074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PI will use general budget to purchase the $500K laser interferometer</a:t>
          </a:r>
        </a:p>
      </dsp:txBody>
      <dsp:txXfrm>
        <a:off x="0" y="2697634"/>
        <a:ext cx="3244231" cy="1707475"/>
      </dsp:txXfrm>
    </dsp:sp>
    <dsp:sp modelId="{91D722A8-4DAB-477C-8302-8EB102DCE0E7}">
      <dsp:nvSpPr>
        <dsp:cNvPr id="0" name=""/>
        <dsp:cNvSpPr/>
      </dsp:nvSpPr>
      <dsp:spPr>
        <a:xfrm>
          <a:off x="3894980" y="2665813"/>
          <a:ext cx="3344019" cy="17711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PI has access to </a:t>
          </a:r>
          <a:r>
            <a:rPr lang="en-US" sz="2600" kern="1200" smtClean="0"/>
            <a:t>laser interferometer</a:t>
          </a:r>
          <a:endParaRPr lang="en-US" sz="2600" kern="1200" dirty="0"/>
        </a:p>
      </dsp:txBody>
      <dsp:txXfrm>
        <a:off x="3894980" y="2665813"/>
        <a:ext cx="3344019" cy="17711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F1E0C5C-3870-441F-85DD-C3392270918A}" type="datetimeFigureOut">
              <a:rPr lang="en-US" smtClean="0"/>
              <a:t>10/15/2012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84C487B-6E49-4A76-B1D5-BCF8C5D63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5941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14568DA-28B9-4995-8535-E3F6D9432E74}" type="datetimeFigureOut">
              <a:rPr lang="en-US" smtClean="0"/>
              <a:t>10/15/2012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60AB27F-A41B-458A-91E0-66E1FDDB584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4568DA-28B9-4995-8535-E3F6D9432E74}" type="datetimeFigureOut">
              <a:rPr lang="en-US" smtClean="0"/>
              <a:t>10/15/2012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0AB27F-A41B-458A-91E0-66E1FDDB58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14568DA-28B9-4995-8535-E3F6D9432E74}" type="datetimeFigureOut">
              <a:rPr lang="en-US" smtClean="0"/>
              <a:t>10/15/2012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60AB27F-A41B-458A-91E0-66E1FDDB58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4568DA-28B9-4995-8535-E3F6D9432E74}" type="datetimeFigureOut">
              <a:rPr lang="en-US" smtClean="0"/>
              <a:t>10/15/2012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0AB27F-A41B-458A-91E0-66E1FDDB58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14568DA-28B9-4995-8535-E3F6D9432E74}" type="datetimeFigureOut">
              <a:rPr lang="en-US" smtClean="0"/>
              <a:t>10/15/2012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960AB27F-A41B-458A-91E0-66E1FDDB584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4568DA-28B9-4995-8535-E3F6D9432E74}" type="datetimeFigureOut">
              <a:rPr lang="en-US" smtClean="0"/>
              <a:t>10/15/2012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0AB27F-A41B-458A-91E0-66E1FDDB58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4568DA-28B9-4995-8535-E3F6D9432E74}" type="datetimeFigureOut">
              <a:rPr lang="en-US" smtClean="0"/>
              <a:t>10/15/2012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0AB27F-A41B-458A-91E0-66E1FDDB58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4568DA-28B9-4995-8535-E3F6D9432E74}" type="datetimeFigureOut">
              <a:rPr lang="en-US" smtClean="0"/>
              <a:t>10/15/2012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0AB27F-A41B-458A-91E0-66E1FDDB58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14568DA-28B9-4995-8535-E3F6D9432E74}" type="datetimeFigureOut">
              <a:rPr lang="en-US" smtClean="0"/>
              <a:t>10/15/2012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0AB27F-A41B-458A-91E0-66E1FDDB58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4568DA-28B9-4995-8535-E3F6D9432E74}" type="datetimeFigureOut">
              <a:rPr lang="en-US" smtClean="0"/>
              <a:t>10/15/2012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0AB27F-A41B-458A-91E0-66E1FDDB58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4568DA-28B9-4995-8535-E3F6D9432E74}" type="datetimeFigureOut">
              <a:rPr lang="en-US" smtClean="0"/>
              <a:t>10/15/2012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0AB27F-A41B-458A-91E0-66E1FDDB584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14568DA-28B9-4995-8535-E3F6D9432E74}" type="datetimeFigureOut">
              <a:rPr lang="en-US" smtClean="0"/>
              <a:t>10/15/2012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60AB27F-A41B-458A-91E0-66E1FDDB584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2800" y="457200"/>
            <a:ext cx="5105400" cy="2868168"/>
          </a:xfrm>
        </p:spPr>
        <p:txBody>
          <a:bodyPr/>
          <a:lstStyle/>
          <a:p>
            <a:pPr algn="ctr"/>
            <a:r>
              <a:rPr lang="en-US" i="1" dirty="0" smtClean="0"/>
              <a:t>Cost Sharing, Subcontracts</a:t>
            </a:r>
            <a:br>
              <a:rPr lang="en-US" i="1" dirty="0" smtClean="0"/>
            </a:br>
            <a:r>
              <a:rPr lang="en-US" i="1" dirty="0" smtClean="0"/>
              <a:t>&amp; more…….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2800" y="4343400"/>
            <a:ext cx="5114778" cy="1101248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 smtClean="0"/>
              <a:t>PAD Seminar – October, 2012</a:t>
            </a:r>
          </a:p>
          <a:p>
            <a:pPr algn="ctr"/>
            <a:r>
              <a:rPr lang="en-US" dirty="0" smtClean="0"/>
              <a:t>Gail L. Ryan, Assistant Vice President</a:t>
            </a:r>
          </a:p>
          <a:p>
            <a:pPr algn="ctr"/>
            <a:r>
              <a:rPr lang="en-US" dirty="0" smtClean="0"/>
              <a:t>Sponsored Program Administration</a:t>
            </a:r>
          </a:p>
          <a:p>
            <a:endParaRPr lang="en-US" dirty="0"/>
          </a:p>
        </p:txBody>
      </p:sp>
      <p:pic>
        <p:nvPicPr>
          <p:cNvPr id="2050" name="Picture 2" descr="C:\Documents and Settings\1gryan\Local Settings\Temporary Internet Files\Content.IE5\QNWT6PGV\MP91021655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56" y="2514600"/>
            <a:ext cx="23876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192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Salary cap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 NIH salary cap = $179,700</a:t>
            </a:r>
          </a:p>
          <a:p>
            <a:r>
              <a:rPr lang="en-US" dirty="0" smtClean="0"/>
              <a:t>Dr. Smith’s salary is $250,000/year</a:t>
            </a:r>
          </a:p>
          <a:p>
            <a:r>
              <a:rPr lang="en-US" dirty="0" smtClean="0"/>
              <a:t>Proposed effort on project -10% = $25,000/</a:t>
            </a:r>
            <a:r>
              <a:rPr lang="en-US" dirty="0" err="1" smtClean="0"/>
              <a:t>yr</a:t>
            </a:r>
            <a:endParaRPr lang="en-US" dirty="0" smtClean="0"/>
          </a:p>
          <a:p>
            <a:r>
              <a:rPr lang="en-US" dirty="0" smtClean="0"/>
              <a:t>Max to be charged to grant is $17,970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u="sng" dirty="0" smtClean="0"/>
              <a:t>17,970     </a:t>
            </a:r>
            <a:r>
              <a:rPr lang="en-US" dirty="0" smtClean="0"/>
              <a:t>= 7.188% = ~7%</a:t>
            </a:r>
            <a:endParaRPr lang="en-US" u="sng" dirty="0" smtClean="0"/>
          </a:p>
          <a:p>
            <a:pPr marL="0" indent="0">
              <a:buNone/>
            </a:pPr>
            <a:r>
              <a:rPr lang="en-US" dirty="0" smtClean="0"/>
              <a:t>250,000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Charge 7% to project and 3% to cost-sharing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329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Cost-sharing by sub-recipients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Cost-sharing requirements may be passed along to sub-recipients</a:t>
            </a:r>
            <a:r>
              <a:rPr lang="en-US" dirty="0"/>
              <a:t>.</a:t>
            </a:r>
            <a:endParaRPr lang="en-US" dirty="0" smtClean="0"/>
          </a:p>
          <a:p>
            <a:r>
              <a:rPr lang="en-US" dirty="0" smtClean="0"/>
              <a:t>Prime awardee retains ultimate responsibility for the commitment. </a:t>
            </a:r>
          </a:p>
          <a:p>
            <a:r>
              <a:rPr lang="en-US" dirty="0" smtClean="0"/>
              <a:t>Therefore, if sub-recipient does not meet their match requirement, the prime awardee may need to scramble at the end of the project.</a:t>
            </a:r>
          </a:p>
          <a:p>
            <a:r>
              <a:rPr lang="en-US" dirty="0" smtClean="0"/>
              <a:t>Important to monitor as part of invoicing approval process, etc.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593705"/>
            <a:ext cx="1373632" cy="165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014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Allowability</a:t>
            </a:r>
            <a:r>
              <a:rPr lang="en-US" dirty="0" smtClean="0"/>
              <a:t> of c/s expenses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order to be claimed as c/s, must meet all the same criteria to be allowable on the award: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Incurred during award period</a:t>
            </a:r>
          </a:p>
          <a:p>
            <a:pPr lvl="1"/>
            <a:r>
              <a:rPr lang="en-US" dirty="0" smtClean="0"/>
              <a:t>Allowable expenditure to the project</a:t>
            </a:r>
          </a:p>
          <a:p>
            <a:pPr lvl="1"/>
            <a:r>
              <a:rPr lang="en-US" dirty="0" smtClean="0"/>
              <a:t>Necessary and reasonable for accomplishing project goals and objectives</a:t>
            </a:r>
          </a:p>
          <a:p>
            <a:pPr lvl="1"/>
            <a:r>
              <a:rPr lang="en-US" dirty="0" smtClean="0"/>
              <a:t>Must be auditable</a:t>
            </a:r>
          </a:p>
          <a:p>
            <a:pPr lvl="1"/>
            <a:endParaRPr lang="en-US" dirty="0"/>
          </a:p>
          <a:p>
            <a:pPr marL="292608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236" y="3892594"/>
            <a:ext cx="1742385" cy="217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379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Unallowable cost-sharing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Items normally treated as indirect costs (e.g. office supplies, clerical salaries, etc.)</a:t>
            </a:r>
          </a:p>
          <a:p>
            <a:endParaRPr lang="en-US" dirty="0" smtClean="0"/>
          </a:p>
          <a:p>
            <a:r>
              <a:rPr lang="en-US" dirty="0" smtClean="0"/>
              <a:t>Specifically unallowable costs</a:t>
            </a:r>
          </a:p>
          <a:p>
            <a:endParaRPr lang="en-US" dirty="0" smtClean="0"/>
          </a:p>
          <a:p>
            <a:r>
              <a:rPr lang="en-US" dirty="0" smtClean="0"/>
              <a:t>Cost sharing used on another project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724400"/>
            <a:ext cx="1819275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852987"/>
            <a:ext cx="1819275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014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Important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Funding sources should be identified </a:t>
            </a:r>
            <a:r>
              <a:rPr lang="en-US" i="1" dirty="0" smtClean="0"/>
              <a:t>at the time of proposal submission </a:t>
            </a:r>
            <a:r>
              <a:rPr lang="en-US" dirty="0" smtClean="0"/>
              <a:t>to ensure that commitments are in place.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In other words, “don’t put it in the proposal if you aren’t willing and able to cover the cost!”</a:t>
            </a:r>
          </a:p>
        </p:txBody>
      </p:sp>
    </p:spTree>
    <p:extLst>
      <p:ext uri="{BB962C8B-B14F-4D97-AF65-F5344CB8AC3E}">
        <p14:creationId xmlns:p14="http://schemas.microsoft.com/office/powerpoint/2010/main" val="429403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Important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agencies may require c/s expenditures to occur at same pace as sponsored award.</a:t>
            </a:r>
          </a:p>
          <a:p>
            <a:endParaRPr lang="en-US" dirty="0" smtClean="0"/>
          </a:p>
          <a:p>
            <a:r>
              <a:rPr lang="en-US" dirty="0" smtClean="0"/>
              <a:t>Consider total cost to the institution – hidden costs of c/s include:</a:t>
            </a:r>
          </a:p>
          <a:p>
            <a:pPr lvl="1"/>
            <a:r>
              <a:rPr lang="en-US" dirty="0" smtClean="0"/>
              <a:t>Loss of fringe benefits and indirect cost recovery</a:t>
            </a:r>
          </a:p>
          <a:p>
            <a:pPr lvl="1"/>
            <a:r>
              <a:rPr lang="en-US" dirty="0" smtClean="0"/>
              <a:t>Increase in research base for F&amp;A calculations</a:t>
            </a:r>
          </a:p>
          <a:p>
            <a:pPr lvl="1"/>
            <a:r>
              <a:rPr lang="en-US" dirty="0" smtClean="0"/>
              <a:t>Staff time at both departmental and central level for accounting and reporting of c/s</a:t>
            </a:r>
            <a:endParaRPr lang="en-US" dirty="0"/>
          </a:p>
        </p:txBody>
      </p:sp>
      <p:pic>
        <p:nvPicPr>
          <p:cNvPr id="11266" name="Picture 2" descr="C:\Documents and Settings\1gryan\Local Settings\Temporary Internet Files\Content.IE5\I34YZCUK\MC90043983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800600"/>
            <a:ext cx="2057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85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Cash vs. in-kind c/s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Cash – those outlays that involve an actual outlay of cash by the institution (personnel, supplies, equipment, etc.)</a:t>
            </a:r>
          </a:p>
          <a:p>
            <a:endParaRPr lang="en-US" dirty="0"/>
          </a:p>
          <a:p>
            <a:r>
              <a:rPr lang="en-US" dirty="0" smtClean="0"/>
              <a:t>In-kind – non-cash contributions provided by non-federal third parties, e.g.</a:t>
            </a:r>
          </a:p>
          <a:p>
            <a:pPr lvl="1"/>
            <a:r>
              <a:rPr lang="en-US" dirty="0" smtClean="0"/>
              <a:t>Volunteer services</a:t>
            </a:r>
          </a:p>
          <a:p>
            <a:pPr lvl="1"/>
            <a:r>
              <a:rPr lang="en-US" dirty="0" smtClean="0"/>
              <a:t>Donated supplies/equipment – must use current fair market value</a:t>
            </a:r>
          </a:p>
          <a:p>
            <a:pPr lvl="1"/>
            <a:endParaRPr lang="en-US" dirty="0"/>
          </a:p>
          <a:p>
            <a:r>
              <a:rPr lang="en-US" dirty="0" smtClean="0"/>
              <a:t>Either type must be identifiable and able to be documented.</a:t>
            </a:r>
            <a:endParaRPr lang="en-US" dirty="0"/>
          </a:p>
        </p:txBody>
      </p:sp>
      <p:pic>
        <p:nvPicPr>
          <p:cNvPr id="14338" name="Picture 2" descr="C:\Documents and Settings\1gryan\Local Settings\Temporary Internet Files\Content.IE5\0HQHO5IR\MP90039946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838200"/>
            <a:ext cx="1752600" cy="2191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43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Impact of c/s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several “not so obvious” negative impacts of voluntary cost-sharing.</a:t>
            </a:r>
          </a:p>
          <a:p>
            <a:r>
              <a:rPr lang="en-US" dirty="0" smtClean="0"/>
              <a:t>Negative impacts:</a:t>
            </a:r>
          </a:p>
          <a:p>
            <a:pPr lvl="1"/>
            <a:r>
              <a:rPr lang="en-US" dirty="0" smtClean="0"/>
              <a:t>Lowers F&amp;A rate</a:t>
            </a:r>
          </a:p>
          <a:p>
            <a:pPr lvl="1"/>
            <a:r>
              <a:rPr lang="en-US" dirty="0" smtClean="0"/>
              <a:t>Complicates effort reporting system</a:t>
            </a:r>
          </a:p>
          <a:p>
            <a:pPr lvl="1"/>
            <a:r>
              <a:rPr lang="en-US" dirty="0" smtClean="0"/>
              <a:t>Increases administrative costs for tracking/reporting cost-share</a:t>
            </a:r>
          </a:p>
          <a:p>
            <a:pPr lvl="1"/>
            <a:endParaRPr lang="en-US" dirty="0"/>
          </a:p>
        </p:txBody>
      </p:sp>
      <p:pic>
        <p:nvPicPr>
          <p:cNvPr id="19458" name="Picture 2" descr="C:\Documents and Settings\1gryan\Local Settings\Temporary Internet Files\Content.IE5\D3J160LR\MC90009789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247803"/>
            <a:ext cx="1711757" cy="178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23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IMPORTANT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there is no documentation (i.e. in the payroll distribution system) of the time devoted to research, an agency may factor in additional dollars into the research base.</a:t>
            </a:r>
          </a:p>
          <a:p>
            <a:endParaRPr lang="en-US" dirty="0" smtClean="0"/>
          </a:p>
          <a:p>
            <a:r>
              <a:rPr lang="en-US" dirty="0" smtClean="0"/>
              <a:t>This may hurt your rate negotiation process! </a:t>
            </a:r>
          </a:p>
          <a:p>
            <a:endParaRPr lang="en-US" dirty="0"/>
          </a:p>
          <a:p>
            <a:r>
              <a:rPr lang="en-US" dirty="0" smtClean="0"/>
              <a:t>Better to be able to bury them in documentation.</a:t>
            </a:r>
            <a:endParaRPr lang="en-US" dirty="0"/>
          </a:p>
        </p:txBody>
      </p:sp>
      <p:pic>
        <p:nvPicPr>
          <p:cNvPr id="5" name="Picture 2" descr="C:\Documents and Settings\1gryan\Local Settings\Temporary Internet Files\Content.IE5\CP9M3D86\MC90033432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945" y="4343400"/>
            <a:ext cx="3219854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857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c/s impact on </a:t>
            </a:r>
            <a:r>
              <a:rPr lang="en-US" dirty="0" err="1" smtClean="0"/>
              <a:t>f&amp;A-simplified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Basics of the F&amp;A rate:</a:t>
            </a:r>
          </a:p>
          <a:p>
            <a:r>
              <a:rPr lang="en-US" dirty="0" smtClean="0"/>
              <a:t>Pooled expenditures – those that cannot be allocated to a particular project (i.e. indirect costs)  </a:t>
            </a:r>
          </a:p>
          <a:p>
            <a:r>
              <a:rPr lang="en-US" dirty="0" smtClean="0"/>
              <a:t>Base expenditures – those direct expenses that make up an institution’s MTDC base</a:t>
            </a:r>
            <a:endParaRPr lang="en-US" dirty="0"/>
          </a:p>
          <a:p>
            <a:r>
              <a:rPr lang="en-US" dirty="0" smtClean="0"/>
              <a:t>Rate = </a:t>
            </a:r>
            <a:r>
              <a:rPr lang="en-US" u="sng" dirty="0" smtClean="0"/>
              <a:t>Pool</a:t>
            </a:r>
          </a:p>
          <a:p>
            <a:pPr marL="0" indent="0">
              <a:buNone/>
            </a:pPr>
            <a:r>
              <a:rPr lang="en-US" dirty="0" smtClean="0"/>
              <a:t>	    Base</a:t>
            </a:r>
          </a:p>
          <a:p>
            <a:r>
              <a:rPr lang="en-US" dirty="0" smtClean="0"/>
              <a:t>Goal is to keep the pool high and the base low.</a:t>
            </a:r>
          </a:p>
          <a:p>
            <a:r>
              <a:rPr lang="en-US" dirty="0" smtClean="0"/>
              <a:t>Where does cost-sharing fit in?</a:t>
            </a:r>
          </a:p>
        </p:txBody>
      </p:sp>
    </p:spTree>
    <p:extLst>
      <p:ext uri="{BB962C8B-B14F-4D97-AF65-F5344CB8AC3E}">
        <p14:creationId xmlns:p14="http://schemas.microsoft.com/office/powerpoint/2010/main" val="422143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Course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800" dirty="0" smtClean="0"/>
              <a:t>High level understanding of the following:</a:t>
            </a:r>
          </a:p>
          <a:p>
            <a:endParaRPr lang="en-US" dirty="0"/>
          </a:p>
          <a:p>
            <a:pPr lvl="1"/>
            <a:r>
              <a:rPr lang="en-US" sz="2800" dirty="0" smtClean="0"/>
              <a:t>Cost-sharing on sponsored projects</a:t>
            </a:r>
          </a:p>
          <a:p>
            <a:pPr lvl="1"/>
            <a:r>
              <a:rPr lang="en-US" sz="2800" dirty="0" smtClean="0"/>
              <a:t>Sub-contracts on sponsored projects</a:t>
            </a:r>
          </a:p>
          <a:p>
            <a:pPr lvl="1"/>
            <a:r>
              <a:rPr lang="en-US" sz="2800" dirty="0" smtClean="0"/>
              <a:t>OMB Circular A-21 Basics</a:t>
            </a:r>
          </a:p>
          <a:p>
            <a:pPr lvl="1"/>
            <a:r>
              <a:rPr lang="en-US" sz="2800" dirty="0" smtClean="0"/>
              <a:t>Uses of Indirect Cost Recovery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559644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Simplified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Indirect Expenses (pooled costs) = 100,000</a:t>
            </a:r>
          </a:p>
          <a:p>
            <a:pPr marL="0" indent="0">
              <a:buNone/>
            </a:pPr>
            <a:r>
              <a:rPr lang="en-US" dirty="0" smtClean="0"/>
              <a:t>MTDC Base = 200,000</a:t>
            </a:r>
          </a:p>
          <a:p>
            <a:pPr marL="0" indent="0">
              <a:buNone/>
            </a:pPr>
            <a:r>
              <a:rPr lang="en-US" dirty="0" smtClean="0"/>
              <a:t>Rate = </a:t>
            </a:r>
            <a:r>
              <a:rPr lang="en-US" u="sng" dirty="0" smtClean="0"/>
              <a:t>100,000</a:t>
            </a:r>
            <a:r>
              <a:rPr lang="en-US" dirty="0" smtClean="0"/>
              <a:t> = 50%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200,000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Add 20,000 of cost sharing expenses to base.</a:t>
            </a:r>
          </a:p>
          <a:p>
            <a:pPr marL="0" indent="0">
              <a:buNone/>
            </a:pPr>
            <a:r>
              <a:rPr lang="en-US" dirty="0" smtClean="0"/>
              <a:t>Indirect Expenses (pooled costs) = 100,000</a:t>
            </a:r>
          </a:p>
          <a:p>
            <a:pPr marL="0" indent="0">
              <a:buNone/>
            </a:pPr>
            <a:r>
              <a:rPr lang="en-US" dirty="0" smtClean="0"/>
              <a:t>MTDC Base = 220,000</a:t>
            </a:r>
          </a:p>
          <a:p>
            <a:pPr marL="0" indent="0">
              <a:buNone/>
            </a:pPr>
            <a:r>
              <a:rPr lang="en-US" dirty="0" smtClean="0"/>
              <a:t>Rate = </a:t>
            </a:r>
            <a:r>
              <a:rPr lang="en-US" u="sng" dirty="0" smtClean="0"/>
              <a:t>100,000</a:t>
            </a:r>
            <a:r>
              <a:rPr lang="en-US" dirty="0" smtClean="0"/>
              <a:t> = 45.45%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220,000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9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Final advice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Only commit to cost-sharing when required.</a:t>
            </a:r>
          </a:p>
          <a:p>
            <a:endParaRPr lang="en-US" dirty="0" smtClean="0"/>
          </a:p>
          <a:p>
            <a:r>
              <a:rPr lang="en-US" dirty="0" smtClean="0"/>
              <a:t>Only commit to the level of the amount required.</a:t>
            </a:r>
          </a:p>
          <a:p>
            <a:endParaRPr lang="en-US" dirty="0" smtClean="0"/>
          </a:p>
          <a:p>
            <a:r>
              <a:rPr lang="en-US" dirty="0" smtClean="0"/>
              <a:t>Only commit what you are prepared to deliver.</a:t>
            </a:r>
          </a:p>
          <a:p>
            <a:endParaRPr lang="en-US" dirty="0" smtClean="0"/>
          </a:p>
          <a:p>
            <a:r>
              <a:rPr lang="en-US" dirty="0" smtClean="0"/>
              <a:t>DOCUMENT, DOCUMENT, DOCUMENT!</a:t>
            </a:r>
            <a:endParaRPr lang="en-US" dirty="0"/>
          </a:p>
        </p:txBody>
      </p:sp>
      <p:pic>
        <p:nvPicPr>
          <p:cNvPr id="4" name="Picture 2" descr="C:\Documents and Settings\1gryan\Local Settings\Temporary Internet Files\Content.IE5\2CRBH6VL\MC90043940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585" y="4434681"/>
            <a:ext cx="2250225" cy="2423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37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is a subcontract?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Differentiation between a subcontractor and a vendor is the first step: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/>
              <a:t>Subcontract: </a:t>
            </a:r>
            <a:r>
              <a:rPr lang="en-US" dirty="0"/>
              <a:t>An agreement written under the authority of and </a:t>
            </a:r>
            <a:r>
              <a:rPr lang="en-US" dirty="0" smtClean="0"/>
              <a:t>consistent with </a:t>
            </a:r>
            <a:r>
              <a:rPr lang="en-US" dirty="0"/>
              <a:t>the terms of the Prime Award (grant or contract) that transfers </a:t>
            </a:r>
            <a:r>
              <a:rPr lang="en-US" b="1" i="1" dirty="0"/>
              <a:t>a </a:t>
            </a:r>
            <a:r>
              <a:rPr lang="en-US" b="1" i="1" dirty="0" smtClean="0"/>
              <a:t>portion of </a:t>
            </a:r>
            <a:r>
              <a:rPr lang="en-US" b="1" i="1" dirty="0"/>
              <a:t>the research or substantive effort </a:t>
            </a:r>
            <a:r>
              <a:rPr lang="en-US" dirty="0"/>
              <a:t>to another organization. </a:t>
            </a:r>
            <a:endParaRPr lang="en-US" dirty="0" smtClean="0"/>
          </a:p>
          <a:p>
            <a:r>
              <a:rPr lang="en-US" dirty="0" smtClean="0"/>
              <a:t>A subcontract is </a:t>
            </a:r>
            <a:r>
              <a:rPr lang="en-US" dirty="0"/>
              <a:t>normally signed by both </a:t>
            </a:r>
            <a:r>
              <a:rPr lang="en-US" dirty="0" smtClean="0"/>
              <a:t>parties.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1830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Comparison to other mechanisms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Personal Services Contract: </a:t>
            </a:r>
            <a:r>
              <a:rPr lang="en-US" dirty="0"/>
              <a:t>A written agreement that transfers a </a:t>
            </a:r>
            <a:r>
              <a:rPr lang="en-US" dirty="0" smtClean="0"/>
              <a:t>specialized service </a:t>
            </a:r>
            <a:r>
              <a:rPr lang="en-US" dirty="0"/>
              <a:t>not available through a routine service provider. </a:t>
            </a:r>
            <a:endParaRPr lang="en-US" dirty="0" smtClean="0"/>
          </a:p>
          <a:p>
            <a:r>
              <a:rPr lang="en-US" dirty="0" smtClean="0"/>
              <a:t>The contractor requires </a:t>
            </a:r>
            <a:r>
              <a:rPr lang="en-US" dirty="0"/>
              <a:t>a specialized knowledge in a particular field and often </a:t>
            </a:r>
            <a:r>
              <a:rPr lang="en-US" dirty="0" smtClean="0"/>
              <a:t>requires originality</a:t>
            </a:r>
            <a:r>
              <a:rPr lang="en-US" dirty="0"/>
              <a:t>, creativity, and decision-making abilities.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agreement </a:t>
            </a:r>
            <a:r>
              <a:rPr lang="en-US" dirty="0" smtClean="0"/>
              <a:t>is intellectual </a:t>
            </a:r>
            <a:r>
              <a:rPr lang="en-US" dirty="0"/>
              <a:t>and professional in nature, and is normally signed by </a:t>
            </a:r>
            <a:r>
              <a:rPr lang="en-US" dirty="0" smtClean="0"/>
              <a:t>both parties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328329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Comparison to other mechanisms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 smtClean="0"/>
          </a:p>
          <a:p>
            <a:r>
              <a:rPr lang="en-US" b="1" dirty="0" smtClean="0"/>
              <a:t>Purchased </a:t>
            </a:r>
            <a:r>
              <a:rPr lang="en-US" b="1" dirty="0"/>
              <a:t>Services: </a:t>
            </a:r>
            <a:r>
              <a:rPr lang="en-US" dirty="0"/>
              <a:t>Are orders to procure goods and services that </a:t>
            </a:r>
            <a:r>
              <a:rPr lang="en-US" dirty="0" smtClean="0"/>
              <a:t>are normally </a:t>
            </a:r>
            <a:r>
              <a:rPr lang="en-US" dirty="0"/>
              <a:t>routine in nature. </a:t>
            </a:r>
            <a:endParaRPr lang="en-US" dirty="0" smtClean="0"/>
          </a:p>
          <a:p>
            <a:r>
              <a:rPr lang="en-US" dirty="0" smtClean="0"/>
              <a:t>They </a:t>
            </a:r>
            <a:r>
              <a:rPr lang="en-US" dirty="0"/>
              <a:t>are normally signed only by </a:t>
            </a:r>
            <a:r>
              <a:rPr lang="en-US" dirty="0" smtClean="0"/>
              <a:t>the Purchasing </a:t>
            </a:r>
            <a:r>
              <a:rPr lang="en-US" dirty="0"/>
              <a:t>party.</a:t>
            </a:r>
          </a:p>
        </p:txBody>
      </p:sp>
    </p:spTree>
    <p:extLst>
      <p:ext uri="{BB962C8B-B14F-4D97-AF65-F5344CB8AC3E}">
        <p14:creationId xmlns:p14="http://schemas.microsoft.com/office/powerpoint/2010/main" val="13291859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When to issue a subcontract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 subcontract is an appropriate procurement mechanism when:</a:t>
            </a:r>
          </a:p>
          <a:p>
            <a:r>
              <a:rPr lang="en-US" dirty="0"/>
              <a:t>1. The collaboration is substantive programmatic work which is </a:t>
            </a:r>
            <a:r>
              <a:rPr lang="en-US" dirty="0" smtClean="0"/>
              <a:t>beyond mere </a:t>
            </a:r>
            <a:r>
              <a:rPr lang="en-US" dirty="0"/>
              <a:t>analytical work-for-hire normally conducted by a routine </a:t>
            </a:r>
            <a:r>
              <a:rPr lang="en-US" dirty="0" smtClean="0"/>
              <a:t>service provider</a:t>
            </a:r>
            <a:r>
              <a:rPr lang="en-US" dirty="0"/>
              <a:t>.</a:t>
            </a:r>
          </a:p>
          <a:p>
            <a:r>
              <a:rPr lang="en-US" dirty="0"/>
              <a:t>2. The collaboration is substantial enough that the collaborating </a:t>
            </a:r>
            <a:r>
              <a:rPr lang="en-US" dirty="0" smtClean="0"/>
              <a:t>individual or </a:t>
            </a:r>
            <a:r>
              <a:rPr lang="en-US" dirty="0"/>
              <a:t>organization </a:t>
            </a:r>
            <a:r>
              <a:rPr lang="en-US" b="1" dirty="0"/>
              <a:t>will </a:t>
            </a:r>
            <a:r>
              <a:rPr lang="en-US" dirty="0"/>
              <a:t>participate in preparation of results, publication</a:t>
            </a:r>
            <a:r>
              <a:rPr lang="en-US" dirty="0" smtClean="0"/>
              <a:t>, presentation </a:t>
            </a:r>
            <a:r>
              <a:rPr lang="en-US" dirty="0"/>
              <a:t>or other collaborative participation beyond </a:t>
            </a:r>
            <a:r>
              <a:rPr lang="en-US" dirty="0" smtClean="0"/>
              <a:t>routine analytical </a:t>
            </a:r>
            <a:r>
              <a:rPr lang="en-US" dirty="0"/>
              <a:t>work.</a:t>
            </a:r>
          </a:p>
          <a:p>
            <a:r>
              <a:rPr lang="en-US" dirty="0"/>
              <a:t>3. The collaborator will maintain control of the work to be performed </a:t>
            </a:r>
            <a:r>
              <a:rPr lang="en-US" dirty="0" smtClean="0"/>
              <a:t>under the </a:t>
            </a:r>
            <a:r>
              <a:rPr lang="en-US" dirty="0"/>
              <a:t>subcontract.</a:t>
            </a:r>
          </a:p>
        </p:txBody>
      </p:sp>
    </p:spTree>
    <p:extLst>
      <p:ext uri="{BB962C8B-B14F-4D97-AF65-F5344CB8AC3E}">
        <p14:creationId xmlns:p14="http://schemas.microsoft.com/office/powerpoint/2010/main" val="8546940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Subcontracting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Subcontracts are typically identified in the proposal and/or approved by the sponsor.</a:t>
            </a:r>
          </a:p>
          <a:p>
            <a:r>
              <a:rPr lang="en-US" dirty="0" smtClean="0"/>
              <a:t>SPA has a team dedicated to preparation and administration of subcontracts.</a:t>
            </a:r>
          </a:p>
          <a:p>
            <a:r>
              <a:rPr lang="en-US" dirty="0" smtClean="0"/>
              <a:t>Approval of invoices from </a:t>
            </a:r>
            <a:r>
              <a:rPr lang="en-US" dirty="0" err="1" smtClean="0"/>
              <a:t>subrecipients</a:t>
            </a:r>
            <a:r>
              <a:rPr lang="en-US" dirty="0" smtClean="0"/>
              <a:t> is a shared responsibility:</a:t>
            </a:r>
          </a:p>
          <a:p>
            <a:pPr lvl="1"/>
            <a:r>
              <a:rPr lang="en-US" dirty="0" smtClean="0"/>
              <a:t>PI responsible for verifying work proceeding at an expected pace, and expenses are reasonable based on work completed.</a:t>
            </a:r>
          </a:p>
          <a:p>
            <a:pPr lvl="1"/>
            <a:r>
              <a:rPr lang="en-US" dirty="0" smtClean="0"/>
              <a:t>SPA responsible for verifying budget, </a:t>
            </a:r>
            <a:r>
              <a:rPr lang="en-US" dirty="0" err="1" smtClean="0"/>
              <a:t>allowability</a:t>
            </a:r>
            <a:r>
              <a:rPr lang="en-US" dirty="0" smtClean="0"/>
              <a:t> of expenses,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5463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Subcontracting – pi responsibilities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Approve scope of work and related budget</a:t>
            </a:r>
          </a:p>
          <a:p>
            <a:r>
              <a:rPr lang="en-US" dirty="0" smtClean="0"/>
              <a:t>Ensure receipt of required deliverables and/or progress reports and review for appropriateness</a:t>
            </a:r>
          </a:p>
          <a:p>
            <a:r>
              <a:rPr lang="en-US" dirty="0" smtClean="0"/>
              <a:t>Align deliverables/progress reports with invoices submitted for payment</a:t>
            </a:r>
          </a:p>
          <a:p>
            <a:r>
              <a:rPr lang="en-US" dirty="0" smtClean="0"/>
              <a:t>Coordinate any modifications with the SPA contracts team (e.g. change in scope, </a:t>
            </a:r>
            <a:r>
              <a:rPr lang="en-US" dirty="0" err="1" smtClean="0"/>
              <a:t>rebudget</a:t>
            </a:r>
            <a:r>
              <a:rPr lang="en-US" dirty="0" smtClean="0"/>
              <a:t> request, etc.)</a:t>
            </a:r>
          </a:p>
        </p:txBody>
      </p:sp>
    </p:spTree>
    <p:extLst>
      <p:ext uri="{BB962C8B-B14F-4D97-AF65-F5344CB8AC3E}">
        <p14:creationId xmlns:p14="http://schemas.microsoft.com/office/powerpoint/2010/main" val="11075241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Expenditure </a:t>
            </a:r>
            <a:r>
              <a:rPr lang="en-US" dirty="0" err="1" smtClean="0"/>
              <a:t>allowability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Federal awards – OMB Circular A21 outlines </a:t>
            </a:r>
            <a:r>
              <a:rPr lang="en-US" dirty="0" err="1" smtClean="0"/>
              <a:t>allowability</a:t>
            </a:r>
            <a:r>
              <a:rPr lang="en-US" dirty="0" smtClean="0"/>
              <a:t> for certain types of expenditures.</a:t>
            </a:r>
          </a:p>
          <a:p>
            <a:r>
              <a:rPr lang="en-US" dirty="0" smtClean="0"/>
              <a:t>A21 = “Cost Principles for Educational Institutions”</a:t>
            </a:r>
          </a:p>
          <a:p>
            <a:r>
              <a:rPr lang="en-US" dirty="0" smtClean="0"/>
              <a:t>Guidance on what should be direct charged to projects vs. what we recover via our indirect cost rate</a:t>
            </a:r>
          </a:p>
          <a:p>
            <a:r>
              <a:rPr lang="en-US" dirty="0" smtClean="0"/>
              <a:t>Specifically, costs of a clerical or administrative nature are considered “sensitive” and care must be taken if direct charged (typically recovered via </a:t>
            </a:r>
            <a:r>
              <a:rPr lang="en-US" dirty="0" err="1" smtClean="0"/>
              <a:t>indirects</a:t>
            </a:r>
            <a:r>
              <a:rPr lang="en-US" dirty="0"/>
              <a:t>)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2577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A-21allowability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following items are considered sensitive, and require extra justification to directly charge to federal projects:</a:t>
            </a:r>
          </a:p>
          <a:p>
            <a:endParaRPr lang="en-US" dirty="0"/>
          </a:p>
          <a:p>
            <a:pPr lvl="1"/>
            <a:r>
              <a:rPr lang="en-US" dirty="0" smtClean="0"/>
              <a:t>Clerical and administrative salaries</a:t>
            </a:r>
          </a:p>
          <a:p>
            <a:pPr lvl="1"/>
            <a:r>
              <a:rPr lang="en-US" dirty="0" smtClean="0"/>
              <a:t>Office supplies (includes computers by definition of equipment threshold) </a:t>
            </a:r>
          </a:p>
          <a:p>
            <a:pPr lvl="1"/>
            <a:r>
              <a:rPr lang="en-US" dirty="0" smtClean="0"/>
              <a:t>Telephone line costs </a:t>
            </a:r>
            <a:r>
              <a:rPr lang="en-US" smtClean="0"/>
              <a:t>(local)</a:t>
            </a:r>
            <a:endParaRPr lang="en-US" dirty="0" smtClean="0"/>
          </a:p>
          <a:p>
            <a:pPr lvl="1"/>
            <a:r>
              <a:rPr lang="en-US" dirty="0" smtClean="0"/>
              <a:t>Postage</a:t>
            </a:r>
          </a:p>
          <a:p>
            <a:pPr lvl="1"/>
            <a:r>
              <a:rPr lang="en-US" dirty="0" smtClean="0"/>
              <a:t>Other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994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is Cost-sharing?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Definition (reference OMB Circular A-110):</a:t>
            </a:r>
          </a:p>
          <a:p>
            <a:pPr marL="0" indent="0">
              <a:buNone/>
            </a:pPr>
            <a:endParaRPr lang="en-US" sz="3200" dirty="0"/>
          </a:p>
          <a:p>
            <a:pPr marL="274320" lvl="1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lang="en-US" sz="3200" dirty="0"/>
              <a:t>Project costs not borne by the </a:t>
            </a:r>
            <a:r>
              <a:rPr lang="en-US" sz="3200" dirty="0" smtClean="0"/>
              <a:t>sponsor </a:t>
            </a:r>
            <a:r>
              <a:rPr lang="en-US" sz="3200" dirty="0"/>
              <a:t>but supported by contributions from the recipient  </a:t>
            </a:r>
            <a:r>
              <a:rPr lang="en-US" sz="3200" dirty="0" smtClean="0"/>
              <a:t>and/or </a:t>
            </a:r>
            <a:r>
              <a:rPr lang="en-US" sz="3200" dirty="0"/>
              <a:t>third parties, both cash and in-kind.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0269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A-21 </a:t>
            </a:r>
            <a:r>
              <a:rPr lang="en-US" dirty="0" err="1" smtClean="0"/>
              <a:t>Allowability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Certain criteria need to be met in order to allow these types of expenses as direct charges:</a:t>
            </a:r>
          </a:p>
          <a:p>
            <a:pPr lvl="1"/>
            <a:r>
              <a:rPr lang="en-US" dirty="0" smtClean="0"/>
              <a:t>Must be able to identify the costs specifically to the project with a high degree of accuracy</a:t>
            </a:r>
          </a:p>
          <a:p>
            <a:pPr lvl="1"/>
            <a:r>
              <a:rPr lang="en-US" dirty="0" smtClean="0"/>
              <a:t>Costs must be incurred for a different purpose or circumstance (how the item is used, not “what it is”) OR part of a “major project” as defined in the circular.</a:t>
            </a:r>
          </a:p>
          <a:p>
            <a:pPr lvl="1"/>
            <a:r>
              <a:rPr lang="en-US" dirty="0" smtClean="0"/>
              <a:t>Costs must have been explicitly budgeted, with justification, and awarded.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776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SPENDING INDIRECT COST RECOVERY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ICR funds are set up in the general fund range, and must follow the “rules” for the general fund.</a:t>
            </a:r>
          </a:p>
          <a:p>
            <a:endParaRPr lang="en-US" dirty="0"/>
          </a:p>
          <a:p>
            <a:r>
              <a:rPr lang="en-US" dirty="0" smtClean="0"/>
              <a:t>Typical expenditures include items necessary to the research, but which might be considered questionable, or unallowable, if charged directly to a sponsored project.</a:t>
            </a:r>
          </a:p>
        </p:txBody>
      </p:sp>
    </p:spTree>
    <p:extLst>
      <p:ext uri="{BB962C8B-B14F-4D97-AF65-F5344CB8AC3E}">
        <p14:creationId xmlns:p14="http://schemas.microsoft.com/office/powerpoint/2010/main" val="25474972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SPENDING INDIRECT COST RECOVERY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Examples of expenditures include:</a:t>
            </a:r>
          </a:p>
          <a:p>
            <a:endParaRPr lang="en-US" dirty="0"/>
          </a:p>
          <a:p>
            <a:pPr lvl="1"/>
            <a:r>
              <a:rPr lang="en-US" dirty="0" smtClean="0"/>
              <a:t>Office supplies, toner, computers, etc.  (those items which we discussed as being A21 sensitive)</a:t>
            </a:r>
          </a:p>
          <a:p>
            <a:pPr lvl="1"/>
            <a:r>
              <a:rPr lang="en-US" dirty="0" smtClean="0"/>
              <a:t>Travel</a:t>
            </a:r>
          </a:p>
          <a:p>
            <a:pPr lvl="1"/>
            <a:r>
              <a:rPr lang="en-US" dirty="0" smtClean="0"/>
              <a:t>Memberships, dues</a:t>
            </a:r>
          </a:p>
          <a:p>
            <a:pPr lvl="1"/>
            <a:r>
              <a:rPr lang="en-US" dirty="0" smtClean="0"/>
              <a:t>Books, journals</a:t>
            </a:r>
          </a:p>
          <a:p>
            <a:pPr lvl="1"/>
            <a:r>
              <a:rPr lang="en-US" dirty="0" smtClean="0"/>
              <a:t>Miscellaneous items which are not easily identifiable to a particular project (e.g. shared by multiple projects)</a:t>
            </a:r>
          </a:p>
        </p:txBody>
      </p:sp>
    </p:spTree>
    <p:extLst>
      <p:ext uri="{BB962C8B-B14F-4D97-AF65-F5344CB8AC3E}">
        <p14:creationId xmlns:p14="http://schemas.microsoft.com/office/powerpoint/2010/main" val="29447925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Questions???</a:t>
            </a:r>
            <a:endParaRPr lang="en-US" dirty="0"/>
          </a:p>
        </p:txBody>
      </p:sp>
      <p:pic>
        <p:nvPicPr>
          <p:cNvPr id="20484" name="Picture 4" descr="C:\Documents and Settings\1gryan\Local Settings\Temporary Internet Files\Content.IE5\HFSVAPTV\MP90043955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758142"/>
            <a:ext cx="3203448" cy="4798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40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Cost-Sharing defined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Portion </a:t>
            </a:r>
            <a:r>
              <a:rPr lang="en-US" dirty="0"/>
              <a:t>of research costs that are not borne by the sponsor</a:t>
            </a:r>
          </a:p>
          <a:p>
            <a:pPr lvl="1"/>
            <a:r>
              <a:rPr lang="en-US" dirty="0"/>
              <a:t>Primarily required by federal sponsors</a:t>
            </a:r>
          </a:p>
          <a:p>
            <a:pPr lvl="1"/>
            <a:r>
              <a:rPr lang="en-US" dirty="0"/>
              <a:t>Pledge can be a % of total project costs or a fixed amount</a:t>
            </a:r>
          </a:p>
          <a:p>
            <a:pPr lvl="1"/>
            <a:r>
              <a:rPr lang="en-US" dirty="0"/>
              <a:t>Obligation must come from non federal funds</a:t>
            </a:r>
          </a:p>
          <a:p>
            <a:pPr lvl="1"/>
            <a:r>
              <a:rPr lang="en-US" dirty="0"/>
              <a:t>Obligation </a:t>
            </a:r>
            <a:r>
              <a:rPr lang="en-US" i="1" dirty="0"/>
              <a:t>must not </a:t>
            </a:r>
            <a:r>
              <a:rPr lang="en-US" dirty="0"/>
              <a:t>come from federal flow through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474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Types of cost-sharing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Mandatory – explicit in award document and/or explicit in program announcement or guidelines.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Voluntary Committed – defined and quantified in either dollars or narrative in proposal.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Voluntary Uncommitted – occurs in course of project, was not planned or anticipated.</a:t>
            </a:r>
          </a:p>
          <a:p>
            <a:pPr lvl="1"/>
            <a:r>
              <a:rPr lang="en-US" dirty="0" smtClean="0"/>
              <a:t>Cost overruns fall into this category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743200"/>
            <a:ext cx="15240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184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Committed vs. uncommitted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Committed cost-sharing</a:t>
            </a:r>
          </a:p>
          <a:p>
            <a:pPr lvl="1"/>
            <a:r>
              <a:rPr lang="en-US" dirty="0" smtClean="0"/>
              <a:t>Regardless of mandatory or voluntary, once committed becomes true obligation to the institution.</a:t>
            </a:r>
          </a:p>
          <a:p>
            <a:pPr lvl="1"/>
            <a:r>
              <a:rPr lang="en-US" dirty="0" smtClean="0"/>
              <a:t>Must be documented in financial system </a:t>
            </a:r>
          </a:p>
          <a:p>
            <a:pPr lvl="1"/>
            <a:r>
              <a:rPr lang="en-US" b="1" dirty="0" smtClean="0"/>
              <a:t>Proposal commitments = Award requirements</a:t>
            </a:r>
          </a:p>
          <a:p>
            <a:r>
              <a:rPr lang="en-US" dirty="0" smtClean="0"/>
              <a:t>Voluntary Uncommitted cost-sharing</a:t>
            </a:r>
          </a:p>
          <a:p>
            <a:pPr lvl="1"/>
            <a:r>
              <a:rPr lang="en-US" dirty="0" smtClean="0"/>
              <a:t>Treated differently than committed cost-sharing.</a:t>
            </a:r>
          </a:p>
          <a:p>
            <a:pPr lvl="1"/>
            <a:r>
              <a:rPr lang="en-US" dirty="0" smtClean="0"/>
              <a:t>Not included in organized research base for F&amp;A rate purposes.</a:t>
            </a:r>
          </a:p>
          <a:p>
            <a:pPr lvl="1"/>
            <a:r>
              <a:rPr lang="en-US" dirty="0" smtClean="0"/>
              <a:t>Excluded from effort reporting requirements of A-21, Section J-8.</a:t>
            </a:r>
          </a:p>
          <a:p>
            <a:pPr lvl="1"/>
            <a:r>
              <a:rPr lang="en-US" dirty="0" smtClean="0"/>
              <a:t>Does NOT need to be documented</a:t>
            </a:r>
          </a:p>
          <a:p>
            <a:pPr lvl="1"/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524000"/>
            <a:ext cx="1762125" cy="177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694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Common forms of cost sharing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Personnel – time/effort of PI or other staff</a:t>
            </a:r>
          </a:p>
          <a:p>
            <a:pPr lvl="1"/>
            <a:r>
              <a:rPr lang="en-US" dirty="0" smtClean="0"/>
              <a:t>Per OMB A-110, rates for volunteer services shall be consistent with those paid for similar work in the recipient’s organization.  </a:t>
            </a:r>
          </a:p>
          <a:p>
            <a:r>
              <a:rPr lang="en-US" dirty="0" smtClean="0"/>
              <a:t>Equipment – sometimes a required match for a new piece of equipment to be provided by the University.  </a:t>
            </a:r>
          </a:p>
          <a:p>
            <a:pPr lvl="1"/>
            <a:r>
              <a:rPr lang="en-US" dirty="0" smtClean="0"/>
              <a:t>Use of existing equipment is usually not allowable as cost-sharing.</a:t>
            </a:r>
          </a:p>
          <a:p>
            <a:r>
              <a:rPr lang="en-US" dirty="0" smtClean="0"/>
              <a:t>Operational costs – supplies, travel, etc.</a:t>
            </a:r>
          </a:p>
          <a:p>
            <a:r>
              <a:rPr lang="en-US" dirty="0" smtClean="0"/>
              <a:t>“In-kind” cost sharing – donations by third parties.  </a:t>
            </a:r>
          </a:p>
          <a:p>
            <a:pPr lvl="1"/>
            <a:r>
              <a:rPr lang="en-US" dirty="0" smtClean="0"/>
              <a:t>Quantifiable</a:t>
            </a:r>
          </a:p>
          <a:p>
            <a:pPr lvl="1"/>
            <a:r>
              <a:rPr lang="en-US" dirty="0" smtClean="0"/>
              <a:t>Certification/documentation of actual</a:t>
            </a:r>
          </a:p>
          <a:p>
            <a:r>
              <a:rPr lang="en-US" dirty="0" smtClean="0"/>
              <a:t>F&amp;A – reduction in recovery can often be claimed</a:t>
            </a:r>
            <a:endParaRPr lang="en-US" dirty="0"/>
          </a:p>
          <a:p>
            <a:pPr lvl="1"/>
            <a:endParaRPr lang="en-US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398924"/>
            <a:ext cx="11430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503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voluntary c/s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3923101"/>
              </p:ext>
            </p:extLst>
          </p:nvPr>
        </p:nvGraphicFramePr>
        <p:xfrm>
          <a:off x="457200" y="1609725"/>
          <a:ext cx="7239000" cy="484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ight Arrow 4"/>
          <p:cNvSpPr/>
          <p:nvPr/>
        </p:nvSpPr>
        <p:spPr>
          <a:xfrm>
            <a:off x="3200400" y="3810000"/>
            <a:ext cx="1524000" cy="4572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/>
              <a:t>As opposed to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74555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about salary cap?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should salary amount in excess of the agency (e.g. NIH) salary cap be handled?</a:t>
            </a:r>
          </a:p>
          <a:p>
            <a:endParaRPr lang="en-US" dirty="0"/>
          </a:p>
          <a:p>
            <a:r>
              <a:rPr lang="en-US" dirty="0" smtClean="0"/>
              <a:t>Salary cap is considered voluntary committed, and must therefore be documented and identifiable within the financial records of the institution.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126" y="4495800"/>
            <a:ext cx="1143000" cy="648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 descr="C:\Documents and Settings\1gryan\Local Settings\Temporary Internet Files\Content.IE5\EX3WQA9S\MC900441459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00" y="4953000"/>
            <a:ext cx="1601052" cy="160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813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1374</TotalTime>
  <Words>1678</Words>
  <Application>Microsoft Office PowerPoint</Application>
  <PresentationFormat>On-screen Show (4:3)</PresentationFormat>
  <Paragraphs>206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Opulent</vt:lpstr>
      <vt:lpstr>Cost Sharing, Subcontracts &amp; more……. </vt:lpstr>
      <vt:lpstr>Course objectives</vt:lpstr>
      <vt:lpstr>What is Cost-sharing?</vt:lpstr>
      <vt:lpstr>Cost-Sharing defined</vt:lpstr>
      <vt:lpstr>Types of cost-sharing</vt:lpstr>
      <vt:lpstr>Committed vs. uncommitted</vt:lpstr>
      <vt:lpstr>Common forms of cost sharing</vt:lpstr>
      <vt:lpstr>Examples of voluntary c/s</vt:lpstr>
      <vt:lpstr>What about salary cap?</vt:lpstr>
      <vt:lpstr>Salary cap example</vt:lpstr>
      <vt:lpstr>Cost-sharing by sub-recipients</vt:lpstr>
      <vt:lpstr>Allowability of c/s expenses</vt:lpstr>
      <vt:lpstr>Unallowable cost-sharing</vt:lpstr>
      <vt:lpstr>Important considerations</vt:lpstr>
      <vt:lpstr>Important considerations</vt:lpstr>
      <vt:lpstr>Cash vs. in-kind c/s</vt:lpstr>
      <vt:lpstr>Impact of c/s</vt:lpstr>
      <vt:lpstr>IMPORTANT CONSIDERATIONS</vt:lpstr>
      <vt:lpstr>c/s impact on f&amp;A-simplified</vt:lpstr>
      <vt:lpstr>Simplified example</vt:lpstr>
      <vt:lpstr>Final advice</vt:lpstr>
      <vt:lpstr>What is a subcontract?</vt:lpstr>
      <vt:lpstr>Comparison to other mechanisms</vt:lpstr>
      <vt:lpstr>Comparison to other mechanisms</vt:lpstr>
      <vt:lpstr>When to issue a subcontract</vt:lpstr>
      <vt:lpstr>Subcontracting process</vt:lpstr>
      <vt:lpstr>Subcontracting – pi responsibilities</vt:lpstr>
      <vt:lpstr>Expenditure allowability</vt:lpstr>
      <vt:lpstr>A-21allowability</vt:lpstr>
      <vt:lpstr>A-21 Allowability</vt:lpstr>
      <vt:lpstr>SPENDING INDIRECT COST RECOVERY</vt:lpstr>
      <vt:lpstr>SPENDING INDIRECT COST RECOVERY</vt:lpstr>
      <vt:lpstr>Questions???</vt:lpstr>
    </vt:vector>
  </TitlesOfParts>
  <Company>WSU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Accounting for Cost Share: Post Award and Beyond</dc:title>
  <dc:creator>RyanGail</dc:creator>
  <cp:lastModifiedBy>Firstname Lastname</cp:lastModifiedBy>
  <cp:revision>19</cp:revision>
  <cp:lastPrinted>2012-10-15T19:54:46Z</cp:lastPrinted>
  <dcterms:created xsi:type="dcterms:W3CDTF">2011-08-01T18:28:38Z</dcterms:created>
  <dcterms:modified xsi:type="dcterms:W3CDTF">2012-10-15T19:59:49Z</dcterms:modified>
</cp:coreProperties>
</file>