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4" r:id="rId2"/>
    <p:sldId id="256" r:id="rId3"/>
    <p:sldId id="257" r:id="rId4"/>
    <p:sldId id="285" r:id="rId5"/>
    <p:sldId id="293" r:id="rId6"/>
    <p:sldId id="259" r:id="rId7"/>
    <p:sldId id="260" r:id="rId8"/>
    <p:sldId id="261" r:id="rId9"/>
    <p:sldId id="258" r:id="rId10"/>
    <p:sldId id="262" r:id="rId11"/>
    <p:sldId id="286" r:id="rId12"/>
    <p:sldId id="287" r:id="rId13"/>
    <p:sldId id="288" r:id="rId14"/>
    <p:sldId id="289" r:id="rId15"/>
    <p:sldId id="290" r:id="rId16"/>
    <p:sldId id="263" r:id="rId17"/>
    <p:sldId id="292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5" r:id="rId29"/>
    <p:sldId id="277" r:id="rId30"/>
    <p:sldId id="278" r:id="rId31"/>
    <p:sldId id="279" r:id="rId32"/>
    <p:sldId id="280" r:id="rId33"/>
    <p:sldId id="281" r:id="rId34"/>
    <p:sldId id="282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59"/>
    <a:srgbClr val="A37F14"/>
    <a:srgbClr val="8E2344"/>
    <a:srgbClr val="E6C770"/>
    <a:srgbClr val="FFCC49"/>
    <a:srgbClr val="336600"/>
    <a:srgbClr val="F2E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CF69B-A7E9-4F72-B184-40ABDB81D2D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39AF7-316B-46F5-A0D4-E04B3A01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6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39AF7-316B-46F5-A0D4-E04B3A01AF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AA88-4E01-4952-BFC5-7CA8DF6B6D93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B701-7295-4445-B2BE-1DE6EED9022F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E848-C97E-45C7-8F41-E459251CA594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6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1DFF-FAA5-4D78-A53F-5DD09CFFD103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3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1E76-D3FB-4F1E-8787-5CDCE496A73D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39CE-3696-4E82-8403-065558B791AF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CDF-305E-42AB-9480-E24CF2861028}" type="datetime1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9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432-0FFF-471D-97CE-D7E0B408ECE6}" type="datetime1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9EF6-B302-4841-9212-5F89AB1E85C6}" type="datetime1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7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FEF-B196-4123-A852-AC58D1F1DB79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7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8594-DABC-4C71-9CF3-BFA0B5D4EDAC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EB9B-00C7-484D-8004-4290BB72C07C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7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tpl=/ecfrbrowse/Title02/2cfr200_main_02.tp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tpl=/ecfrbrowse/Title02/2cfr200_main_02.tp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fr.gov/current/title-2/subtitle-A/chapter-II/part-200/subpart-D/section-200.306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policy/salcap_summary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896" y="3429000"/>
            <a:ext cx="5253186" cy="3154362"/>
          </a:xfrm>
          <a:prstGeom prst="rect">
            <a:avLst/>
          </a:prstGeom>
          <a:ln w="25400">
            <a:solidFill>
              <a:srgbClr val="8E2344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81001" y="230326"/>
            <a:ext cx="8390976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solidFill>
                  <a:srgbClr val="8E234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  <a:p>
            <a:pPr algn="ctr"/>
            <a:endParaRPr lang="en-US" sz="2800" b="1" cap="none" spc="50" dirty="0">
              <a:ln w="11430"/>
              <a:solidFill>
                <a:srgbClr val="8E234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b="1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Basics</a:t>
            </a:r>
            <a:endParaRPr lang="en-US" sz="5400" b="1" cap="none" spc="50" dirty="0">
              <a:ln w="11430"/>
              <a:solidFill>
                <a:srgbClr val="A37F1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07470"/>
          </a:xfrm>
          <a:prstGeom prst="rect">
            <a:avLst/>
          </a:prstGeom>
          <a:solidFill>
            <a:srgbClr val="F2E2B4"/>
          </a:solidFill>
          <a:ln>
            <a:solidFill>
              <a:srgbClr val="33660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Mandatory and Voluntary Committed cost-sharing on sponsored research projects is included in the Organized Research direct cost base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Included in the calculation of the Facilities and Administration (F&amp;A, also known as Indirect costs) rate. 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 in the direct cost base results in a decrease in WSU’s F&amp;A rate and, consequently, a reduction of indirect cost revenue from sponsored projects.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526143" y="76200"/>
            <a:ext cx="7763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cost-sharing</a:t>
            </a:r>
          </a:p>
        </p:txBody>
      </p:sp>
    </p:spTree>
    <p:extLst>
      <p:ext uri="{BB962C8B-B14F-4D97-AF65-F5344CB8AC3E}">
        <p14:creationId xmlns:p14="http://schemas.microsoft.com/office/powerpoint/2010/main" val="410985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58" y="76200"/>
            <a:ext cx="908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cost-sharing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639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“not so obvious” negative impacts of voluntary committed cost-sharing:</a:t>
            </a:r>
          </a:p>
          <a:p>
            <a:pPr lvl="0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Lowers F&amp;A rate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Complicates effort reporting system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Increases administrative costs for tracking/reporting </a:t>
            </a:r>
          </a:p>
          <a:p>
            <a:pPr marL="1371600" lvl="2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Creates the need to document two programs – direct costs and cost share</a:t>
            </a: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3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58" y="76200"/>
            <a:ext cx="908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cost-sharing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665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Cumulatively, cost-sharing commitments reduce the University’s F&amp;A cost rate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of direct expenses is considered part of the research base when calculating the University’s F&amp;A rate</a:t>
            </a:r>
          </a:p>
          <a:p>
            <a:pPr marL="1371600" lvl="2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ü"/>
            </a:pPr>
            <a:r>
              <a:rPr lang="en-US" sz="2800" b="1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Excluded</a:t>
            </a: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from the University’s pool of expenses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Lowers the amount of indirect expenses that can be allocated to sponsored projects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Reduces the University’s recovery of F&amp;A costs</a:t>
            </a:r>
          </a:p>
          <a:p>
            <a:pPr lvl="1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6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58" y="76200"/>
            <a:ext cx="908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cost-sharing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682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other words, WSU is tapped three times:</a:t>
            </a:r>
          </a:p>
          <a:p>
            <a:pPr lvl="0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 – institutional resources are redistributed to make cost share available to a project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Second – the sponsor does not pay F&amp;A costs on the cost shared items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Third – the University’s F&amp;A rate is lowered in the next negotiation of F&amp;A rate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61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748" y="106978"/>
            <a:ext cx="89963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C/S on F&amp;A: Simplified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776" y="966722"/>
            <a:ext cx="87366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Basics of the F&amp;A rate: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Pooled expenditures – those that cannot be allocated to a particular project (i.e. indirect costs)  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expenditures – those direct expenses that make up an institution’s MTDC base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 = </a:t>
            </a:r>
            <a:r>
              <a:rPr lang="en-US" sz="3200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Pool</a:t>
            </a:r>
          </a:p>
          <a:p>
            <a:pPr>
              <a:buClr>
                <a:srgbClr val="A37F14"/>
              </a:buClr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   	Base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 is to keep the pool high and the base low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does cost-sharing fit in?</a:t>
            </a:r>
          </a:p>
        </p:txBody>
      </p:sp>
    </p:spTree>
    <p:extLst>
      <p:ext uri="{BB962C8B-B14F-4D97-AF65-F5344CB8AC3E}">
        <p14:creationId xmlns:p14="http://schemas.microsoft.com/office/powerpoint/2010/main" val="1233197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5723" y="106978"/>
            <a:ext cx="88104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C/S on F&amp;A: Simplified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776" y="966722"/>
            <a:ext cx="8736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Indirect Expenses (pooled costs) = 100,000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MTDC Base = 200,000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 = </a:t>
            </a:r>
            <a:r>
              <a:rPr lang="en-US" sz="2800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100,000</a:t>
            </a:r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50%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200,000</a:t>
            </a:r>
          </a:p>
          <a:p>
            <a:endParaRPr lang="en-US" sz="2800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20,000 of cost-sharing expenses to base.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Indirect Expenses (pooled costs) = 100,000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MTDC Base = 220,000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 = </a:t>
            </a:r>
            <a:r>
              <a:rPr lang="en-US" sz="2800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100,000</a:t>
            </a:r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45.45%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220,000</a:t>
            </a:r>
          </a:p>
        </p:txBody>
      </p:sp>
    </p:spTree>
    <p:extLst>
      <p:ext uri="{BB962C8B-B14F-4D97-AF65-F5344CB8AC3E}">
        <p14:creationId xmlns:p14="http://schemas.microsoft.com/office/powerpoint/2010/main" val="508078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918909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500" dirty="0">
              <a:solidFill>
                <a:srgbClr val="A37F14"/>
              </a:solidFill>
              <a:latin typeface="ITC Stone Sans Semibold" pitchFamily="50" charset="0"/>
            </a:endParaRP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Personnel – time/effort of PI or others</a:t>
            </a: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Equipment – sometimes a required match for new equipment to be provided by the University</a:t>
            </a:r>
          </a:p>
          <a:p>
            <a:pPr marL="1371600" lvl="2" indent="-4572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5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of existing equipment is usually not allowable as cost-sharing</a:t>
            </a: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Operational costs – supplies, travel, etc.</a:t>
            </a: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“In Kind” cost-sharing – donations by a third party</a:t>
            </a:r>
          </a:p>
          <a:p>
            <a:pPr marL="1371600" lvl="2" indent="-4572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5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Quantifiable</a:t>
            </a:r>
          </a:p>
          <a:p>
            <a:pPr marL="1371600" lvl="2" indent="-4572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5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Certification/documentation of actual contribution</a:t>
            </a:r>
            <a:endParaRPr lang="en-US" sz="25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Reduced or waived F&amp;A rates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399"/>
            <a:ext cx="89050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Common Cost Shared Expenses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E234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918909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by Sub-Recipients</a:t>
            </a:r>
          </a:p>
          <a:p>
            <a:pPr lvl="1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requirements may be passed along to sub-recipients</a:t>
            </a:r>
          </a:p>
          <a:p>
            <a:pPr lvl="2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Prime awardee retains ultimate responsibility for the commitment</a:t>
            </a:r>
          </a:p>
          <a:p>
            <a:pPr lvl="2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14500" lvl="3" indent="-342900">
              <a:buClr>
                <a:srgbClr val="A37F14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Therefore, if sub-recipient does not meet match requirement, the prime awardee may need to scramble at the end of the project</a:t>
            </a:r>
          </a:p>
          <a:p>
            <a:pPr lvl="3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Important to monitor as part of invoicing approval process,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399"/>
            <a:ext cx="89050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Common Cost Shared Expenses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E234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13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4292" y="76200"/>
            <a:ext cx="5147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Procedure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9530"/>
            <a:ext cx="8229600" cy="52488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cost-sharing on a project, ensure that pertinent information is listed in the Cayuse proposal record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06" y="2702888"/>
            <a:ext cx="7628988" cy="2743202"/>
          </a:xfrm>
          <a:prstGeom prst="rect">
            <a:avLst/>
          </a:prstGeom>
          <a:ln w="25400">
            <a:solidFill>
              <a:srgbClr val="26665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783883" y="2705819"/>
            <a:ext cx="1447800" cy="265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4648200"/>
            <a:ext cx="5474776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134" y="76200"/>
            <a:ext cx="67557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Procedure (Cont.)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907197"/>
            <a:ext cx="8686800" cy="830997"/>
          </a:xfrm>
          <a:prstGeom prst="rect">
            <a:avLst/>
          </a:prstGeom>
          <a:solidFill>
            <a:schemeClr val="bg2"/>
          </a:solidFill>
          <a:ln w="25400">
            <a:solidFill>
              <a:srgbClr val="8E234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there is cost-sharing on a proposal budget, Department must provide SPA pertinent information including, source account, type of cost-sharing, and funding unit or third-party organization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72" y="1915013"/>
            <a:ext cx="7558456" cy="4252794"/>
          </a:xfrm>
          <a:prstGeom prst="rect">
            <a:avLst/>
          </a:prstGeom>
          <a:ln w="25400">
            <a:solidFill>
              <a:srgbClr val="26665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66800" y="2941636"/>
            <a:ext cx="6553200" cy="1554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800600"/>
            <a:ext cx="1600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57" y="1219200"/>
            <a:ext cx="8763000" cy="4343262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cost-sharing?</a:t>
            </a:r>
          </a:p>
          <a:p>
            <a:pPr marL="1028700" lvl="1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</a:t>
            </a:r>
          </a:p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Procedure</a:t>
            </a:r>
          </a:p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26023" y="76200"/>
            <a:ext cx="6917278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Basics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105090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53788"/>
            <a:ext cx="67557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Procedure (Cont.)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462454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Once grant funds are awarded, SPA establishes a corresponding cost-sharing account that is “rolled-up” to the grant account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" t="15176" r="43192" b="58474"/>
          <a:stretch/>
        </p:blipFill>
        <p:spPr bwMode="auto">
          <a:xfrm>
            <a:off x="228600" y="3733800"/>
            <a:ext cx="5953081" cy="2164552"/>
          </a:xfrm>
          <a:prstGeom prst="rect">
            <a:avLst/>
          </a:prstGeom>
          <a:noFill/>
          <a:ln w="25400">
            <a:solidFill>
              <a:srgbClr val="8E234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76500" y="4152901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4504592"/>
            <a:ext cx="328386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" t="21732" r="68462" b="48999"/>
          <a:stretch/>
        </p:blipFill>
        <p:spPr bwMode="auto">
          <a:xfrm>
            <a:off x="5181600" y="1143000"/>
            <a:ext cx="3216050" cy="2273582"/>
          </a:xfrm>
          <a:prstGeom prst="rect">
            <a:avLst/>
          </a:prstGeom>
          <a:noFill/>
          <a:ln w="25400">
            <a:solidFill>
              <a:srgbClr val="8E234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05600" y="1219200"/>
            <a:ext cx="685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4289" y="152400"/>
            <a:ext cx="568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2954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Committed cost-sharing represents a binding commitment by the University to a sponsor and, as such, is subject to audit under federal and other sponsor regulations.</a:t>
            </a:r>
          </a:p>
          <a:p>
            <a:pPr>
              <a:buClr>
                <a:srgbClr val="A37F14"/>
              </a:buClr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Any quantifiable cost offered in the proposal becomes a legally binding and accountable commitment of the University upon award. 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must be documented in the same way as other charges. 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Once a cost-sharing commitment is made, the principal investigator is required to measure, track, record, and be prepared to report the commitment.</a:t>
            </a:r>
          </a:p>
        </p:txBody>
      </p:sp>
    </p:spTree>
    <p:extLst>
      <p:ext uri="{BB962C8B-B14F-4D97-AF65-F5344CB8AC3E}">
        <p14:creationId xmlns:p14="http://schemas.microsoft.com/office/powerpoint/2010/main" val="153454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avoid financial liability as a result of audit disallowance, it is the responsibility of the principal investigator to incur expenditures in accordance with applicable regulations and policies: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cost principles and standards contained in </a:t>
            </a: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OMB, 2 CFR 200, Uniform Guidance (Uniform Administrative Requirements, Cost Principles, and Audit Requirements for Federal Awards</a:t>
            </a: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16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76200"/>
            <a:ext cx="754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 (Cont.)</a:t>
            </a:r>
          </a:p>
        </p:txBody>
      </p:sp>
    </p:spTree>
    <p:extLst>
      <p:ext uri="{BB962C8B-B14F-4D97-AF65-F5344CB8AC3E}">
        <p14:creationId xmlns:p14="http://schemas.microsoft.com/office/powerpoint/2010/main" val="89202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Unfulfilled cost-sharing commitments or lack of documentation may result in a reduction of costs allowed against the sponsored project and a return of funds to the agency. 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Also, the cost-sharing commitment is not automatically reduced when an award is reduced. </a:t>
            </a:r>
          </a:p>
          <a:p>
            <a:pPr marL="0" indent="0">
              <a:buNone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Should the awarded amount be reduced from the proposed amount, the committed cost-sharing may need to be adjusted accordingly, particularly if the awarded budget requires a change in the scope of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446" y="198566"/>
            <a:ext cx="7069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 (Cont.)</a:t>
            </a:r>
          </a:p>
        </p:txBody>
      </p:sp>
    </p:spTree>
    <p:extLst>
      <p:ext uri="{BB962C8B-B14F-4D97-AF65-F5344CB8AC3E}">
        <p14:creationId xmlns:p14="http://schemas.microsoft.com/office/powerpoint/2010/main" val="948322554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525963"/>
          </a:xfrm>
        </p:spPr>
        <p:txBody>
          <a:bodyPr>
            <a:no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a Chair/Director or Dean approves a Cayuse proposal and cost-sharing is present, it indicates approval of the cost-sharing commitments being made by the campus unit.</a:t>
            </a:r>
          </a:p>
          <a:p>
            <a:pPr lvl="1"/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also indicates that the department is responsible for tracking and reporting cost share</a:t>
            </a:r>
          </a:p>
          <a:p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just the PI’s responsibility</a:t>
            </a:r>
          </a:p>
          <a:p>
            <a:pPr marL="0" indent="0">
              <a:buNone/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Imperative that Chairs, Directors, Deans, and SPA also review and approve cost-sharing commitments that are necessary, allowable and allocable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Failure to meet the pledged cost share can result in a reduction of agency funding, leading to an impact on unit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98566"/>
            <a:ext cx="7069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 (Cont.)</a:t>
            </a:r>
          </a:p>
        </p:txBody>
      </p:sp>
    </p:spTree>
    <p:extLst>
      <p:ext uri="{BB962C8B-B14F-4D97-AF65-F5344CB8AC3E}">
        <p14:creationId xmlns:p14="http://schemas.microsoft.com/office/powerpoint/2010/main" val="616586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7704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600" b="1" dirty="0">
              <a:solidFill>
                <a:srgbClr val="A37F14"/>
              </a:solidFill>
              <a:latin typeface="ITC Stone Sans Semibold" pitchFamily="50" charset="0"/>
            </a:endParaRPr>
          </a:p>
          <a:p>
            <a:pPr marL="0" indent="0">
              <a:buNone/>
            </a:pPr>
            <a:endParaRPr lang="en-US" sz="4600" dirty="0">
              <a:solidFill>
                <a:srgbClr val="A37F14"/>
              </a:solidFill>
              <a:latin typeface="ITC Stone Sans Semibold" pitchFamily="50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share only when absolutely necessary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 prepared to track and report all cost share pledged or risk losing agency funding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Only cost share allowable direct costs that: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Qualify as allowable costs under provisions of </a:t>
            </a: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2 CFR 200</a:t>
            </a: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not duplicate the type of costs included in the University’s indirect cost rates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Have not been charged to any other federal contract or grant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occur within the project period</a:t>
            </a:r>
          </a:p>
          <a:p>
            <a:pPr marL="0" indent="0">
              <a:buNone/>
            </a:pPr>
            <a:b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0" y="70201"/>
            <a:ext cx="3724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79999" y="990600"/>
            <a:ext cx="3756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8E234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Checklist</a:t>
            </a:r>
            <a:r>
              <a: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cap="none" spc="50" dirty="0">
                <a:ln w="11430"/>
                <a:solidFill>
                  <a:srgbClr val="8E234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176951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98566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289" y="1052146"/>
            <a:ext cx="40495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Cautionary Guidance: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commitments are normally stated in the budget but, can be stated in the budget justification or project narrative. 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A37F1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matter where cost-sharing commitments are found within a proposal, statements of cost-sharing commitments are legally binding on WSU even when not mandated by the sponsor.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using language in proposals that cites percentage of time, salaries or specific levels of effort, a commitment to cost-sharing is made – often unintentionally.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instances where cost-sharing is specified and quantified, WSU is obligated to account for and track these commitments along with funds awarded by the sponsor.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26665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A37F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84782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8" name="Rectangle 7"/>
          <p:cNvSpPr/>
          <p:nvPr/>
        </p:nvSpPr>
        <p:spPr>
          <a:xfrm>
            <a:off x="50718" y="762000"/>
            <a:ext cx="3897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 Examples: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302805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following examples typify the indication of a cost-sharing commitment: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Wayne State University is fully supportive of this project and agrees to be responsible for the salary of the PI for its duration.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J is Principal Investigator of this project and will devote 40% effort (30% salary support requested) to the project.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department of Chemistry will purchase a (equipment item) at ($</a:t>
            </a:r>
            <a:r>
              <a:rPr lang="en-US" b="1" dirty="0" err="1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xx,xxx</a:t>
            </a: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for exclusive use in support of Dr. J’s project.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PI will contribute a week of field work and the time required for data analysis and report writing and will supply all equipment.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PI will be contributing funds from other sources for use of (equipment) to ensure that the scope of work can be performed on the proposed.</a:t>
            </a:r>
          </a:p>
        </p:txBody>
      </p:sp>
    </p:spTree>
    <p:extLst>
      <p:ext uri="{BB962C8B-B14F-4D97-AF65-F5344CB8AC3E}">
        <p14:creationId xmlns:p14="http://schemas.microsoft.com/office/powerpoint/2010/main" val="51839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18" y="762000"/>
            <a:ext cx="3897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 Examples: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302805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following examples typify </a:t>
            </a:r>
            <a:r>
              <a:rPr lang="en-US" b="1" u="sng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indication</a:t>
            </a:r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a cost-sharing commitment: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A37F14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J will be providing expert advice and consultation to the project as needed.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J is Principal Investigator and requests 25% salary support for this project.  He will provide additional support to the project as needed.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PI will have access to additional resources, such as (equipment), to ensure the successful execution of the scope of work.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university demonstrates support to the project through the availability and expertise of the Principal Investigator.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X will oversee all aspects of the project.</a:t>
            </a:r>
          </a:p>
          <a:p>
            <a:endParaRPr lang="en-US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Stone Sans Semi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7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18" y="762000"/>
            <a:ext cx="3897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 Examples: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302805"/>
            <a:ext cx="822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following is a list of terms that can indicate a commitment to cost-sharing: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A37F14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Sharing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Matching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Kind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Donate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 % or $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Allocate % or $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Exclusive Use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Volunteer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Support at no cost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Contribute</a:t>
            </a:r>
          </a:p>
          <a:p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 defined in the Code of Federal Regulations (CFR) </a:t>
            </a: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§200.306</a:t>
            </a: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 contributions, including cash and third party in-kind, shall be accepted as part of the recipient's cost-sharing or matching when such contributions meet all of the following criteria: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 Are verifiable from the recipient's records.  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(2) Are not included as contributions for any other federally-assisted project or program.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(3) Are necessary and reasonable for proper and efficient accomplishment of project or program objectives.</a:t>
            </a:r>
          </a:p>
          <a:p>
            <a:pPr lvl="1"/>
            <a:endParaRPr lang="en-US" sz="8800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71304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cost-sharing?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355909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855" y="838200"/>
            <a:ext cx="22333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838200"/>
            <a:ext cx="52197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legislatively mandated provision limiting the direct salary an individual may receive under an NIH, SAMHSA or AHRQ grant or contract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1336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individual's base salary is NOT constrained, per se, by the legislative provision for a limitation of salary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rate limitation simply limits the amount that may be awarded and charged to NIH grants and contracts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institution may pay an individual's salary amount in excess of the salary cap with non-federal funds =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028950" lvl="6" indent="-285750">
              <a:buFont typeface="Arial" pitchFamily="34" charset="0"/>
              <a:buChar char="•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SHARE!!!</a:t>
            </a:r>
          </a:p>
        </p:txBody>
      </p:sp>
    </p:spTree>
    <p:extLst>
      <p:ext uri="{BB962C8B-B14F-4D97-AF65-F5344CB8AC3E}">
        <p14:creationId xmlns:p14="http://schemas.microsoft.com/office/powerpoint/2010/main" val="1679148319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4922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Resources (Cont.)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855" y="838200"/>
            <a:ext cx="22333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262" y="1752600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limitation on NIH Grants to Executive Level II:</a:t>
            </a:r>
          </a:p>
          <a:p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Please refer to the salary cap summary with times frames for existing salary caps, at </a:t>
            </a:r>
          </a:p>
          <a:p>
            <a:endParaRPr lang="en-US" b="1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http://grants.nih.gov/grants/policy/salcap_summary.htm</a:t>
            </a:r>
            <a:endParaRPr lang="en-US" b="1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00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-24244" y="76200"/>
            <a:ext cx="2339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6868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salary cap is based on an annualized rate for full time appointment - 2023</a:t>
            </a:r>
          </a:p>
          <a:p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Annualized salary cap of $212,100 by FTE: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1.0 FTE = $212,100 ($212,100 X 1.0 FTE)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0.75 FTE = $159,075 ($212,100 X 0.75 FTE) 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0.5 FTE = $106,050 ($212,100 X 0.5 FTE)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0.25 FTE = $53,025 ($212,100 X 0.25 FTE)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0.1 FTE = $21,210 ($212,100 X 0.1 FTE)</a:t>
            </a:r>
          </a:p>
        </p:txBody>
      </p:sp>
    </p:spTree>
    <p:extLst>
      <p:ext uri="{BB962C8B-B14F-4D97-AF65-F5344CB8AC3E}">
        <p14:creationId xmlns:p14="http://schemas.microsoft.com/office/powerpoint/2010/main" val="1844999291"/>
      </p:ext>
    </p:extLst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76200"/>
            <a:ext cx="89830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 </a:t>
            </a:r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Labor Distribution (Dollar Method)</a:t>
            </a:r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811" y="617349"/>
            <a:ext cx="8884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Divide the allowable salary support (percent effort commitment multiplied by NIH salary cap dollar amount) by the Base Salary amount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453914"/>
              </p:ext>
            </p:extLst>
          </p:nvPr>
        </p:nvGraphicFramePr>
        <p:xfrm>
          <a:off x="457200" y="1600200"/>
          <a:ext cx="8229600" cy="4440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2023 Salary Cap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212,100</a:t>
                      </a:r>
                    </a:p>
                  </a:txBody>
                  <a:tcPr marL="9525" marR="9525" marT="952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Effort Commitment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Salary Support (Cap times Effort Commitment)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53,025 </a:t>
                      </a: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Base Salary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250,000 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 Labor Distribution (Salary Support divided by Base)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21.21%</a:t>
                      </a: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cost-sharing (Effort Commitment minus % Salary Distribution)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3.79%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726345" y="1066800"/>
            <a:ext cx="2344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Calculating the salary cap</a:t>
            </a:r>
            <a:b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(Dollar Method)</a:t>
            </a:r>
          </a:p>
        </p:txBody>
      </p:sp>
    </p:spTree>
    <p:extLst>
      <p:ext uri="{BB962C8B-B14F-4D97-AF65-F5344CB8AC3E}">
        <p14:creationId xmlns:p14="http://schemas.microsoft.com/office/powerpoint/2010/main" val="4443017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25655" y="76200"/>
            <a:ext cx="8284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 </a:t>
            </a:r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Labor Distribution (% Method)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812" y="617349"/>
            <a:ext cx="8130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Divide the allowable salary cap by the Base Salary amount and then multiply the result by the effort commitment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6726345" y="1066800"/>
            <a:ext cx="2344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Calculating the salary cap</a:t>
            </a:r>
            <a:b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(% Method)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378974"/>
              </p:ext>
            </p:extLst>
          </p:nvPr>
        </p:nvGraphicFramePr>
        <p:xfrm>
          <a:off x="457200" y="1600200"/>
          <a:ext cx="8229600" cy="4800598"/>
        </p:xfrm>
        <a:graphic>
          <a:graphicData uri="http://schemas.openxmlformats.org/drawingml/2006/table">
            <a:tbl>
              <a:tblPr firstRow="1" bandRow="1"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2016 Salary Cap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212,100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Base</a:t>
                      </a:r>
                      <a:r>
                        <a:rPr lang="en-US" sz="1800" b="1" i="0" u="none" strike="noStrike" baseline="0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Salary</a:t>
                      </a:r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 of Base (Cap divided by Base Salary)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84.84%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Effort Commitment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3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 Labor Distribution (% of Base times % Effort Commitment)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21.21%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3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cost-sharing (Effort Commitment minus Salary Distribution)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3.79%</a:t>
                      </a:r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969450"/>
      </p:ext>
    </p:extLst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26820" y="76200"/>
            <a:ext cx="84818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on Sponsored Projects</a:t>
            </a:r>
            <a:endParaRPr lang="en-US" sz="3600" b="1" cap="none" spc="50" dirty="0">
              <a:ln w="11430"/>
              <a:solidFill>
                <a:srgbClr val="26665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943689"/>
            <a:ext cx="4625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 YOUR GRANT/CONTRACT OFFICER</a:t>
            </a:r>
          </a:p>
          <a:p>
            <a:pPr lvl="1"/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 SPA TRAINING:</a:t>
            </a:r>
          </a:p>
          <a:p>
            <a:pPr lvl="2"/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 Foley 577-8357; tpfoley@wayne.edu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82" y="3352800"/>
            <a:ext cx="3657600" cy="21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4407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Are allowable under the applicable cost principles.</a:t>
            </a:r>
          </a:p>
          <a:p>
            <a:pPr marL="0" indent="0">
              <a:buClr>
                <a:srgbClr val="A37F14"/>
              </a:buClr>
              <a:buNone/>
            </a:pPr>
            <a:endParaRPr lang="en-US" sz="3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 Are not paid by the Federal Government under another award, except where authorized by Federal statute to be used for cost-sharing or matching.</a:t>
            </a:r>
          </a:p>
          <a:p>
            <a:pPr marL="0" indent="0">
              <a:buClr>
                <a:srgbClr val="A37F14"/>
              </a:buClr>
              <a:buNone/>
            </a:pPr>
            <a:r>
              <a:rPr lang="en-US" sz="3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 Are provided for in the approved budget when required by the Federal awarding agency.</a:t>
            </a:r>
          </a:p>
          <a:p>
            <a:pPr marL="0" indent="0">
              <a:buClr>
                <a:srgbClr val="A37F14"/>
              </a:buClr>
              <a:buNone/>
            </a:pPr>
            <a:r>
              <a:rPr lang="en-US" sz="3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 Conform to other provisions of this Circular, as applicable</a:t>
            </a:r>
          </a:p>
          <a:p>
            <a:pPr marL="0" indent="0">
              <a:buNone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166545" y="198566"/>
            <a:ext cx="8914620" cy="830997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cost-sharing? (Cont.)</a:t>
            </a:r>
          </a:p>
        </p:txBody>
      </p:sp>
    </p:spTree>
    <p:extLst>
      <p:ext uri="{BB962C8B-B14F-4D97-AF65-F5344CB8AC3E}">
        <p14:creationId xmlns:p14="http://schemas.microsoft.com/office/powerpoint/2010/main" val="404237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portion of project costs not funded by the sponsor</a:t>
            </a:r>
          </a:p>
          <a:p>
            <a:pPr marL="457200" lvl="1" indent="0">
              <a:buClr>
                <a:srgbClr val="A37F14"/>
              </a:buClr>
              <a:buNone/>
            </a:pPr>
            <a:endParaRPr lang="en-US" sz="3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defined and directly allocable to a specific sponsored project</a:t>
            </a:r>
          </a:p>
          <a:p>
            <a:pPr marL="457200" lvl="1" indent="0">
              <a:buClr>
                <a:srgbClr val="A37F14"/>
              </a:buClr>
              <a:buNone/>
            </a:pPr>
            <a:endParaRPr lang="en-US" sz="3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Expenditures that are necessary and reasonable to accomplish program objectives</a:t>
            </a:r>
          </a:p>
          <a:p>
            <a:pPr marL="0" indent="0">
              <a:buClr>
                <a:srgbClr val="A37F14"/>
              </a:buClr>
              <a:buNone/>
            </a:pPr>
            <a:endParaRPr lang="en-US" sz="3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761262" y="290899"/>
            <a:ext cx="7725192" cy="646331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cost-sharing? - Simplified</a:t>
            </a:r>
          </a:p>
        </p:txBody>
      </p:sp>
    </p:spTree>
    <p:extLst>
      <p:ext uri="{BB962C8B-B14F-4D97-AF65-F5344CB8AC3E}">
        <p14:creationId xmlns:p14="http://schemas.microsoft.com/office/powerpoint/2010/main" val="344720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722"/>
            <a:ext cx="8229600" cy="5087678"/>
          </a:xfrm>
        </p:spPr>
        <p:txBody>
          <a:bodyPr>
            <a:no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Identified in the Request for Proposal from the sponsor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Required by the sponsor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be identified in the award documents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Must be reported to the sponsor in financial reports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Must be accounted for in University’s financial system and Effort Certification as committed cost share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-17413" y="228600"/>
            <a:ext cx="88331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Mandatory cost-sharing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127914793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93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explicitly required by the sponsor but has been offered by the PI and WSU in the application, proposal budget or budget justification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Commitment becomes binding once it is offered and the grant or contract has been awarded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Must be accounted for in University’s financial system and Effort Certification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Should be minimized whenever possible as it can lower WSU’s F &amp; A rate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881" y="64477"/>
            <a:ext cx="81042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Voluntary Committed </a:t>
            </a:r>
          </a:p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4980447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526"/>
            <a:ext cx="8229600" cy="4525963"/>
          </a:xfrm>
        </p:spPr>
        <p:txBody>
          <a:bodyPr/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explicitly required on a program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Above and beyond that which is committed and budgeted for in a sponsored project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become part of “research base” and has no impact on WSU’s F&amp;A rate</a:t>
            </a:r>
          </a:p>
          <a:p>
            <a:endParaRPr lang="en-US" dirty="0">
              <a:solidFill>
                <a:srgbClr val="A37F1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520" y="76200"/>
            <a:ext cx="86989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Voluntary Uncommitted</a:t>
            </a:r>
          </a:p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E234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3991242017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1" y="902715"/>
            <a:ext cx="8572170" cy="5345685"/>
          </a:xfrm>
        </p:spPr>
        <p:txBody>
          <a:bodyPr/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Committed cost-sharing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Whether mandatory or voluntary, becomes a true obligation to the University once committed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 Commitments = Award requirements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Voluntary Uncommitted cost-sharing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Treated differently than committed cost-sharing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included in organized research base for F&amp;A rate purposes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Excluded from effort reporting requirements of A-21, Section J-8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need to be documented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370" y="76200"/>
            <a:ext cx="85363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Committed vs. Uncommitted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33734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2417</Words>
  <Application>Microsoft Office PowerPoint</Application>
  <PresentationFormat>On-screen Show (4:3)</PresentationFormat>
  <Paragraphs>338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ITC Stone Sans Semibold</vt:lpstr>
      <vt:lpstr>Wingdings</vt:lpstr>
      <vt:lpstr>Office Theme</vt:lpstr>
      <vt:lpstr>PowerPoint Presentation</vt:lpstr>
      <vt:lpstr>PowerPoint Presentation</vt:lpstr>
      <vt:lpstr>What is cost-sharing?</vt:lpstr>
      <vt:lpstr>What is cost-sharing? (Cont.)</vt:lpstr>
      <vt:lpstr>What is cost-sharing? - Simplified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of cost-sharing (Cont.)</vt:lpstr>
      <vt:lpstr>Impact of cost-sharing (Cont.)</vt:lpstr>
      <vt:lpstr>Impact of cost-sharing (Cont.)</vt:lpstr>
      <vt:lpstr>Impact of C/S on F&amp;A: Simplified</vt:lpstr>
      <vt:lpstr>C/S on F&amp;A: Simplified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Responsibilities</vt:lpstr>
      <vt:lpstr>Responsibilities (Cont.)</vt:lpstr>
      <vt:lpstr>Responsibilities (Cont.)</vt:lpstr>
      <vt:lpstr>Responsibilities (Cont.)</vt:lpstr>
      <vt:lpstr>Resources</vt:lpstr>
      <vt:lpstr>Resources (Cont.)</vt:lpstr>
      <vt:lpstr>Resources (Cont.)</vt:lpstr>
      <vt:lpstr>Resources (Cont.)</vt:lpstr>
      <vt:lpstr>Resources (Cont.)</vt:lpstr>
      <vt:lpstr>Resources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P. Foley</dc:creator>
  <cp:lastModifiedBy>Timothy Foley</cp:lastModifiedBy>
  <cp:revision>140</cp:revision>
  <dcterms:created xsi:type="dcterms:W3CDTF">2012-06-14T18:44:12Z</dcterms:created>
  <dcterms:modified xsi:type="dcterms:W3CDTF">2023-08-16T16:45:29Z</dcterms:modified>
</cp:coreProperties>
</file>