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74" r:id="rId2"/>
    <p:sldId id="256" r:id="rId3"/>
    <p:sldId id="257" r:id="rId4"/>
    <p:sldId id="285" r:id="rId5"/>
    <p:sldId id="293" r:id="rId6"/>
    <p:sldId id="259" r:id="rId7"/>
    <p:sldId id="260" r:id="rId8"/>
    <p:sldId id="261" r:id="rId9"/>
    <p:sldId id="258" r:id="rId10"/>
    <p:sldId id="262" r:id="rId11"/>
    <p:sldId id="286" r:id="rId12"/>
    <p:sldId id="287" r:id="rId13"/>
    <p:sldId id="288" r:id="rId14"/>
    <p:sldId id="289" r:id="rId15"/>
    <p:sldId id="290" r:id="rId16"/>
    <p:sldId id="263" r:id="rId17"/>
    <p:sldId id="292" r:id="rId18"/>
    <p:sldId id="264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5" r:id="rId29"/>
    <p:sldId id="277" r:id="rId30"/>
    <p:sldId id="278" r:id="rId31"/>
    <p:sldId id="279" r:id="rId32"/>
    <p:sldId id="280" r:id="rId33"/>
    <p:sldId id="281" r:id="rId34"/>
    <p:sldId id="282" r:id="rId35"/>
    <p:sldId id="295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6659"/>
    <a:srgbClr val="A37F14"/>
    <a:srgbClr val="8E2344"/>
    <a:srgbClr val="E6C770"/>
    <a:srgbClr val="FFCC49"/>
    <a:srgbClr val="336600"/>
    <a:srgbClr val="F2E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0" autoAdjust="0"/>
  </p:normalViewPr>
  <p:slideViewPr>
    <p:cSldViewPr>
      <p:cViewPr varScale="1">
        <p:scale>
          <a:sx n="109" d="100"/>
          <a:sy n="109" d="100"/>
        </p:scale>
        <p:origin x="168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CF69B-A7E9-4F72-B184-40ABDB81D2D3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039AF7-316B-46F5-A0D4-E04B3A01AF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169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039AF7-316B-46F5-A0D4-E04B3A01AF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01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EAA88-4E01-4952-BFC5-7CA8DF6B6D93}" type="datetime1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 Training &amp;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93F9-260F-46EF-BA7F-C2648B6A7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25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DB701-7295-4445-B2BE-1DE6EED9022F}" type="datetime1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 Training &amp;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93F9-260F-46EF-BA7F-C2648B6A7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04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8E848-C97E-45C7-8F41-E459251CA594}" type="datetime1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 Training &amp;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93F9-260F-46EF-BA7F-C2648B6A7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63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81DFF-FAA5-4D78-A53F-5DD09CFFD103}" type="datetime1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 Training &amp;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93F9-260F-46EF-BA7F-C2648B6A7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3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71E76-D3FB-4F1E-8787-5CDCE496A73D}" type="datetime1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 Training &amp;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93F9-260F-46EF-BA7F-C2648B6A7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38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F39CE-3696-4E82-8403-065558B791AF}" type="datetime1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 Training &amp;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93F9-260F-46EF-BA7F-C2648B6A7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2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7CDF-305E-42AB-9480-E24CF2861028}" type="datetime1">
              <a:rPr lang="en-US" smtClean="0"/>
              <a:t>8/16/2023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 Training &amp; Development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93F9-260F-46EF-BA7F-C2648B6A7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794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FA432-0FFF-471D-97CE-D7E0B408ECE6}" type="datetime1">
              <a:rPr lang="en-US" smtClean="0"/>
              <a:t>8/16/2023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 Training &amp; Development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93F9-260F-46EF-BA7F-C2648B6A7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5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89EF6-B302-4841-9212-5F89AB1E85C6}" type="datetime1">
              <a:rPr lang="en-US" smtClean="0"/>
              <a:t>8/16/2023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 Training &amp;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93F9-260F-46EF-BA7F-C2648B6A7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7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7FEF-B196-4123-A852-AC58D1F1DB79}" type="datetime1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 Training &amp;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93F9-260F-46EF-BA7F-C2648B6A7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77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D58594-DABC-4C71-9CF3-BFA0B5D4EDAC}" type="datetime1">
              <a:rPr lang="en-US" smtClean="0"/>
              <a:t>8/16/2023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SPA Training &amp; Development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993F9-260F-46EF-BA7F-C2648B6A7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75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EEB9B-00C7-484D-8004-4290BB72C07C}" type="datetime1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SPA Training &amp; Development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993F9-260F-46EF-BA7F-C2648B6A7E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974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fr.gov/cgi-bin/text-idx?tpl=/ecfrbrowse/Title02/2cfr200_main_02.tpl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fr.gov/cgi-bin/text-idx?tpl=/ecfrbrowse/Title02/2cfr200_main_02.tpl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cfr.gov/current/title-2/subtitle-A/chapter-II/part-200/subpart-D/section-200.306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grants.nih.gov/grants/policy/salcap_summary.htm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9896" y="3429000"/>
            <a:ext cx="5253186" cy="3154362"/>
          </a:xfrm>
          <a:prstGeom prst="rect">
            <a:avLst/>
          </a:prstGeom>
          <a:ln w="25400">
            <a:solidFill>
              <a:srgbClr val="8E2344"/>
            </a:solidFill>
          </a:ln>
        </p:spPr>
      </p:pic>
      <p:sp>
        <p:nvSpPr>
          <p:cNvPr id="8" name="Rectangle 7"/>
          <p:cNvSpPr/>
          <p:nvPr/>
        </p:nvSpPr>
        <p:spPr>
          <a:xfrm>
            <a:off x="381001" y="230326"/>
            <a:ext cx="8390976" cy="30162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solidFill>
                  <a:srgbClr val="8E234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  <a:p>
            <a:pPr algn="ctr"/>
            <a:endParaRPr lang="en-US" sz="2800" b="1" cap="none" spc="50" dirty="0">
              <a:ln w="11430"/>
              <a:solidFill>
                <a:srgbClr val="8E2344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5400" b="1" spc="50" dirty="0">
                <a:ln w="11430"/>
                <a:solidFill>
                  <a:srgbClr val="A37F1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cost-sharing Basics</a:t>
            </a:r>
            <a:endParaRPr lang="en-US" sz="5400" b="1" cap="none" spc="50" dirty="0">
              <a:ln w="11430"/>
              <a:solidFill>
                <a:srgbClr val="A37F14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0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143000"/>
            <a:ext cx="8153400" cy="4807470"/>
          </a:xfrm>
          <a:prstGeom prst="rect">
            <a:avLst/>
          </a:prstGeom>
          <a:solidFill>
            <a:srgbClr val="F2E2B4"/>
          </a:solidFill>
          <a:ln>
            <a:solidFill>
              <a:srgbClr val="336600"/>
            </a:solidFill>
          </a:ln>
        </p:spPr>
        <p:txBody>
          <a:bodyPr wrap="square">
            <a:spAutoFit/>
          </a:bodyPr>
          <a:lstStyle/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Mandatory and Voluntary Committed cost-sharing on sponsored research projects is included in the Organized Research direct cost base</a:t>
            </a: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Included in the calculation of the Facilities and Administration (F&amp;A, also known as Indirect costs) rate. </a:t>
            </a: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Increase in the direct cost base results in a decrease in WSU’s F&amp;A rate and, consequently, a reduction of indirect cost revenue from sponsored projects.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526143" y="76200"/>
            <a:ext cx="77636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Impact of cost-sharing</a:t>
            </a:r>
          </a:p>
        </p:txBody>
      </p:sp>
    </p:spTree>
    <p:extLst>
      <p:ext uri="{BB962C8B-B14F-4D97-AF65-F5344CB8AC3E}">
        <p14:creationId xmlns:p14="http://schemas.microsoft.com/office/powerpoint/2010/main" val="4109855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7858" y="76200"/>
            <a:ext cx="908614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Impact of cost-sharing (Cont.)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914400"/>
            <a:ext cx="8763000" cy="63955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ct val="20000"/>
              </a:spcBef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“not so obvious” negative impacts of voluntary committed cost-sharing:</a:t>
            </a:r>
          </a:p>
          <a:p>
            <a:pPr lvl="0">
              <a:spcBef>
                <a:spcPct val="20000"/>
              </a:spcBef>
            </a:pPr>
            <a:endParaRPr lang="en-US" sz="2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914400" lvl="1" indent="-457200">
              <a:spcBef>
                <a:spcPct val="20000"/>
              </a:spcBef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Lowers F&amp;A rate</a:t>
            </a:r>
          </a:p>
          <a:p>
            <a:pPr marL="914400" lvl="1" indent="-457200">
              <a:spcBef>
                <a:spcPct val="20000"/>
              </a:spcBef>
              <a:buClr>
                <a:srgbClr val="A37F14"/>
              </a:buClr>
              <a:buFont typeface="Wingdings" pitchFamily="2" charset="2"/>
              <a:buChar char="§"/>
            </a:pPr>
            <a:endParaRPr lang="en-US" sz="2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914400" lvl="1" indent="-457200">
              <a:spcBef>
                <a:spcPct val="20000"/>
              </a:spcBef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Complicates effort reporting system</a:t>
            </a:r>
          </a:p>
          <a:p>
            <a:pPr marL="914400" lvl="1" indent="-457200">
              <a:spcBef>
                <a:spcPct val="20000"/>
              </a:spcBef>
              <a:buClr>
                <a:srgbClr val="A37F14"/>
              </a:buClr>
              <a:buFont typeface="Wingdings" pitchFamily="2" charset="2"/>
              <a:buChar char="§"/>
            </a:pPr>
            <a:endParaRPr lang="en-US" sz="2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914400" lvl="1" indent="-457200">
              <a:spcBef>
                <a:spcPct val="20000"/>
              </a:spcBef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Increases administrative costs for tracking/reporting </a:t>
            </a:r>
          </a:p>
          <a:p>
            <a:pPr marL="1371600" lvl="2" indent="-457200">
              <a:spcBef>
                <a:spcPct val="20000"/>
              </a:spcBef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Creates the need to document two programs – direct costs and cost share</a:t>
            </a:r>
          </a:p>
          <a:p>
            <a:pPr>
              <a:spcBef>
                <a:spcPct val="20000"/>
              </a:spcBef>
            </a:pPr>
            <a:endParaRPr lang="en-US" sz="2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ct val="20000"/>
              </a:spcBef>
            </a:pPr>
            <a:endParaRPr lang="en-US" sz="2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783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7858" y="76200"/>
            <a:ext cx="908614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Impact of cost-sharing (Cont.)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914400"/>
            <a:ext cx="8763000" cy="665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ct val="20000"/>
              </a:spcBef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Cumulatively, cost-sharing commitments reduce the University’s F&amp;A cost rate</a:t>
            </a:r>
          </a:p>
          <a:p>
            <a:pPr marL="914400" lvl="1" indent="-457200">
              <a:spcBef>
                <a:spcPct val="20000"/>
              </a:spcBef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cost-sharing of direct expenses is considered part of the research base when calculating the University’s F&amp;A rate</a:t>
            </a:r>
          </a:p>
          <a:p>
            <a:pPr marL="1371600" lvl="2" indent="-457200">
              <a:spcBef>
                <a:spcPct val="20000"/>
              </a:spcBef>
              <a:buClr>
                <a:srgbClr val="A37F14"/>
              </a:buClr>
              <a:buFont typeface="Wingdings" pitchFamily="2" charset="2"/>
              <a:buChar char="ü"/>
            </a:pPr>
            <a:r>
              <a:rPr lang="en-US" sz="2800" b="1" u="sng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Excluded</a:t>
            </a: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from the University’s pool of expenses</a:t>
            </a:r>
          </a:p>
          <a:p>
            <a:pPr marL="914400" lvl="1" indent="-457200">
              <a:spcBef>
                <a:spcPct val="20000"/>
              </a:spcBef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Lowers the amount of indirect expenses that can be allocated to sponsored projects</a:t>
            </a:r>
          </a:p>
          <a:p>
            <a:pPr marL="914400" lvl="1" indent="-457200">
              <a:spcBef>
                <a:spcPct val="20000"/>
              </a:spcBef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Reduces the University’s recovery of F&amp;A costs</a:t>
            </a:r>
          </a:p>
          <a:p>
            <a:pPr lvl="1">
              <a:spcBef>
                <a:spcPct val="20000"/>
              </a:spcBef>
            </a:pPr>
            <a:endParaRPr lang="en-US" sz="2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</a:pPr>
            <a:endParaRPr lang="en-US" sz="2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ct val="20000"/>
              </a:spcBef>
            </a:pPr>
            <a:endParaRPr lang="en-US" sz="2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469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57858" y="76200"/>
            <a:ext cx="9086142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Impact of cost-sharing (Cont.)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914400"/>
            <a:ext cx="8763000" cy="68264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ct val="20000"/>
              </a:spcBef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other words, WSU is tapped three times:</a:t>
            </a:r>
          </a:p>
          <a:p>
            <a:pPr lvl="0">
              <a:spcBef>
                <a:spcPct val="20000"/>
              </a:spcBef>
            </a:pPr>
            <a:endParaRPr lang="en-US" sz="2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914400" lvl="1" indent="-457200">
              <a:spcBef>
                <a:spcPct val="20000"/>
              </a:spcBef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First – institutional resources are redistributed to make cost share available to a project</a:t>
            </a:r>
          </a:p>
          <a:p>
            <a:pPr marL="914400" lvl="1" indent="-457200">
              <a:spcBef>
                <a:spcPct val="20000"/>
              </a:spcBef>
              <a:buClr>
                <a:srgbClr val="A37F14"/>
              </a:buClr>
              <a:buFont typeface="Wingdings" pitchFamily="2" charset="2"/>
              <a:buChar char="§"/>
            </a:pPr>
            <a:endParaRPr lang="en-US" sz="2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914400" lvl="1" indent="-457200">
              <a:spcBef>
                <a:spcPct val="20000"/>
              </a:spcBef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Second – the sponsor does not pay F&amp;A costs on the cost shared items</a:t>
            </a:r>
          </a:p>
          <a:p>
            <a:pPr marL="914400" lvl="1" indent="-457200">
              <a:spcBef>
                <a:spcPct val="20000"/>
              </a:spcBef>
              <a:buClr>
                <a:srgbClr val="A37F14"/>
              </a:buClr>
              <a:buFont typeface="Wingdings" pitchFamily="2" charset="2"/>
              <a:buChar char="§"/>
            </a:pPr>
            <a:endParaRPr lang="en-US" sz="2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914400" lvl="1" indent="-457200">
              <a:spcBef>
                <a:spcPct val="20000"/>
              </a:spcBef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Third – the University’s F&amp;A rate is lowered in the next negotiation of F&amp;A rate</a:t>
            </a: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endParaRPr lang="en-US" sz="2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</a:pPr>
            <a:endParaRPr lang="en-US" sz="2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ct val="20000"/>
              </a:spcBef>
            </a:pPr>
            <a:endParaRPr lang="en-US" sz="2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761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2748" y="106978"/>
            <a:ext cx="899637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Impact of C/S on F&amp;A: Simplified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914400"/>
            <a:ext cx="8763000" cy="148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ct val="20000"/>
              </a:spcBef>
            </a:pPr>
            <a:endParaRPr lang="en-US" sz="2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</a:pPr>
            <a:endParaRPr lang="en-US" sz="2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ct val="20000"/>
              </a:spcBef>
            </a:pPr>
            <a:endParaRPr lang="en-US" sz="2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8776" y="966722"/>
            <a:ext cx="873662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32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Basics of the F&amp;A rate:</a:t>
            </a:r>
          </a:p>
          <a:p>
            <a:pPr marL="457200" indent="-4572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32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Pooled expenditures – those that cannot be allocated to a particular project (i.e. indirect costs)  </a:t>
            </a:r>
          </a:p>
          <a:p>
            <a:pPr marL="457200" indent="-4572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32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Base expenditures – those direct expenses that make up an institution’s MTDC base</a:t>
            </a:r>
          </a:p>
          <a:p>
            <a:pPr marL="457200" indent="-4572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32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Rate = </a:t>
            </a:r>
            <a:r>
              <a:rPr lang="en-US" sz="3200" u="sng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Pool</a:t>
            </a:r>
          </a:p>
          <a:p>
            <a:pPr>
              <a:buClr>
                <a:srgbClr val="A37F14"/>
              </a:buClr>
            </a:pPr>
            <a:r>
              <a:rPr lang="en-US" sz="32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    	Base</a:t>
            </a:r>
          </a:p>
          <a:p>
            <a:pPr marL="457200" indent="-4572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32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Goal is to keep the pool high and the base low</a:t>
            </a:r>
          </a:p>
          <a:p>
            <a:pPr marL="457200" indent="-4572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32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Where does cost-sharing fit in?</a:t>
            </a:r>
          </a:p>
        </p:txBody>
      </p:sp>
    </p:spTree>
    <p:extLst>
      <p:ext uri="{BB962C8B-B14F-4D97-AF65-F5344CB8AC3E}">
        <p14:creationId xmlns:p14="http://schemas.microsoft.com/office/powerpoint/2010/main" val="1233197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95723" y="106978"/>
            <a:ext cx="881042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C/S on F&amp;A: Simplified Example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914400"/>
            <a:ext cx="8763000" cy="148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ct val="20000"/>
              </a:spcBef>
            </a:pPr>
            <a:endParaRPr lang="en-US" sz="2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ct val="20000"/>
              </a:spcBef>
            </a:pPr>
            <a:endParaRPr lang="en-US" sz="2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ct val="20000"/>
              </a:spcBef>
            </a:pPr>
            <a:endParaRPr lang="en-US" sz="2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8776" y="966722"/>
            <a:ext cx="87366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3200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33400" y="1066800"/>
            <a:ext cx="80772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Indirect Expenses (pooled costs) = 100,000</a:t>
            </a:r>
          </a:p>
          <a:p>
            <a:r>
              <a:rPr lang="en-US" sz="28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MTDC Base = 200,000</a:t>
            </a:r>
          </a:p>
          <a:p>
            <a:r>
              <a:rPr lang="en-US" sz="28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Rate = </a:t>
            </a:r>
            <a:r>
              <a:rPr lang="en-US" sz="2800" u="sng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100,000</a:t>
            </a:r>
            <a:r>
              <a:rPr lang="en-US" sz="28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 50%</a:t>
            </a:r>
          </a:p>
          <a:p>
            <a:r>
              <a:rPr lang="en-US" sz="28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200,000</a:t>
            </a:r>
          </a:p>
          <a:p>
            <a:endParaRPr lang="en-US" sz="2800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Add 20,000 of cost-sharing expenses to base.</a:t>
            </a:r>
          </a:p>
          <a:p>
            <a:r>
              <a:rPr lang="en-US" sz="28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Indirect Expenses (pooled costs) = 100,000</a:t>
            </a:r>
          </a:p>
          <a:p>
            <a:r>
              <a:rPr lang="en-US" sz="28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MTDC Base = 220,000</a:t>
            </a:r>
          </a:p>
          <a:p>
            <a:r>
              <a:rPr lang="en-US" sz="28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Rate = </a:t>
            </a:r>
            <a:r>
              <a:rPr lang="en-US" sz="2800" u="sng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100,000</a:t>
            </a:r>
            <a:r>
              <a:rPr lang="en-US" sz="28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= 45.45%</a:t>
            </a:r>
          </a:p>
          <a:p>
            <a:r>
              <a:rPr lang="en-US" sz="28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     220,000</a:t>
            </a:r>
          </a:p>
        </p:txBody>
      </p:sp>
    </p:spTree>
    <p:extLst>
      <p:ext uri="{BB962C8B-B14F-4D97-AF65-F5344CB8AC3E}">
        <p14:creationId xmlns:p14="http://schemas.microsoft.com/office/powerpoint/2010/main" val="508078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918909"/>
            <a:ext cx="8610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500" dirty="0">
              <a:solidFill>
                <a:srgbClr val="A37F14"/>
              </a:solidFill>
              <a:latin typeface="ITC Stone Sans Semibold" pitchFamily="50" charset="0"/>
            </a:endParaRPr>
          </a:p>
          <a:p>
            <a:pPr marL="914400" lvl="1" indent="-4572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5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Personnel – time/effort of PI or others</a:t>
            </a:r>
          </a:p>
          <a:p>
            <a:pPr marL="914400" lvl="1" indent="-4572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5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Equipment – sometimes a required match for new equipment to be provided by the University</a:t>
            </a:r>
          </a:p>
          <a:p>
            <a:pPr marL="1371600" lvl="2" indent="-457200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5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Use of existing equipment is usually not allowable as cost-sharing</a:t>
            </a:r>
          </a:p>
          <a:p>
            <a:pPr marL="914400" lvl="1" indent="-4572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5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Operational costs – supplies, travel, etc.</a:t>
            </a:r>
          </a:p>
          <a:p>
            <a:pPr marL="914400" lvl="1" indent="-4572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5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“In Kind” cost-sharing – donations by a third party</a:t>
            </a:r>
          </a:p>
          <a:p>
            <a:pPr marL="1371600" lvl="2" indent="-457200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5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Quantifiable</a:t>
            </a:r>
          </a:p>
          <a:p>
            <a:pPr marL="1371600" lvl="2" indent="-457200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5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Certification/documentation of actual contribution</a:t>
            </a:r>
            <a:endParaRPr lang="en-US" sz="25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914400" lvl="1" indent="-4572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5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Reduced or waived F&amp;A rates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152399"/>
            <a:ext cx="890500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Common Cost Shared Expenses</a:t>
            </a:r>
            <a:endParaRPr lang="en-US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8E2344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97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52400" y="918909"/>
            <a:ext cx="8610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cost-sharing by Sub-Recipients</a:t>
            </a:r>
          </a:p>
          <a:p>
            <a:pPr lvl="1">
              <a:buClr>
                <a:srgbClr val="A37F14"/>
              </a:buClr>
            </a:pPr>
            <a:endParaRPr lang="en-US" sz="2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57300" lvl="2" indent="-342900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cost-sharing requirements may be passed along to sub-recipients</a:t>
            </a:r>
          </a:p>
          <a:p>
            <a:pPr lvl="2">
              <a:buClr>
                <a:srgbClr val="A37F14"/>
              </a:buClr>
            </a:pPr>
            <a:endParaRPr lang="en-US" sz="2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57300" lvl="2" indent="-342900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Prime awardee retains ultimate responsibility for the commitment</a:t>
            </a:r>
          </a:p>
          <a:p>
            <a:pPr lvl="2">
              <a:buClr>
                <a:srgbClr val="A37F14"/>
              </a:buClr>
            </a:pPr>
            <a:endParaRPr lang="en-US" sz="2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714500" lvl="3" indent="-342900">
              <a:buClr>
                <a:srgbClr val="A37F14"/>
              </a:buClr>
              <a:buFont typeface="Wingdings" pitchFamily="2" charset="2"/>
              <a:buChar char="ü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Therefore, if sub-recipient does not meet match requirement, the prime awardee may need to scramble at the end of the project</a:t>
            </a:r>
          </a:p>
          <a:p>
            <a:pPr lvl="3">
              <a:buClr>
                <a:srgbClr val="A37F14"/>
              </a:buClr>
            </a:pPr>
            <a:endParaRPr lang="en-US" sz="2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1257300" lvl="2" indent="-342900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Important to monitor as part of invoicing approval process, etc.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152399"/>
            <a:ext cx="890500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Common Cost Shared Expenses</a:t>
            </a:r>
            <a:endParaRPr lang="en-US" sz="4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8E2344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3130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834292" y="76200"/>
            <a:ext cx="51473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Procedure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999530"/>
            <a:ext cx="8229600" cy="524887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When cost-sharing on a project, ensure that pertinent information is listed in the Cayuse proposal record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506" y="2702888"/>
            <a:ext cx="7628988" cy="2743202"/>
          </a:xfrm>
          <a:prstGeom prst="rect">
            <a:avLst/>
          </a:prstGeom>
          <a:ln w="25400">
            <a:solidFill>
              <a:srgbClr val="26665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Rectangle 3"/>
          <p:cNvSpPr/>
          <p:nvPr/>
        </p:nvSpPr>
        <p:spPr>
          <a:xfrm>
            <a:off x="783883" y="2705819"/>
            <a:ext cx="1447800" cy="26598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819400" y="4648200"/>
            <a:ext cx="5474776" cy="76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9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74134" y="76200"/>
            <a:ext cx="675576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Procedure (Cont.)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" y="907197"/>
            <a:ext cx="8686800" cy="830997"/>
          </a:xfrm>
          <a:prstGeom prst="rect">
            <a:avLst/>
          </a:prstGeom>
          <a:solidFill>
            <a:schemeClr val="bg2"/>
          </a:solidFill>
          <a:ln w="25400">
            <a:solidFill>
              <a:srgbClr val="8E2344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If there is cost-sharing on a proposal budget, Department must provide SPA pertinent information including, source account, type of cost-sharing, and funding unit or third-party organization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72" y="1915013"/>
            <a:ext cx="7558456" cy="4252794"/>
          </a:xfrm>
          <a:prstGeom prst="rect">
            <a:avLst/>
          </a:prstGeom>
          <a:ln w="25400">
            <a:solidFill>
              <a:srgbClr val="26665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1066800" y="2941636"/>
            <a:ext cx="6553200" cy="15541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66800" y="4800600"/>
            <a:ext cx="1600200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92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3157" y="1219200"/>
            <a:ext cx="8763000" cy="4343262"/>
          </a:xfrm>
        </p:spPr>
        <p:txBody>
          <a:bodyPr>
            <a:noAutofit/>
          </a:bodyPr>
          <a:lstStyle/>
          <a:p>
            <a:pPr marL="571500" indent="-571500" algn="l">
              <a:lnSpc>
                <a:spcPct val="150000"/>
              </a:lnSpc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36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What is cost-sharing?</a:t>
            </a:r>
          </a:p>
          <a:p>
            <a:pPr marL="1028700" lvl="1" indent="-571500" algn="l">
              <a:lnSpc>
                <a:spcPct val="150000"/>
              </a:lnSpc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36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Impact</a:t>
            </a:r>
          </a:p>
          <a:p>
            <a:pPr marL="571500" indent="-571500" algn="l">
              <a:lnSpc>
                <a:spcPct val="150000"/>
              </a:lnSpc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36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cost-sharing Procedure</a:t>
            </a:r>
          </a:p>
          <a:p>
            <a:pPr marL="571500" indent="-571500" algn="l">
              <a:lnSpc>
                <a:spcPct val="150000"/>
              </a:lnSpc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36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Responsibilities</a:t>
            </a:r>
          </a:p>
          <a:p>
            <a:pPr marL="571500" indent="-571500" algn="l">
              <a:lnSpc>
                <a:spcPct val="150000"/>
              </a:lnSpc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36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Resources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1226023" y="76200"/>
            <a:ext cx="6917278" cy="923330"/>
          </a:xfrm>
          <a:prstGeom prst="rect">
            <a:avLst/>
          </a:prstGeom>
          <a:solidFill>
            <a:schemeClr val="bg2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cost-sharing Basics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</p:spTree>
    <p:extLst>
      <p:ext uri="{BB962C8B-B14F-4D97-AF65-F5344CB8AC3E}">
        <p14:creationId xmlns:p14="http://schemas.microsoft.com/office/powerpoint/2010/main" val="105090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76200" y="53788"/>
            <a:ext cx="675576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Procedure (Cont.)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6200" y="1462454"/>
            <a:ext cx="4800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Once grant funds are awarded, SPA establishes a corresponding cost-sharing account that is “rolled-up” to the grant account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7" t="15176" r="43192" b="58474"/>
          <a:stretch/>
        </p:blipFill>
        <p:spPr bwMode="auto">
          <a:xfrm>
            <a:off x="228600" y="3733800"/>
            <a:ext cx="5953081" cy="2164552"/>
          </a:xfrm>
          <a:prstGeom prst="rect">
            <a:avLst/>
          </a:prstGeom>
          <a:noFill/>
          <a:ln w="25400">
            <a:solidFill>
              <a:srgbClr val="8E234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2476500" y="4152901"/>
            <a:ext cx="8382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438400" y="4504592"/>
            <a:ext cx="3283860" cy="1295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0" t="21732" r="68462" b="48999"/>
          <a:stretch/>
        </p:blipFill>
        <p:spPr bwMode="auto">
          <a:xfrm>
            <a:off x="5181600" y="1143000"/>
            <a:ext cx="3216050" cy="2273582"/>
          </a:xfrm>
          <a:prstGeom prst="rect">
            <a:avLst/>
          </a:prstGeom>
          <a:noFill/>
          <a:ln w="25400">
            <a:solidFill>
              <a:srgbClr val="8E234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6705600" y="1219200"/>
            <a:ext cx="6858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95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344289" y="152400"/>
            <a:ext cx="56861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Responsibilities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1295400"/>
            <a:ext cx="7848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Committed cost-sharing represents a binding commitment by the University to a sponsor and, as such, is subject to audit under federal and other sponsor regulations.</a:t>
            </a:r>
          </a:p>
          <a:p>
            <a:pPr>
              <a:buClr>
                <a:srgbClr val="A37F14"/>
              </a:buClr>
            </a:pPr>
            <a:endParaRPr lang="en-US" sz="20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Any quantifiable cost offered in the proposal becomes a legally binding and accountable commitment of the University upon award. </a:t>
            </a:r>
          </a:p>
          <a:p>
            <a:pPr marL="342900" indent="-342900">
              <a:buClr>
                <a:srgbClr val="A37F14"/>
              </a:buClr>
              <a:buFont typeface="Wingdings" pitchFamily="2" charset="2"/>
              <a:buChar char="q"/>
            </a:pPr>
            <a:endParaRPr lang="en-US" sz="20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cost-sharing must be documented in the same way as other charges. </a:t>
            </a:r>
          </a:p>
          <a:p>
            <a:pPr marL="342900" indent="-342900">
              <a:buClr>
                <a:srgbClr val="A37F14"/>
              </a:buClr>
              <a:buFont typeface="Wingdings" pitchFamily="2" charset="2"/>
              <a:buChar char="q"/>
            </a:pPr>
            <a:endParaRPr lang="en-US" sz="20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Once a cost-sharing commitment is made, the principal investigator is required to measure, track, record, and be prepared to report the commitment.</a:t>
            </a:r>
          </a:p>
        </p:txBody>
      </p:sp>
    </p:spTree>
    <p:extLst>
      <p:ext uri="{BB962C8B-B14F-4D97-AF65-F5344CB8AC3E}">
        <p14:creationId xmlns:p14="http://schemas.microsoft.com/office/powerpoint/2010/main" val="153454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953000"/>
          </a:xfrm>
        </p:spPr>
        <p:txBody>
          <a:bodyPr>
            <a:noAutofit/>
          </a:bodyPr>
          <a:lstStyle/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To avoid financial liability as a result of audit disallowance, it is the responsibility of the principal investigator to incur expenditures in accordance with applicable regulations and policies:</a:t>
            </a: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endParaRPr lang="en-US" sz="2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cost principles and standards contained in </a:t>
            </a: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OMB, 2 CFR 200, Uniform Guidance (Uniform Administrative Requirements, Cost Principles, and Audit Requirements for Federal Awards</a:t>
            </a: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;</a:t>
            </a: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endParaRPr lang="en-US" sz="16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76200"/>
            <a:ext cx="75438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l"/>
            <a:r>
              <a:rPr lang="en-US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Responsibilities (Cont.)</a:t>
            </a:r>
          </a:p>
        </p:txBody>
      </p:sp>
    </p:spTree>
    <p:extLst>
      <p:ext uri="{BB962C8B-B14F-4D97-AF65-F5344CB8AC3E}">
        <p14:creationId xmlns:p14="http://schemas.microsoft.com/office/powerpoint/2010/main" val="8920281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Unfulfilled cost-sharing commitments or lack of documentation may result in a reduction of costs allowed against the sponsored project and a return of funds to the agency. </a:t>
            </a: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Also, the cost-sharing commitment is not automatically reduced when an award is reduced. </a:t>
            </a:r>
          </a:p>
          <a:p>
            <a:pPr marL="0" indent="0">
              <a:buNone/>
            </a:pPr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Should the awarded amount be reduced from the proposed amount, the committed cost-sharing may need to be adjusted accordingly, particularly if the awarded budget requires a change in the scope of work.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3446" y="198566"/>
            <a:ext cx="70695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l"/>
            <a:r>
              <a:rPr lang="en-US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Responsibilities (Cont.)</a:t>
            </a:r>
          </a:p>
        </p:txBody>
      </p:sp>
    </p:spTree>
    <p:extLst>
      <p:ext uri="{BB962C8B-B14F-4D97-AF65-F5344CB8AC3E}">
        <p14:creationId xmlns:p14="http://schemas.microsoft.com/office/powerpoint/2010/main" val="948322554"/>
      </p:ext>
    </p:extLst>
  </p:cSld>
  <p:clrMapOvr>
    <a:masterClrMapping/>
  </p:clrMapOvr>
  <p:transition spd="slow">
    <p:cover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525963"/>
          </a:xfrm>
        </p:spPr>
        <p:txBody>
          <a:bodyPr>
            <a:noAutofit/>
          </a:bodyPr>
          <a:lstStyle/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When a Chair/Director or Dean approves a Cayuse proposal and cost-sharing is present, it indicates approval of the cost-sharing commitments being made by the campus unit.</a:t>
            </a:r>
          </a:p>
          <a:p>
            <a:pPr lvl="1"/>
            <a:endParaRPr lang="en-US" sz="20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This also indicates that the department is responsible for tracking and reporting cost share</a:t>
            </a:r>
          </a:p>
          <a:p>
            <a:endParaRPr lang="en-US" sz="20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 just the PI’s responsibility</a:t>
            </a:r>
          </a:p>
          <a:p>
            <a:pPr marL="0" indent="0">
              <a:buNone/>
            </a:pPr>
            <a:endParaRPr lang="en-US" sz="20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Imperative that Chairs, Directors, Deans, and SPA also review and approve cost-sharing commitments that are necessary, allowable and allocable</a:t>
            </a: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Failure to meet the pledged cost share can result in a reduction of agency funding, leading to an impact on unit resources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198566"/>
            <a:ext cx="706956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l"/>
            <a:r>
              <a:rPr lang="en-US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Responsibilities (Cont.)</a:t>
            </a:r>
          </a:p>
        </p:txBody>
      </p:sp>
    </p:spTree>
    <p:extLst>
      <p:ext uri="{BB962C8B-B14F-4D97-AF65-F5344CB8AC3E}">
        <p14:creationId xmlns:p14="http://schemas.microsoft.com/office/powerpoint/2010/main" val="6165869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686800" cy="477043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en-US" sz="4600" b="1" dirty="0">
              <a:solidFill>
                <a:srgbClr val="A37F14"/>
              </a:solidFill>
              <a:latin typeface="ITC Stone Sans Semibold" pitchFamily="50" charset="0"/>
            </a:endParaRPr>
          </a:p>
          <a:p>
            <a:pPr marL="0" indent="0">
              <a:buNone/>
            </a:pPr>
            <a:endParaRPr lang="en-US" sz="4600" dirty="0">
              <a:solidFill>
                <a:srgbClr val="A37F14"/>
              </a:solidFill>
              <a:latin typeface="ITC Stone Sans Semibold" pitchFamily="50" charset="0"/>
            </a:endParaRP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8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 share only when absolutely necessary</a:t>
            </a: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endParaRPr lang="en-US" sz="80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8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Be prepared to track and report all cost share pledged or risk losing agency funding</a:t>
            </a: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endParaRPr lang="en-US" sz="80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8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Only cost share allowable direct costs that:</a:t>
            </a: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8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Qualify as allowable costs under provisions of </a:t>
            </a:r>
            <a:r>
              <a:rPr lang="en-US" sz="8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2 CFR 200</a:t>
            </a:r>
            <a:endParaRPr lang="en-US" sz="80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endParaRPr lang="en-US" sz="80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8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Will not duplicate the type of costs included in the University’s indirect cost rates</a:t>
            </a: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endParaRPr lang="en-US" sz="80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8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Have not been charged to any other federal contract or grant</a:t>
            </a: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endParaRPr lang="en-US" sz="80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8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Will occur within the project period</a:t>
            </a:r>
          </a:p>
          <a:p>
            <a:pPr marL="0" indent="0">
              <a:buNone/>
            </a:pPr>
            <a:br>
              <a:rPr lang="en-US" sz="8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n-US" sz="80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743200" y="70201"/>
            <a:ext cx="372409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Resources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379999" y="990600"/>
            <a:ext cx="37561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>
                <a:ln w="11430"/>
                <a:solidFill>
                  <a:srgbClr val="8E234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Checklist</a:t>
            </a:r>
            <a:r>
              <a:rPr lang="en-US" sz="2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cap="none" spc="50" dirty="0">
                <a:ln w="11430"/>
                <a:solidFill>
                  <a:srgbClr val="8E234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Summary:</a:t>
            </a:r>
          </a:p>
        </p:txBody>
      </p:sp>
    </p:spTree>
    <p:extLst>
      <p:ext uri="{BB962C8B-B14F-4D97-AF65-F5344CB8AC3E}">
        <p14:creationId xmlns:p14="http://schemas.microsoft.com/office/powerpoint/2010/main" val="1769511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6200" y="198566"/>
            <a:ext cx="54922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l"/>
            <a:r>
              <a:rPr lang="en-US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Resources (Cont.)</a:t>
            </a:r>
          </a:p>
        </p:txBody>
      </p:sp>
      <p:sp>
        <p:nvSpPr>
          <p:cNvPr id="7" name="Rectangle 6"/>
          <p:cNvSpPr/>
          <p:nvPr/>
        </p:nvSpPr>
        <p:spPr>
          <a:xfrm>
            <a:off x="71289" y="1052146"/>
            <a:ext cx="404950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>
                <a:ln w="11430"/>
                <a:solidFill>
                  <a:srgbClr val="26665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Cautionary Guidance: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81000" y="1676400"/>
            <a:ext cx="8458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cost-sharing commitments are normally stated in the budget but, can be stated in the budget justification or project narrative.  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742950" lvl="1" indent="-285750">
              <a:buClr>
                <a:srgbClr val="A37F14"/>
              </a:buClr>
              <a:buFont typeface="Wingdings" pitchFamily="2" charset="2"/>
              <a:buChar char="§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matter where cost-sharing commitments are found within a proposal, statements of cost-sharing commitments are legally binding on WSU even when not mandated by the sponsor.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By using language in proposals that cites percentage of time, salaries or specific levels of effort, a commitment to cost-sharing is made – often unintentionally.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800100" lvl="1" indent="-342900">
              <a:buClr>
                <a:srgbClr val="A37F14"/>
              </a:buClr>
              <a:buFont typeface="Wingdings" pitchFamily="2" charset="2"/>
              <a:buChar char="§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instances where cost-sharing is specified and quantified, WSU is obligated to account for and track these commitments along with funds awarded by the sponsor.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rgbClr val="266659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>
              <a:solidFill>
                <a:srgbClr val="A37F1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484782"/>
      </p:ext>
    </p:extLst>
  </p:cSld>
  <p:clrMapOvr>
    <a:masterClrMapping/>
  </p:clrMapOvr>
  <p:transition spd="slow">
    <p:pul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3570" y="36611"/>
            <a:ext cx="54922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l"/>
            <a:r>
              <a:rPr lang="en-US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Resources (Cont.)</a:t>
            </a:r>
          </a:p>
        </p:txBody>
      </p:sp>
      <p:sp>
        <p:nvSpPr>
          <p:cNvPr id="8" name="Rectangle 7"/>
          <p:cNvSpPr/>
          <p:nvPr/>
        </p:nvSpPr>
        <p:spPr>
          <a:xfrm>
            <a:off x="50718" y="762000"/>
            <a:ext cx="38972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>
                <a:ln w="11430"/>
                <a:solidFill>
                  <a:srgbClr val="26665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Language Examples: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1302805"/>
            <a:ext cx="8229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8E23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following examples typify the indication of a cost-sharing commitment: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1" dirty="0">
              <a:solidFill>
                <a:srgbClr val="A37F1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Wayne State University is fully supportive of this project and agrees to be responsible for the salary of the PI for its duration.</a:t>
            </a:r>
          </a:p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Dr. J is Principal Investigator of this project and will devote 40% effort (30% salary support requested) to the project.</a:t>
            </a:r>
          </a:p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department of Chemistry will purchase a (equipment item) at ($</a:t>
            </a:r>
            <a:r>
              <a:rPr lang="en-US" b="1" dirty="0" err="1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xx,xxx</a:t>
            </a: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 for exclusive use in support of Dr. J’s project.</a:t>
            </a:r>
          </a:p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PI will contribute a week of field work and the time required for data analysis and report writing and will supply all equipment.</a:t>
            </a:r>
          </a:p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PI will be contributing funds from other sources for use of (equipment) to ensure that the scope of work can be performed on the proposed.</a:t>
            </a:r>
          </a:p>
        </p:txBody>
      </p:sp>
    </p:spTree>
    <p:extLst>
      <p:ext uri="{BB962C8B-B14F-4D97-AF65-F5344CB8AC3E}">
        <p14:creationId xmlns:p14="http://schemas.microsoft.com/office/powerpoint/2010/main" val="518394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3570" y="36611"/>
            <a:ext cx="54922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l"/>
            <a:r>
              <a:rPr lang="en-US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Resources (Cont.)</a:t>
            </a:r>
          </a:p>
        </p:txBody>
      </p:sp>
      <p:sp>
        <p:nvSpPr>
          <p:cNvPr id="6" name="Rectangle 5"/>
          <p:cNvSpPr/>
          <p:nvPr/>
        </p:nvSpPr>
        <p:spPr>
          <a:xfrm>
            <a:off x="50718" y="762000"/>
            <a:ext cx="38972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>
                <a:ln w="11430"/>
                <a:solidFill>
                  <a:srgbClr val="26665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Language Examples: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302805"/>
            <a:ext cx="8229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8E23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following examples typify </a:t>
            </a:r>
            <a:r>
              <a:rPr lang="en-US" b="1" u="sng" dirty="0">
                <a:solidFill>
                  <a:srgbClr val="8E23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 indication</a:t>
            </a:r>
            <a:r>
              <a:rPr lang="en-US" b="1" dirty="0">
                <a:solidFill>
                  <a:srgbClr val="8E23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of a cost-sharing commitment: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1" dirty="0">
              <a:solidFill>
                <a:srgbClr val="A37F14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Dr. J will be providing expert advice and consultation to the project as needed.</a:t>
            </a:r>
          </a:p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Dr. J is Principal Investigator and requests 25% salary support for this project.  He will provide additional support to the project as needed.</a:t>
            </a:r>
          </a:p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PI will have access to additional resources, such as (equipment), to ensure the successful execution of the scope of work.</a:t>
            </a:r>
          </a:p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university demonstrates support to the project through the availability and expertise of the Principal Investigator.</a:t>
            </a:r>
          </a:p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285750" indent="-285750"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Dr. X will oversee all aspects of the project.</a:t>
            </a:r>
          </a:p>
          <a:p>
            <a:endParaRPr lang="en-US" dirty="0">
              <a:solidFill>
                <a:srgbClr val="A37F1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TC Stone Sans Semibold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977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3570" y="36611"/>
            <a:ext cx="54922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l"/>
            <a:r>
              <a:rPr lang="en-US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Resources (Cont.)</a:t>
            </a:r>
          </a:p>
        </p:txBody>
      </p:sp>
      <p:sp>
        <p:nvSpPr>
          <p:cNvPr id="6" name="Rectangle 5"/>
          <p:cNvSpPr/>
          <p:nvPr/>
        </p:nvSpPr>
        <p:spPr>
          <a:xfrm>
            <a:off x="50718" y="762000"/>
            <a:ext cx="38972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>
                <a:ln w="11430"/>
                <a:solidFill>
                  <a:srgbClr val="26665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Language Examples: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1302805"/>
            <a:ext cx="822960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8E23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following is a list of terms that can indicate a commitment to cost-sharing:</a:t>
            </a:r>
          </a:p>
          <a:p>
            <a:pPr marL="285750" indent="-285750">
              <a:buFont typeface="Arial" pitchFamily="34" charset="0"/>
              <a:buChar char="•"/>
            </a:pPr>
            <a:endParaRPr lang="en-US" b="1" dirty="0">
              <a:solidFill>
                <a:srgbClr val="A37F14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cost-sharing</a:t>
            </a:r>
          </a:p>
          <a:p>
            <a:pPr marL="342900" indent="-342900" algn="ctr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Sharing</a:t>
            </a:r>
          </a:p>
          <a:p>
            <a:pPr marL="342900" indent="-342900" algn="ctr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Matching</a:t>
            </a:r>
          </a:p>
          <a:p>
            <a:pPr marL="342900" indent="-342900" algn="ctr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 Kind</a:t>
            </a:r>
          </a:p>
          <a:p>
            <a:pPr marL="342900" indent="-342900" algn="ctr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Donate</a:t>
            </a:r>
          </a:p>
          <a:p>
            <a:pPr marL="342900" indent="-342900" algn="ctr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Commit % or $</a:t>
            </a:r>
          </a:p>
          <a:p>
            <a:pPr marL="342900" indent="-342900" algn="ctr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Allocate % or $</a:t>
            </a:r>
          </a:p>
          <a:p>
            <a:pPr marL="342900" indent="-342900" algn="ctr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Exclusive Use</a:t>
            </a:r>
          </a:p>
          <a:p>
            <a:pPr marL="342900" indent="-342900" algn="ctr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Volunteer</a:t>
            </a:r>
          </a:p>
          <a:p>
            <a:pPr marL="342900" indent="-342900" algn="ctr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Support at no cost</a:t>
            </a:r>
          </a:p>
          <a:p>
            <a:pPr marL="342900" indent="-342900" algn="ctr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0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Contribute</a:t>
            </a:r>
          </a:p>
          <a:p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26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4525963"/>
          </a:xfrm>
          <a:solidFill>
            <a:schemeClr val="bg2"/>
          </a:solidFill>
        </p:spPr>
        <p:txBody>
          <a:bodyPr>
            <a:normAutofit fontScale="25000" lnSpcReduction="20000"/>
          </a:bodyPr>
          <a:lstStyle/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8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As defined in the Code of Federal Regulations (CFR) </a:t>
            </a:r>
            <a:r>
              <a:rPr lang="en-US" sz="8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§200.306</a:t>
            </a:r>
            <a:r>
              <a:rPr lang="en-US" sz="8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marL="0" indent="0">
              <a:buNone/>
            </a:pPr>
            <a:endParaRPr lang="en-US" sz="8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8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All contributions, including cash and third party in-kind, shall be accepted as part of the recipient's cost-sharing or matching when such contributions meet all of the following criteria:</a:t>
            </a: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endParaRPr lang="en-US" sz="8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8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(1) Are verifiable from the recipient's records.  </a:t>
            </a: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endParaRPr lang="en-US" sz="8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8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(2) Are not included as contributions for any other federally-assisted project or program.</a:t>
            </a: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endParaRPr lang="en-US" sz="8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8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(3) Are necessary and reasonable for proper and efficient accomplishment of project or program objectives.</a:t>
            </a:r>
          </a:p>
          <a:p>
            <a:pPr lvl="1"/>
            <a:endParaRPr lang="en-US" sz="8800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/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152400"/>
            <a:ext cx="7571304" cy="923330"/>
          </a:xfrm>
          <a:prstGeom prst="rect">
            <a:avLst/>
          </a:prstGeom>
          <a:solidFill>
            <a:schemeClr val="bg2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What is cost-sharing?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</p:spTree>
    <p:extLst>
      <p:ext uri="{BB962C8B-B14F-4D97-AF65-F5344CB8AC3E}">
        <p14:creationId xmlns:p14="http://schemas.microsoft.com/office/powerpoint/2010/main" val="3559093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3570" y="36611"/>
            <a:ext cx="549220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l"/>
            <a:r>
              <a:rPr lang="en-US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Resources (Cont.)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855" y="838200"/>
            <a:ext cx="223330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>
                <a:ln w="11430"/>
                <a:solidFill>
                  <a:srgbClr val="26665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Salary Cap:</a:t>
            </a:r>
          </a:p>
        </p:txBody>
      </p:sp>
      <p:sp>
        <p:nvSpPr>
          <p:cNvPr id="7" name="Rectangle 6"/>
          <p:cNvSpPr/>
          <p:nvPr/>
        </p:nvSpPr>
        <p:spPr>
          <a:xfrm>
            <a:off x="2667000" y="838200"/>
            <a:ext cx="52197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9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 legislatively mandated provision limiting the direct salary an individual may receive under an NIH, SAMHSA or AHRQ grant or contract</a:t>
            </a:r>
          </a:p>
        </p:txBody>
      </p:sp>
      <p:sp>
        <p:nvSpPr>
          <p:cNvPr id="8" name="Rectangle 7"/>
          <p:cNvSpPr/>
          <p:nvPr/>
        </p:nvSpPr>
        <p:spPr>
          <a:xfrm>
            <a:off x="533400" y="2133600"/>
            <a:ext cx="8458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 individual's base salary is NOT constrained, per se, by the legislative provision for a limitation of salary</a:t>
            </a:r>
          </a:p>
          <a:p>
            <a:pPr marL="342900" indent="-342900">
              <a:buClr>
                <a:srgbClr val="A37F14"/>
              </a:buClr>
              <a:buFont typeface="Wingdings" pitchFamily="2" charset="2"/>
              <a:buChar char="q"/>
            </a:pPr>
            <a:endParaRPr lang="en-US" sz="2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rate limitation simply limits the amount that may be awarded and charged to NIH grants and contracts</a:t>
            </a:r>
          </a:p>
          <a:p>
            <a:pPr marL="342900" indent="-342900">
              <a:buClr>
                <a:srgbClr val="A37F14"/>
              </a:buClr>
              <a:buFont typeface="Wingdings" pitchFamily="2" charset="2"/>
              <a:buChar char="q"/>
            </a:pPr>
            <a:endParaRPr lang="en-US" sz="2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42900" indent="-342900"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 institution may pay an individual's salary amount in excess of the salary cap with non-federal funds = </a:t>
            </a:r>
          </a:p>
          <a:p>
            <a:pPr marL="742950" lvl="1" indent="-285750">
              <a:buFont typeface="Arial" pitchFamily="34" charset="0"/>
              <a:buChar char="•"/>
            </a:pPr>
            <a:endParaRPr lang="en-US" sz="2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3028950" lvl="6" indent="-285750">
              <a:buFont typeface="Arial" pitchFamily="34" charset="0"/>
              <a:buChar char="•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 SHARE!!!</a:t>
            </a:r>
          </a:p>
        </p:txBody>
      </p:sp>
    </p:spTree>
    <p:extLst>
      <p:ext uri="{BB962C8B-B14F-4D97-AF65-F5344CB8AC3E}">
        <p14:creationId xmlns:p14="http://schemas.microsoft.com/office/powerpoint/2010/main" val="1679148319"/>
      </p:ext>
    </p:extLst>
  </p:cSld>
  <p:clrMapOvr>
    <a:masterClrMapping/>
  </p:clrMapOvr>
  <p:transition spd="slow">
    <p:pull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54922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ln w="19050">
                  <a:solidFill>
                    <a:srgbClr val="1F497D">
                      <a:tint val="1000"/>
                    </a:srgb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Resources (Cont.)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855" y="838200"/>
            <a:ext cx="223330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>
                <a:ln w="11430"/>
                <a:solidFill>
                  <a:srgbClr val="26665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Salary Cap:</a:t>
            </a:r>
          </a:p>
        </p:txBody>
      </p:sp>
      <p:sp>
        <p:nvSpPr>
          <p:cNvPr id="7" name="Rectangle 6"/>
          <p:cNvSpPr/>
          <p:nvPr/>
        </p:nvSpPr>
        <p:spPr>
          <a:xfrm>
            <a:off x="158262" y="1752600"/>
            <a:ext cx="80772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Salary limitation on NIH Grants to Executive Level II:</a:t>
            </a:r>
          </a:p>
          <a:p>
            <a:endParaRPr lang="en-US" sz="2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400" b="1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Please refer to the salary cap summary with times frames for existing salary caps, at </a:t>
            </a:r>
          </a:p>
          <a:p>
            <a:endParaRPr lang="en-US" b="1" dirty="0">
              <a:solidFill>
                <a:srgbClr val="A37F1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b="1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  <a:hlinkClick r:id="rId2"/>
              </a:rPr>
              <a:t>http://grants.nih.gov/grants/policy/salcap_summary.htm</a:t>
            </a:r>
            <a:endParaRPr lang="en-US" b="1" dirty="0">
              <a:solidFill>
                <a:srgbClr val="A37F1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7009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-24244" y="76200"/>
            <a:ext cx="233910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>
                <a:ln w="11430"/>
                <a:solidFill>
                  <a:srgbClr val="A37F1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Salary Cap: </a:t>
            </a:r>
          </a:p>
        </p:txBody>
      </p:sp>
      <p:sp>
        <p:nvSpPr>
          <p:cNvPr id="7" name="Rectangle 6"/>
          <p:cNvSpPr/>
          <p:nvPr/>
        </p:nvSpPr>
        <p:spPr>
          <a:xfrm>
            <a:off x="228600" y="685800"/>
            <a:ext cx="86868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The salary cap is based on an annualized rate for full time appointment - 2023</a:t>
            </a:r>
          </a:p>
          <a:p>
            <a:endParaRPr lang="en-US" sz="2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Annualized salary cap of $212,100 by FTE:</a:t>
            </a:r>
          </a:p>
          <a:p>
            <a:pPr marL="914400" lvl="1" indent="-457200">
              <a:lnSpc>
                <a:spcPct val="150000"/>
              </a:lnSpc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1.0 FTE = $212,100 ($212,100 X 1.0 FTE)</a:t>
            </a:r>
          </a:p>
          <a:p>
            <a:pPr marL="914400" lvl="1" indent="-457200">
              <a:lnSpc>
                <a:spcPct val="150000"/>
              </a:lnSpc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0.75 FTE = $159,075 ($212,100 X 0.75 FTE) </a:t>
            </a:r>
          </a:p>
          <a:p>
            <a:pPr marL="914400" lvl="1" indent="-457200">
              <a:lnSpc>
                <a:spcPct val="150000"/>
              </a:lnSpc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0.5 FTE = $106,050 ($212,100 X 0.5 FTE)</a:t>
            </a:r>
          </a:p>
          <a:p>
            <a:pPr marL="914400" lvl="1" indent="-457200">
              <a:lnSpc>
                <a:spcPct val="150000"/>
              </a:lnSpc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0.25 FTE = $53,025 ($212,100 X 0.25 FTE)</a:t>
            </a:r>
          </a:p>
          <a:p>
            <a:pPr marL="914400" lvl="1" indent="-457200">
              <a:lnSpc>
                <a:spcPct val="150000"/>
              </a:lnSpc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0.1 FTE = $21,210 ($212,100 X 0.1 FTE)</a:t>
            </a:r>
          </a:p>
        </p:txBody>
      </p:sp>
    </p:spTree>
    <p:extLst>
      <p:ext uri="{BB962C8B-B14F-4D97-AF65-F5344CB8AC3E}">
        <p14:creationId xmlns:p14="http://schemas.microsoft.com/office/powerpoint/2010/main" val="1844999291"/>
      </p:ext>
    </p:extLst>
  </p:cSld>
  <p:clrMapOvr>
    <a:masterClrMapping/>
  </p:clrMapOvr>
  <p:transition spd="slow">
    <p:pull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76200" y="76200"/>
            <a:ext cx="898303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>
                <a:ln w="11430"/>
                <a:solidFill>
                  <a:srgbClr val="A37F1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Salary Cap: </a:t>
            </a:r>
            <a:r>
              <a:rPr lang="en-US" sz="2800" b="1" cap="none" spc="50" dirty="0">
                <a:ln w="11430"/>
                <a:solidFill>
                  <a:srgbClr val="26665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% Labor Distribution (Dollar Method)</a:t>
            </a:r>
            <a:r>
              <a:rPr lang="en-US" sz="2800" b="1" cap="none" spc="50" dirty="0">
                <a:ln w="11430"/>
                <a:solidFill>
                  <a:srgbClr val="A37F1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174811" y="617349"/>
            <a:ext cx="88844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8E23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Divide the allowable salary support (percent effort commitment multiplied by NIH salary cap dollar amount) by the Base Salary amount</a:t>
            </a:r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8453914"/>
              </p:ext>
            </p:extLst>
          </p:nvPr>
        </p:nvGraphicFramePr>
        <p:xfrm>
          <a:off x="457200" y="1600200"/>
          <a:ext cx="8229600" cy="44402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4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7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2023 Salary Cap</a:t>
                      </a:r>
                    </a:p>
                  </a:txBody>
                  <a:tcPr marL="9525" marR="9525" marT="95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1" i="0" u="none" strike="noStrike" dirty="0">
                        <a:solidFill>
                          <a:srgbClr val="26665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212,100</a:t>
                      </a:r>
                    </a:p>
                  </a:txBody>
                  <a:tcPr marL="9525" marR="9525" marT="952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7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Effort Commitment</a:t>
                      </a:r>
                    </a:p>
                  </a:txBody>
                  <a:tcPr marL="9525" marR="9525" marT="95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9525" marR="9525" marT="9526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25%</a:t>
                      </a:r>
                    </a:p>
                  </a:txBody>
                  <a:tcPr marL="9525" marR="9525" marT="9526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30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Salary Support (Cap times Effort Commitment)</a:t>
                      </a:r>
                    </a:p>
                  </a:txBody>
                  <a:tcPr marL="9525" marR="9525" marT="95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0" u="none" strike="noStrike">
                        <a:solidFill>
                          <a:srgbClr val="26665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53,025 </a:t>
                      </a:r>
                    </a:p>
                  </a:txBody>
                  <a:tcPr marL="9525" marR="9525" marT="952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7022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Base Salary</a:t>
                      </a:r>
                    </a:p>
                  </a:txBody>
                  <a:tcPr marL="9525" marR="9525" marT="95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÷</a:t>
                      </a:r>
                    </a:p>
                  </a:txBody>
                  <a:tcPr marL="9525" marR="9525" marT="9526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250,000 </a:t>
                      </a:r>
                    </a:p>
                  </a:txBody>
                  <a:tcPr marL="9525" marR="9525" marT="9526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30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% Labor Distribution (Salary Support divided by Base)</a:t>
                      </a:r>
                    </a:p>
                  </a:txBody>
                  <a:tcPr marL="9525" marR="9525" marT="95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1" i="0" u="none" strike="noStrike" dirty="0">
                        <a:solidFill>
                          <a:srgbClr val="26665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21.21%</a:t>
                      </a:r>
                    </a:p>
                  </a:txBody>
                  <a:tcPr marL="9525" marR="9525" marT="9526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305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cost-sharing (Effort Commitment minus % Salary Distribution)</a:t>
                      </a:r>
                    </a:p>
                  </a:txBody>
                  <a:tcPr marL="9525" marR="9525" marT="95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800" b="1" i="0" u="none" strike="noStrike" dirty="0">
                        <a:solidFill>
                          <a:srgbClr val="26665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3.79%</a:t>
                      </a:r>
                    </a:p>
                  </a:txBody>
                  <a:tcPr marL="9525" marR="9525" marT="9526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6726345" y="1066800"/>
            <a:ext cx="23446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Calculating the salary cap</a:t>
            </a:r>
            <a:br>
              <a:rPr lang="en-US" sz="14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14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(Dollar Method)</a:t>
            </a:r>
          </a:p>
        </p:txBody>
      </p:sp>
    </p:spTree>
    <p:extLst>
      <p:ext uri="{BB962C8B-B14F-4D97-AF65-F5344CB8AC3E}">
        <p14:creationId xmlns:p14="http://schemas.microsoft.com/office/powerpoint/2010/main" val="44430179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425655" y="76200"/>
            <a:ext cx="828412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cap="none" spc="50" dirty="0">
                <a:ln w="11430"/>
                <a:solidFill>
                  <a:srgbClr val="A37F1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Salary Cap: </a:t>
            </a:r>
            <a:r>
              <a:rPr lang="en-US" sz="2800" b="1" cap="none" spc="50" dirty="0">
                <a:ln w="11430"/>
                <a:solidFill>
                  <a:srgbClr val="266659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% Labor Distribution (% Method) </a:t>
            </a:r>
          </a:p>
        </p:txBody>
      </p:sp>
      <p:sp>
        <p:nvSpPr>
          <p:cNvPr id="6" name="Rectangle 5"/>
          <p:cNvSpPr/>
          <p:nvPr/>
        </p:nvSpPr>
        <p:spPr>
          <a:xfrm>
            <a:off x="174812" y="617349"/>
            <a:ext cx="81309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8E23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Divide the allowable salary cap by the Base Salary amount and then multiply the result by the effort commitment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6726345" y="1066800"/>
            <a:ext cx="23446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Calculating the salary cap</a:t>
            </a:r>
            <a:br>
              <a:rPr lang="en-US" sz="14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1400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(% Method)</a:t>
            </a:r>
          </a:p>
        </p:txBody>
      </p:sp>
      <p:graphicFrame>
        <p:nvGraphicFramePr>
          <p:cNvPr id="9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8378974"/>
              </p:ext>
            </p:extLst>
          </p:nvPr>
        </p:nvGraphicFramePr>
        <p:xfrm>
          <a:off x="457200" y="1600200"/>
          <a:ext cx="8229600" cy="4800598"/>
        </p:xfrm>
        <a:graphic>
          <a:graphicData uri="http://schemas.openxmlformats.org/drawingml/2006/table">
            <a:tbl>
              <a:tblPr firstRow="1" bandRow="1"/>
              <a:tblGrid>
                <a:gridCol w="6248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033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2016 Salary Cap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endParaRPr lang="en-US" sz="1800" b="1" i="0" u="none" strike="noStrike">
                        <a:solidFill>
                          <a:srgbClr val="26665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212,100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33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Base</a:t>
                      </a:r>
                      <a:r>
                        <a:rPr lang="en-US" sz="1800" b="1" i="0" u="none" strike="noStrike" baseline="0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Salary</a:t>
                      </a:r>
                      <a:endParaRPr lang="en-US" sz="1800" b="1" i="0" u="none" strike="noStrike" dirty="0">
                        <a:solidFill>
                          <a:srgbClr val="26665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÷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250,000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33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% of Base (Cap divided by Base Salary)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endParaRPr lang="en-US" sz="1800" b="1" i="0" u="none" strike="noStrike" dirty="0">
                        <a:solidFill>
                          <a:srgbClr val="26665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84.84%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33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Effort Commitment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X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935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% Labor Distribution (% of Base times % Effort Commitment)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endParaRPr lang="en-US" sz="1800" b="1" i="0" u="none" strike="noStrike" dirty="0">
                        <a:solidFill>
                          <a:srgbClr val="26665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21.21%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35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cost-sharing (Effort Commitment minus Salary Distribution)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endParaRPr lang="en-US" sz="1800" b="1" i="0" u="none" strike="noStrike" dirty="0">
                        <a:solidFill>
                          <a:srgbClr val="26665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r" fontAlgn="b"/>
                      <a:r>
                        <a:rPr lang="en-US" sz="1800" b="1" i="0" u="none" strike="noStrike">
                          <a:solidFill>
                            <a:srgbClr val="266659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3.79%</a:t>
                      </a:r>
                      <a:endParaRPr lang="en-US" sz="1800" b="1" i="0" u="none" strike="noStrike" dirty="0">
                        <a:solidFill>
                          <a:srgbClr val="266659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6969450"/>
      </p:ext>
    </p:extLst>
  </p:cSld>
  <p:clrMapOvr>
    <a:masterClrMapping/>
  </p:clrMapOvr>
  <p:transition spd="slow">
    <p:pull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326820" y="76200"/>
            <a:ext cx="848180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3600" b="1" spc="50" dirty="0">
                <a:ln w="11430"/>
                <a:solidFill>
                  <a:srgbClr val="A37F1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Cost-Sharing on Sponsored Projects</a:t>
            </a:r>
            <a:endParaRPr lang="en-US" sz="3600" b="1" cap="none" spc="50" dirty="0">
              <a:ln w="11430"/>
              <a:solidFill>
                <a:srgbClr val="266659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943689"/>
            <a:ext cx="46257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8E234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QUESTIONS?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4219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CONTACT YOUR GRANT/CONTRACT OFFICER</a:t>
            </a:r>
          </a:p>
          <a:p>
            <a:pPr lvl="1"/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CONTACT SPA TRAINING:</a:t>
            </a:r>
          </a:p>
          <a:p>
            <a:pPr lvl="2"/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Tim Foley 577-8357; tpfoley@wayne.edu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7782" y="3352800"/>
            <a:ext cx="3657600" cy="2192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144076"/>
      </p:ext>
    </p:extLst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3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(4) Are allowable under the applicable cost principles.</a:t>
            </a:r>
          </a:p>
          <a:p>
            <a:pPr marL="0" indent="0">
              <a:buClr>
                <a:srgbClr val="A37F14"/>
              </a:buClr>
              <a:buNone/>
            </a:pPr>
            <a:endParaRPr lang="en-US" sz="3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3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(5) Are not paid by the Federal Government under another award, except where authorized by Federal statute to be used for cost-sharing or matching.</a:t>
            </a:r>
          </a:p>
          <a:p>
            <a:pPr marL="0" indent="0">
              <a:buClr>
                <a:srgbClr val="A37F14"/>
              </a:buClr>
              <a:buNone/>
            </a:pPr>
            <a:r>
              <a:rPr lang="en-US" sz="3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3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(6) Are provided for in the approved budget when required by the Federal awarding agency.</a:t>
            </a:r>
          </a:p>
          <a:p>
            <a:pPr marL="0" indent="0">
              <a:buClr>
                <a:srgbClr val="A37F14"/>
              </a:buClr>
              <a:buNone/>
            </a:pPr>
            <a:r>
              <a:rPr lang="en-US" sz="3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3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(7) Conform to other provisions of this Circular, as applicable</a:t>
            </a:r>
          </a:p>
          <a:p>
            <a:pPr marL="0" indent="0">
              <a:buNone/>
            </a:pPr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Title 7"/>
          <p:cNvSpPr>
            <a:spLocks noGrp="1"/>
          </p:cNvSpPr>
          <p:nvPr>
            <p:ph type="title"/>
          </p:nvPr>
        </p:nvSpPr>
        <p:spPr>
          <a:xfrm>
            <a:off x="166545" y="198566"/>
            <a:ext cx="8914620" cy="830997"/>
          </a:xfrm>
          <a:prstGeom prst="rect">
            <a:avLst/>
          </a:prstGeom>
          <a:solidFill>
            <a:schemeClr val="bg2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What is cost-sharing? (Cont.)</a:t>
            </a:r>
          </a:p>
        </p:txBody>
      </p:sp>
    </p:spTree>
    <p:extLst>
      <p:ext uri="{BB962C8B-B14F-4D97-AF65-F5344CB8AC3E}">
        <p14:creationId xmlns:p14="http://schemas.microsoft.com/office/powerpoint/2010/main" val="4042378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3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portion of project costs not funded by the sponsor</a:t>
            </a:r>
          </a:p>
          <a:p>
            <a:pPr marL="457200" lvl="1" indent="0">
              <a:buClr>
                <a:srgbClr val="A37F14"/>
              </a:buClr>
              <a:buNone/>
            </a:pPr>
            <a:endParaRPr lang="en-US" sz="3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3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Clearly defined and directly allocable to a specific sponsored project</a:t>
            </a:r>
          </a:p>
          <a:p>
            <a:pPr marL="457200" lvl="1" indent="0">
              <a:buClr>
                <a:srgbClr val="A37F14"/>
              </a:buClr>
              <a:buNone/>
            </a:pPr>
            <a:endParaRPr lang="en-US" sz="3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3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Expenditures that are necessary and reasonable to accomplish program objectives</a:t>
            </a:r>
          </a:p>
          <a:p>
            <a:pPr marL="0" indent="0">
              <a:buClr>
                <a:srgbClr val="A37F14"/>
              </a:buClr>
              <a:buNone/>
            </a:pPr>
            <a:endParaRPr lang="en-US" sz="38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  <p:sp>
        <p:nvSpPr>
          <p:cNvPr id="5" name="Title 7"/>
          <p:cNvSpPr>
            <a:spLocks noGrp="1"/>
          </p:cNvSpPr>
          <p:nvPr>
            <p:ph type="title"/>
          </p:nvPr>
        </p:nvSpPr>
        <p:spPr>
          <a:xfrm>
            <a:off x="761262" y="290899"/>
            <a:ext cx="7725192" cy="646331"/>
          </a:xfrm>
          <a:prstGeom prst="rect">
            <a:avLst/>
          </a:prstGeom>
          <a:solidFill>
            <a:schemeClr val="bg2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What is cost-sharing? - Simplified</a:t>
            </a:r>
          </a:p>
        </p:txBody>
      </p:sp>
    </p:spTree>
    <p:extLst>
      <p:ext uri="{BB962C8B-B14F-4D97-AF65-F5344CB8AC3E}">
        <p14:creationId xmlns:p14="http://schemas.microsoft.com/office/powerpoint/2010/main" val="3447202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60722"/>
            <a:ext cx="8229600" cy="5087678"/>
          </a:xfrm>
        </p:spPr>
        <p:txBody>
          <a:bodyPr>
            <a:noAutofit/>
          </a:bodyPr>
          <a:lstStyle/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Identified in the Request for Proposal from the sponsor</a:t>
            </a: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endParaRPr lang="en-US" sz="2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Required by the sponsor</a:t>
            </a: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endParaRPr lang="en-US" sz="2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Will be identified in the award documents</a:t>
            </a: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endParaRPr lang="en-US" sz="2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Must be reported to the sponsor in financial reports</a:t>
            </a: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endParaRPr lang="en-US" sz="2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Must be accounted for in University’s financial system and Effort Certification as committed cost share</a:t>
            </a:r>
          </a:p>
        </p:txBody>
      </p:sp>
      <p:sp>
        <p:nvSpPr>
          <p:cNvPr id="7" name="Rectangle 6"/>
          <p:cNvSpPr/>
          <p:nvPr/>
        </p:nvSpPr>
        <p:spPr>
          <a:xfrm>
            <a:off x="-17413" y="228600"/>
            <a:ext cx="88331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 algn="ctr">
              <a:buFont typeface="Wingdings" pitchFamily="2" charset="2"/>
              <a:buChar char="v"/>
            </a:pPr>
            <a:r>
              <a:rPr lang="en-US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Mandatory cost-sharing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</p:spTree>
    <p:extLst>
      <p:ext uri="{BB962C8B-B14F-4D97-AF65-F5344CB8AC3E}">
        <p14:creationId xmlns:p14="http://schemas.microsoft.com/office/powerpoint/2010/main" val="1279147939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3931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 explicitly required by the sponsor but has been offered by the PI and WSU in the application, proposal budget or budget justification</a:t>
            </a: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Commitment becomes binding once it is offered and the grant or contract has been awarded</a:t>
            </a: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Must be accounted for in University’s financial system and Effort Certification</a:t>
            </a: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endParaRPr lang="en-US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Should be minimized whenever possible as it can lower WSU’s F &amp; A rate</a:t>
            </a:r>
          </a:p>
        </p:txBody>
      </p:sp>
      <p:sp>
        <p:nvSpPr>
          <p:cNvPr id="5" name="Rectangle 4"/>
          <p:cNvSpPr/>
          <p:nvPr/>
        </p:nvSpPr>
        <p:spPr>
          <a:xfrm>
            <a:off x="651881" y="64477"/>
            <a:ext cx="810420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 algn="ctr">
              <a:buFont typeface="Wingdings" pitchFamily="2" charset="2"/>
              <a:buChar char="v"/>
            </a:pPr>
            <a:r>
              <a:rPr lang="en-US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Voluntary Committed </a:t>
            </a:r>
          </a:p>
          <a:p>
            <a:pPr algn="ctr"/>
            <a:r>
              <a:rPr lang="en-US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cost-sharing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</p:spTree>
    <p:extLst>
      <p:ext uri="{BB962C8B-B14F-4D97-AF65-F5344CB8AC3E}">
        <p14:creationId xmlns:p14="http://schemas.microsoft.com/office/powerpoint/2010/main" val="49804477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0526"/>
            <a:ext cx="8229600" cy="4525963"/>
          </a:xfrm>
        </p:spPr>
        <p:txBody>
          <a:bodyPr/>
          <a:lstStyle/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 explicitly required on a program</a:t>
            </a: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Above and beyond that which is committed and budgeted for in a sponsored project</a:t>
            </a: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Does not become part of “research base” and has no impact on WSU’s F&amp;A rate</a:t>
            </a:r>
          </a:p>
          <a:p>
            <a:endParaRPr lang="en-US" dirty="0">
              <a:solidFill>
                <a:srgbClr val="A37F14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4520" y="76200"/>
            <a:ext cx="869892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685800" indent="-685800" algn="ctr">
              <a:buFont typeface="Wingdings" pitchFamily="2" charset="2"/>
              <a:buChar char="v"/>
            </a:pPr>
            <a:r>
              <a:rPr lang="en-US" sz="54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Voluntary Uncommitted</a:t>
            </a:r>
          </a:p>
          <a:p>
            <a:pPr algn="ctr"/>
            <a:r>
              <a:rPr lang="en-US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cost-sharing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8E2344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</p:spTree>
    <p:extLst>
      <p:ext uri="{BB962C8B-B14F-4D97-AF65-F5344CB8AC3E}">
        <p14:creationId xmlns:p14="http://schemas.microsoft.com/office/powerpoint/2010/main" val="3991242017"/>
      </p:ext>
    </p:extLst>
  </p:cSld>
  <p:clrMapOvr>
    <a:masterClrMapping/>
  </p:clrMapOvr>
  <p:transition spd="slow">
    <p:cov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511" y="902715"/>
            <a:ext cx="8572170" cy="5345685"/>
          </a:xfrm>
        </p:spPr>
        <p:txBody>
          <a:bodyPr/>
          <a:lstStyle/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Committed cost-sharing</a:t>
            </a: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Whether mandatory or voluntary, becomes a true obligation to the University once committed</a:t>
            </a: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Proposal Commitments = Award requirements</a:t>
            </a:r>
          </a:p>
          <a:p>
            <a:pPr marL="457200" lvl="1" indent="0">
              <a:buNone/>
            </a:pPr>
            <a:endParaRPr lang="en-US" sz="2400" b="1" dirty="0">
              <a:solidFill>
                <a:srgbClr val="2666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buClr>
                <a:srgbClr val="A37F14"/>
              </a:buClr>
              <a:buFont typeface="Wingdings" pitchFamily="2" charset="2"/>
              <a:buChar char="q"/>
            </a:pPr>
            <a:r>
              <a:rPr lang="en-US" sz="28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Voluntary Uncommitted cost-sharing</a:t>
            </a: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Treated differently than committed cost-sharing</a:t>
            </a: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Not included in organized research base for F&amp;A rate purposes</a:t>
            </a: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Excluded from effort reporting requirements of A-21, Section J-8</a:t>
            </a:r>
          </a:p>
          <a:p>
            <a:pPr lvl="1">
              <a:buClr>
                <a:srgbClr val="A37F14"/>
              </a:buClr>
              <a:buFont typeface="Wingdings" pitchFamily="2" charset="2"/>
              <a:buChar char="§"/>
            </a:pPr>
            <a:r>
              <a:rPr lang="en-US" sz="2400" b="1" dirty="0">
                <a:solidFill>
                  <a:srgbClr val="2666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Does NOT need to be documented</a:t>
            </a:r>
          </a:p>
        </p:txBody>
      </p:sp>
      <p:sp>
        <p:nvSpPr>
          <p:cNvPr id="8" name="Rectangle 7"/>
          <p:cNvSpPr/>
          <p:nvPr/>
        </p:nvSpPr>
        <p:spPr>
          <a:xfrm>
            <a:off x="365370" y="76200"/>
            <a:ext cx="853631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8E2344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Committed vs. Uncommitted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A37F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SPA Training &amp; Development</a:t>
            </a:r>
          </a:p>
        </p:txBody>
      </p:sp>
    </p:spTree>
    <p:extLst>
      <p:ext uri="{BB962C8B-B14F-4D97-AF65-F5344CB8AC3E}">
        <p14:creationId xmlns:p14="http://schemas.microsoft.com/office/powerpoint/2010/main" val="337340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3726</TotalTime>
  <Words>2417</Words>
  <Application>Microsoft Office PowerPoint</Application>
  <PresentationFormat>On-screen Show (4:3)</PresentationFormat>
  <Paragraphs>338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0" baseType="lpstr">
      <vt:lpstr>Arial</vt:lpstr>
      <vt:lpstr>Calibri</vt:lpstr>
      <vt:lpstr>ITC Stone Sans Semibold</vt:lpstr>
      <vt:lpstr>Wingdings</vt:lpstr>
      <vt:lpstr>Office Theme</vt:lpstr>
      <vt:lpstr>PowerPoint Presentation</vt:lpstr>
      <vt:lpstr>PowerPoint Presentation</vt:lpstr>
      <vt:lpstr>What is cost-sharing?</vt:lpstr>
      <vt:lpstr>What is cost-sharing? (Cont.)</vt:lpstr>
      <vt:lpstr>What is cost-sharing? - Simplified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Impact of cost-sharing (Cont.)</vt:lpstr>
      <vt:lpstr>Impact of cost-sharing (Cont.)</vt:lpstr>
      <vt:lpstr>Impact of cost-sharing (Cont.)</vt:lpstr>
      <vt:lpstr>Impact of C/S on F&amp;A: Simplified</vt:lpstr>
      <vt:lpstr>C/S on F&amp;A: Simplified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Responsibilities</vt:lpstr>
      <vt:lpstr>Responsibilities (Cont.)</vt:lpstr>
      <vt:lpstr>Responsibilities (Cont.)</vt:lpstr>
      <vt:lpstr>Responsibilities (Cont.)</vt:lpstr>
      <vt:lpstr>Resources</vt:lpstr>
      <vt:lpstr>Resources (Cont.)</vt:lpstr>
      <vt:lpstr>Resources (Cont.)</vt:lpstr>
      <vt:lpstr>Resources (Cont.)</vt:lpstr>
      <vt:lpstr>Resources (Cont.)</vt:lpstr>
      <vt:lpstr>Resources (Cont.)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Timothy P. Foley</dc:creator>
  <cp:lastModifiedBy>Timothy Foley</cp:lastModifiedBy>
  <cp:revision>140</cp:revision>
  <dcterms:created xsi:type="dcterms:W3CDTF">2012-06-14T18:44:12Z</dcterms:created>
  <dcterms:modified xsi:type="dcterms:W3CDTF">2023-08-16T16:45:29Z</dcterms:modified>
</cp:coreProperties>
</file>