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17"/>
  </p:notesMasterIdLst>
  <p:sldIdLst>
    <p:sldId id="256" r:id="rId2"/>
    <p:sldId id="259" r:id="rId3"/>
    <p:sldId id="319" r:id="rId4"/>
    <p:sldId id="317" r:id="rId5"/>
    <p:sldId id="318" r:id="rId6"/>
    <p:sldId id="307" r:id="rId7"/>
    <p:sldId id="403" r:id="rId8"/>
    <p:sldId id="309" r:id="rId9"/>
    <p:sldId id="316" r:id="rId10"/>
    <p:sldId id="341" r:id="rId11"/>
    <p:sldId id="323" r:id="rId12"/>
    <p:sldId id="261" r:id="rId13"/>
    <p:sldId id="262" r:id="rId14"/>
    <p:sldId id="338" r:id="rId15"/>
    <p:sldId id="322" r:id="rId16"/>
    <p:sldId id="340" r:id="rId17"/>
    <p:sldId id="321" r:id="rId18"/>
    <p:sldId id="320" r:id="rId19"/>
    <p:sldId id="315" r:id="rId20"/>
    <p:sldId id="314" r:id="rId21"/>
    <p:sldId id="364" r:id="rId22"/>
    <p:sldId id="324" r:id="rId23"/>
    <p:sldId id="325" r:id="rId24"/>
    <p:sldId id="313" r:id="rId25"/>
    <p:sldId id="374" r:id="rId26"/>
    <p:sldId id="376" r:id="rId27"/>
    <p:sldId id="377" r:id="rId28"/>
    <p:sldId id="402" r:id="rId29"/>
    <p:sldId id="391" r:id="rId30"/>
    <p:sldId id="392" r:id="rId31"/>
    <p:sldId id="393" r:id="rId32"/>
    <p:sldId id="394" r:id="rId33"/>
    <p:sldId id="395" r:id="rId34"/>
    <p:sldId id="396" r:id="rId35"/>
    <p:sldId id="397" r:id="rId36"/>
    <p:sldId id="398" r:id="rId37"/>
    <p:sldId id="399" r:id="rId38"/>
    <p:sldId id="312" r:id="rId39"/>
    <p:sldId id="257" r:id="rId40"/>
    <p:sldId id="278" r:id="rId41"/>
    <p:sldId id="279" r:id="rId42"/>
    <p:sldId id="263" r:id="rId43"/>
    <p:sldId id="311" r:id="rId44"/>
    <p:sldId id="272" r:id="rId45"/>
    <p:sldId id="277" r:id="rId46"/>
    <p:sldId id="281" r:id="rId47"/>
    <p:sldId id="282" r:id="rId48"/>
    <p:sldId id="283" r:id="rId49"/>
    <p:sldId id="284" r:id="rId50"/>
    <p:sldId id="285" r:id="rId51"/>
    <p:sldId id="286" r:id="rId52"/>
    <p:sldId id="287" r:id="rId53"/>
    <p:sldId id="258" r:id="rId54"/>
    <p:sldId id="276" r:id="rId55"/>
    <p:sldId id="378" r:id="rId56"/>
    <p:sldId id="329" r:id="rId57"/>
    <p:sldId id="274" r:id="rId58"/>
    <p:sldId id="273" r:id="rId59"/>
    <p:sldId id="328" r:id="rId60"/>
    <p:sldId id="289" r:id="rId61"/>
    <p:sldId id="290" r:id="rId62"/>
    <p:sldId id="291" r:id="rId63"/>
    <p:sldId id="292" r:id="rId64"/>
    <p:sldId id="293" r:id="rId65"/>
    <p:sldId id="294" r:id="rId66"/>
    <p:sldId id="342" r:id="rId67"/>
    <p:sldId id="303" r:id="rId68"/>
    <p:sldId id="327" r:id="rId69"/>
    <p:sldId id="301" r:id="rId70"/>
    <p:sldId id="302" r:id="rId71"/>
    <p:sldId id="300" r:id="rId72"/>
    <p:sldId id="295" r:id="rId73"/>
    <p:sldId id="297" r:id="rId74"/>
    <p:sldId id="299" r:id="rId75"/>
    <p:sldId id="296" r:id="rId76"/>
    <p:sldId id="260" r:id="rId77"/>
    <p:sldId id="335" r:id="rId78"/>
    <p:sldId id="334" r:id="rId79"/>
    <p:sldId id="331" r:id="rId80"/>
    <p:sldId id="333" r:id="rId81"/>
    <p:sldId id="332" r:id="rId82"/>
    <p:sldId id="379" r:id="rId83"/>
    <p:sldId id="382" r:id="rId84"/>
    <p:sldId id="380" r:id="rId85"/>
    <p:sldId id="384" r:id="rId86"/>
    <p:sldId id="383" r:id="rId87"/>
    <p:sldId id="386" r:id="rId88"/>
    <p:sldId id="387" r:id="rId89"/>
    <p:sldId id="388" r:id="rId90"/>
    <p:sldId id="389" r:id="rId91"/>
    <p:sldId id="385" r:id="rId92"/>
    <p:sldId id="343" r:id="rId93"/>
    <p:sldId id="354" r:id="rId94"/>
    <p:sldId id="353" r:id="rId95"/>
    <p:sldId id="348" r:id="rId96"/>
    <p:sldId id="390" r:id="rId97"/>
    <p:sldId id="347" r:id="rId98"/>
    <p:sldId id="346" r:id="rId99"/>
    <p:sldId id="345" r:id="rId100"/>
    <p:sldId id="349" r:id="rId101"/>
    <p:sldId id="360" r:id="rId102"/>
    <p:sldId id="357" r:id="rId103"/>
    <p:sldId id="358" r:id="rId104"/>
    <p:sldId id="400" r:id="rId105"/>
    <p:sldId id="356" r:id="rId106"/>
    <p:sldId id="351" r:id="rId107"/>
    <p:sldId id="355" r:id="rId108"/>
    <p:sldId id="350" r:id="rId109"/>
    <p:sldId id="363" r:id="rId110"/>
    <p:sldId id="362" r:id="rId111"/>
    <p:sldId id="361" r:id="rId112"/>
    <p:sldId id="367" r:id="rId113"/>
    <p:sldId id="368" r:id="rId114"/>
    <p:sldId id="372" r:id="rId115"/>
    <p:sldId id="373" r:id="rId1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521415D9-36F7-43E2-AB2F-B90AF26B5E84}">
      <p14:sectionLst xmlns:p14="http://schemas.microsoft.com/office/powerpoint/2010/main">
        <p14:section name="Default Section" id="{ED359118-0AF4-4379-AC22-62DEB054392D}">
          <p14:sldIdLst>
            <p14:sldId id="256"/>
            <p14:sldId id="259"/>
            <p14:sldId id="319"/>
            <p14:sldId id="317"/>
            <p14:sldId id="318"/>
            <p14:sldId id="307"/>
            <p14:sldId id="403"/>
            <p14:sldId id="309"/>
            <p14:sldId id="316"/>
            <p14:sldId id="341"/>
            <p14:sldId id="323"/>
            <p14:sldId id="261"/>
            <p14:sldId id="262"/>
            <p14:sldId id="338"/>
            <p14:sldId id="322"/>
            <p14:sldId id="340"/>
            <p14:sldId id="321"/>
            <p14:sldId id="320"/>
            <p14:sldId id="315"/>
            <p14:sldId id="314"/>
            <p14:sldId id="364"/>
            <p14:sldId id="324"/>
            <p14:sldId id="325"/>
            <p14:sldId id="313"/>
            <p14:sldId id="374"/>
            <p14:sldId id="376"/>
            <p14:sldId id="377"/>
            <p14:sldId id="402"/>
            <p14:sldId id="391"/>
            <p14:sldId id="392"/>
            <p14:sldId id="393"/>
            <p14:sldId id="394"/>
            <p14:sldId id="395"/>
            <p14:sldId id="396"/>
            <p14:sldId id="397"/>
            <p14:sldId id="398"/>
            <p14:sldId id="399"/>
            <p14:sldId id="312"/>
            <p14:sldId id="257"/>
            <p14:sldId id="278"/>
            <p14:sldId id="279"/>
            <p14:sldId id="263"/>
            <p14:sldId id="311"/>
            <p14:sldId id="272"/>
            <p14:sldId id="277"/>
            <p14:sldId id="281"/>
            <p14:sldId id="282"/>
            <p14:sldId id="283"/>
            <p14:sldId id="284"/>
            <p14:sldId id="285"/>
            <p14:sldId id="286"/>
            <p14:sldId id="287"/>
            <p14:sldId id="258"/>
            <p14:sldId id="276"/>
            <p14:sldId id="378"/>
            <p14:sldId id="329"/>
            <p14:sldId id="274"/>
            <p14:sldId id="273"/>
            <p14:sldId id="328"/>
            <p14:sldId id="289"/>
            <p14:sldId id="290"/>
            <p14:sldId id="291"/>
            <p14:sldId id="292"/>
            <p14:sldId id="293"/>
            <p14:sldId id="294"/>
            <p14:sldId id="342"/>
            <p14:sldId id="303"/>
            <p14:sldId id="327"/>
            <p14:sldId id="301"/>
            <p14:sldId id="302"/>
            <p14:sldId id="300"/>
            <p14:sldId id="295"/>
            <p14:sldId id="297"/>
            <p14:sldId id="299"/>
            <p14:sldId id="296"/>
            <p14:sldId id="260"/>
            <p14:sldId id="335"/>
            <p14:sldId id="334"/>
            <p14:sldId id="331"/>
            <p14:sldId id="333"/>
            <p14:sldId id="332"/>
            <p14:sldId id="379"/>
            <p14:sldId id="382"/>
            <p14:sldId id="380"/>
            <p14:sldId id="384"/>
            <p14:sldId id="383"/>
            <p14:sldId id="386"/>
            <p14:sldId id="387"/>
            <p14:sldId id="388"/>
            <p14:sldId id="389"/>
            <p14:sldId id="385"/>
            <p14:sldId id="343"/>
            <p14:sldId id="354"/>
            <p14:sldId id="353"/>
            <p14:sldId id="348"/>
            <p14:sldId id="390"/>
            <p14:sldId id="347"/>
            <p14:sldId id="346"/>
            <p14:sldId id="345"/>
            <p14:sldId id="349"/>
            <p14:sldId id="360"/>
            <p14:sldId id="357"/>
            <p14:sldId id="358"/>
            <p14:sldId id="400"/>
            <p14:sldId id="356"/>
            <p14:sldId id="351"/>
            <p14:sldId id="355"/>
            <p14:sldId id="350"/>
            <p14:sldId id="363"/>
            <p14:sldId id="362"/>
            <p14:sldId id="361"/>
            <p14:sldId id="367"/>
            <p14:sldId id="368"/>
            <p14:sldId id="372"/>
            <p14:sldId id="373"/>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659"/>
    <a:srgbClr val="FFCC49"/>
    <a:srgbClr val="8E2344"/>
    <a:srgbClr val="FF5050"/>
    <a:srgbClr val="EDA9EF"/>
    <a:srgbClr val="FEC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1" autoAdjust="0"/>
    <p:restoredTop sz="69847" autoAdjust="0"/>
  </p:normalViewPr>
  <p:slideViewPr>
    <p:cSldViewPr snapToGrid="0">
      <p:cViewPr varScale="1">
        <p:scale>
          <a:sx n="80" d="100"/>
          <a:sy n="80" d="100"/>
        </p:scale>
        <p:origin x="828" y="96"/>
      </p:cViewPr>
      <p:guideLst>
        <p:guide pos="3840"/>
        <p:guide orient="horz" pos="2160"/>
      </p:guideLst>
    </p:cSldViewPr>
  </p:slideViewPr>
  <p:outlineViewPr>
    <p:cViewPr>
      <p:scale>
        <a:sx n="33" d="100"/>
        <a:sy n="33" d="100"/>
      </p:scale>
      <p:origin x="0" y="-19722"/>
    </p:cViewPr>
  </p:outlineViewPr>
  <p:notesTextViewPr>
    <p:cViewPr>
      <p:scale>
        <a:sx n="1" d="1"/>
        <a:sy n="1" d="1"/>
      </p:scale>
      <p:origin x="0" y="0"/>
    </p:cViewPr>
  </p:notesTextViewPr>
  <p:notesViewPr>
    <p:cSldViewPr snapToGrid="0">
      <p:cViewPr varScale="1">
        <p:scale>
          <a:sx n="86" d="100"/>
          <a:sy n="86" d="100"/>
        </p:scale>
        <p:origin x="214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DC90A-0000-41B8-842E-B0CDB886C7A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4764BE7-75F7-4327-BC48-BF6B230CD074}">
      <dgm:prSet phldrT="[Text]"/>
      <dgm:spPr>
        <a:solidFill>
          <a:srgbClr val="266659"/>
        </a:solidFill>
      </dgm:spPr>
      <dgm:t>
        <a:bodyPr/>
        <a:lstStyle/>
        <a:p>
          <a:r>
            <a:rPr lang="en-US" b="1" dirty="0">
              <a:latin typeface="Adelle"/>
            </a:rPr>
            <a:t>Closeout</a:t>
          </a:r>
        </a:p>
      </dgm:t>
    </dgm:pt>
    <dgm:pt modelId="{FE181FFF-222F-410D-9E1B-F5E87D7C38D9}" type="parTrans" cxnId="{B0E463AF-7441-4FFE-8CDD-27E676272F7B}">
      <dgm:prSet/>
      <dgm:spPr/>
      <dgm:t>
        <a:bodyPr/>
        <a:lstStyle/>
        <a:p>
          <a:endParaRPr lang="en-US"/>
        </a:p>
      </dgm:t>
    </dgm:pt>
    <dgm:pt modelId="{C85B5FF5-4B8C-4642-BE28-5C10036B2EE4}" type="sibTrans" cxnId="{B0E463AF-7441-4FFE-8CDD-27E676272F7B}">
      <dgm:prSet/>
      <dgm:spPr/>
      <dgm:t>
        <a:bodyPr/>
        <a:lstStyle/>
        <a:p>
          <a:endParaRPr lang="en-US"/>
        </a:p>
      </dgm:t>
    </dgm:pt>
    <dgm:pt modelId="{60224E74-5E68-4DEA-A5BB-153887BFB10E}">
      <dgm:prSet phldrT="[Text]"/>
      <dgm:spPr>
        <a:solidFill>
          <a:srgbClr val="FFCC49"/>
        </a:solidFill>
      </dgm:spPr>
      <dgm:t>
        <a:bodyPr/>
        <a:lstStyle/>
        <a:p>
          <a:r>
            <a:rPr lang="en-US" b="1" dirty="0">
              <a:solidFill>
                <a:schemeClr val="bg1"/>
              </a:solidFill>
              <a:latin typeface="Adelle"/>
            </a:rPr>
            <a:t>Financial</a:t>
          </a:r>
        </a:p>
      </dgm:t>
    </dgm:pt>
    <dgm:pt modelId="{01270954-1022-4E4C-BD6A-3ABB21BE13EB}" type="parTrans" cxnId="{FDF77F13-322B-4454-8C23-AC3F9F5B286E}">
      <dgm:prSet/>
      <dgm:spPr/>
      <dgm:t>
        <a:bodyPr/>
        <a:lstStyle/>
        <a:p>
          <a:endParaRPr lang="en-US"/>
        </a:p>
      </dgm:t>
    </dgm:pt>
    <dgm:pt modelId="{8FAA17D7-EE7C-46E1-9D16-AB28F319B372}" type="sibTrans" cxnId="{FDF77F13-322B-4454-8C23-AC3F9F5B286E}">
      <dgm:prSet/>
      <dgm:spPr>
        <a:solidFill>
          <a:srgbClr val="8E2344"/>
        </a:solidFill>
      </dgm:spPr>
      <dgm:t>
        <a:bodyPr/>
        <a:lstStyle/>
        <a:p>
          <a:endParaRPr lang="en-US"/>
        </a:p>
      </dgm:t>
    </dgm:pt>
    <dgm:pt modelId="{20DE6770-9517-4728-9D6F-228B2660FFD8}">
      <dgm:prSet phldrT="[Text]"/>
      <dgm:spPr>
        <a:solidFill>
          <a:srgbClr val="FFCC49"/>
        </a:solidFill>
      </dgm:spPr>
      <dgm:t>
        <a:bodyPr/>
        <a:lstStyle/>
        <a:p>
          <a:r>
            <a:rPr lang="en-US" b="1" dirty="0">
              <a:solidFill>
                <a:schemeClr val="bg1"/>
              </a:solidFill>
              <a:latin typeface="Adelle"/>
            </a:rPr>
            <a:t>Technical</a:t>
          </a:r>
        </a:p>
      </dgm:t>
    </dgm:pt>
    <dgm:pt modelId="{BB06E961-D056-4843-BDC4-D0B6B07270A9}" type="parTrans" cxnId="{42907C84-6B38-4A9A-ACF7-61FA6BD25BDE}">
      <dgm:prSet/>
      <dgm:spPr/>
      <dgm:t>
        <a:bodyPr/>
        <a:lstStyle/>
        <a:p>
          <a:endParaRPr lang="en-US"/>
        </a:p>
      </dgm:t>
    </dgm:pt>
    <dgm:pt modelId="{48DFCB05-1F72-4284-8AD2-694DC137615F}" type="sibTrans" cxnId="{42907C84-6B38-4A9A-ACF7-61FA6BD25BDE}">
      <dgm:prSet/>
      <dgm:spPr>
        <a:solidFill>
          <a:srgbClr val="8E2344"/>
        </a:solidFill>
      </dgm:spPr>
      <dgm:t>
        <a:bodyPr/>
        <a:lstStyle/>
        <a:p>
          <a:endParaRPr lang="en-US"/>
        </a:p>
      </dgm:t>
    </dgm:pt>
    <dgm:pt modelId="{CF628D48-03D9-43DF-B25D-0FE110C10339}">
      <dgm:prSet phldrT="[Text]"/>
      <dgm:spPr>
        <a:solidFill>
          <a:srgbClr val="FFCC49"/>
        </a:solidFill>
      </dgm:spPr>
      <dgm:t>
        <a:bodyPr/>
        <a:lstStyle/>
        <a:p>
          <a:r>
            <a:rPr lang="en-US" b="1" dirty="0">
              <a:solidFill>
                <a:schemeClr val="bg1"/>
              </a:solidFill>
              <a:latin typeface="Adelle"/>
            </a:rPr>
            <a:t>Property</a:t>
          </a:r>
        </a:p>
      </dgm:t>
    </dgm:pt>
    <dgm:pt modelId="{E0E78AF3-62C4-4527-8282-2994325B82EA}" type="parTrans" cxnId="{5FCC1CA8-8B67-4C5E-8299-624994822286}">
      <dgm:prSet/>
      <dgm:spPr/>
      <dgm:t>
        <a:bodyPr/>
        <a:lstStyle/>
        <a:p>
          <a:endParaRPr lang="en-US"/>
        </a:p>
      </dgm:t>
    </dgm:pt>
    <dgm:pt modelId="{F6373DA4-EC83-4830-B1C0-26F7E0D276B0}" type="sibTrans" cxnId="{5FCC1CA8-8B67-4C5E-8299-624994822286}">
      <dgm:prSet/>
      <dgm:spPr>
        <a:solidFill>
          <a:srgbClr val="8E2344"/>
        </a:solidFill>
      </dgm:spPr>
      <dgm:t>
        <a:bodyPr/>
        <a:lstStyle/>
        <a:p>
          <a:endParaRPr lang="en-US"/>
        </a:p>
      </dgm:t>
    </dgm:pt>
    <dgm:pt modelId="{28D704AC-1ACE-4B61-ABA9-4CE6438C7B29}">
      <dgm:prSet phldrT="[Text]" custT="1"/>
      <dgm:spPr>
        <a:solidFill>
          <a:srgbClr val="FFCC49"/>
        </a:solidFill>
      </dgm:spPr>
      <dgm:t>
        <a:bodyPr/>
        <a:lstStyle/>
        <a:p>
          <a:r>
            <a:rPr lang="en-US" sz="1400" b="1" dirty="0">
              <a:solidFill>
                <a:schemeClr val="bg1"/>
              </a:solidFill>
              <a:latin typeface="Adelle"/>
            </a:rPr>
            <a:t>Inventions</a:t>
          </a:r>
        </a:p>
      </dgm:t>
    </dgm:pt>
    <dgm:pt modelId="{2C2DF216-9A3F-4714-A382-10A2532DB822}" type="parTrans" cxnId="{D24A0F83-2B47-4799-A931-828479228E69}">
      <dgm:prSet/>
      <dgm:spPr/>
      <dgm:t>
        <a:bodyPr/>
        <a:lstStyle/>
        <a:p>
          <a:endParaRPr lang="en-US"/>
        </a:p>
      </dgm:t>
    </dgm:pt>
    <dgm:pt modelId="{B96BEE32-1831-4EFA-B434-E12555927F8B}" type="sibTrans" cxnId="{D24A0F83-2B47-4799-A931-828479228E69}">
      <dgm:prSet/>
      <dgm:spPr>
        <a:solidFill>
          <a:srgbClr val="8E2344"/>
        </a:solidFill>
      </dgm:spPr>
      <dgm:t>
        <a:bodyPr/>
        <a:lstStyle/>
        <a:p>
          <a:endParaRPr lang="en-US"/>
        </a:p>
      </dgm:t>
    </dgm:pt>
    <dgm:pt modelId="{B821628A-4D43-42D6-96CC-48B720A5D17D}" type="pres">
      <dgm:prSet presAssocID="{1AADC90A-0000-41B8-842E-B0CDB886C7A2}" presName="Name0" presStyleCnt="0">
        <dgm:presLayoutVars>
          <dgm:chMax val="1"/>
          <dgm:dir/>
          <dgm:animLvl val="ctr"/>
          <dgm:resizeHandles val="exact"/>
        </dgm:presLayoutVars>
      </dgm:prSet>
      <dgm:spPr/>
    </dgm:pt>
    <dgm:pt modelId="{3913CB1B-6D34-443A-A64A-F922E277D276}" type="pres">
      <dgm:prSet presAssocID="{44764BE7-75F7-4327-BC48-BF6B230CD074}" presName="centerShape" presStyleLbl="node0" presStyleIdx="0" presStyleCnt="1"/>
      <dgm:spPr/>
    </dgm:pt>
    <dgm:pt modelId="{0C6A4411-2EEB-449F-8396-787B07DA0F8C}" type="pres">
      <dgm:prSet presAssocID="{60224E74-5E68-4DEA-A5BB-153887BFB10E}" presName="node" presStyleLbl="node1" presStyleIdx="0" presStyleCnt="4">
        <dgm:presLayoutVars>
          <dgm:bulletEnabled val="1"/>
        </dgm:presLayoutVars>
      </dgm:prSet>
      <dgm:spPr/>
    </dgm:pt>
    <dgm:pt modelId="{AEB68F3E-4694-4F44-8367-FFD7CDCD54D1}" type="pres">
      <dgm:prSet presAssocID="{60224E74-5E68-4DEA-A5BB-153887BFB10E}" presName="dummy" presStyleCnt="0"/>
      <dgm:spPr/>
    </dgm:pt>
    <dgm:pt modelId="{DEF6A8D2-D45E-476D-8BAD-865157A2D172}" type="pres">
      <dgm:prSet presAssocID="{8FAA17D7-EE7C-46E1-9D16-AB28F319B372}" presName="sibTrans" presStyleLbl="sibTrans2D1" presStyleIdx="0" presStyleCnt="4"/>
      <dgm:spPr/>
    </dgm:pt>
    <dgm:pt modelId="{53CD2AA4-F2BE-4D21-A636-62AC9BE64D9C}" type="pres">
      <dgm:prSet presAssocID="{20DE6770-9517-4728-9D6F-228B2660FFD8}" presName="node" presStyleLbl="node1" presStyleIdx="1" presStyleCnt="4">
        <dgm:presLayoutVars>
          <dgm:bulletEnabled val="1"/>
        </dgm:presLayoutVars>
      </dgm:prSet>
      <dgm:spPr/>
    </dgm:pt>
    <dgm:pt modelId="{D6818190-26B2-4602-BB4C-EB7318D79CED}" type="pres">
      <dgm:prSet presAssocID="{20DE6770-9517-4728-9D6F-228B2660FFD8}" presName="dummy" presStyleCnt="0"/>
      <dgm:spPr/>
    </dgm:pt>
    <dgm:pt modelId="{55DFF02D-69F7-4829-9B74-87C0F0BECF71}" type="pres">
      <dgm:prSet presAssocID="{48DFCB05-1F72-4284-8AD2-694DC137615F}" presName="sibTrans" presStyleLbl="sibTrans2D1" presStyleIdx="1" presStyleCnt="4"/>
      <dgm:spPr/>
    </dgm:pt>
    <dgm:pt modelId="{ECB58B6B-8A64-4013-A8EB-E9E47CCA2A06}" type="pres">
      <dgm:prSet presAssocID="{CF628D48-03D9-43DF-B25D-0FE110C10339}" presName="node" presStyleLbl="node1" presStyleIdx="2" presStyleCnt="4">
        <dgm:presLayoutVars>
          <dgm:bulletEnabled val="1"/>
        </dgm:presLayoutVars>
      </dgm:prSet>
      <dgm:spPr/>
    </dgm:pt>
    <dgm:pt modelId="{8FD02195-CCD1-40FE-8119-02053DD52444}" type="pres">
      <dgm:prSet presAssocID="{CF628D48-03D9-43DF-B25D-0FE110C10339}" presName="dummy" presStyleCnt="0"/>
      <dgm:spPr/>
    </dgm:pt>
    <dgm:pt modelId="{EEA1F70C-1F88-4B2E-9EA2-155D33C31DD1}" type="pres">
      <dgm:prSet presAssocID="{F6373DA4-EC83-4830-B1C0-26F7E0D276B0}" presName="sibTrans" presStyleLbl="sibTrans2D1" presStyleIdx="2" presStyleCnt="4"/>
      <dgm:spPr/>
    </dgm:pt>
    <dgm:pt modelId="{5C6F20C1-E24F-4AD1-8009-B3B9F77331D6}" type="pres">
      <dgm:prSet presAssocID="{28D704AC-1ACE-4B61-ABA9-4CE6438C7B29}" presName="node" presStyleLbl="node1" presStyleIdx="3" presStyleCnt="4">
        <dgm:presLayoutVars>
          <dgm:bulletEnabled val="1"/>
        </dgm:presLayoutVars>
      </dgm:prSet>
      <dgm:spPr/>
    </dgm:pt>
    <dgm:pt modelId="{5CA81663-9CF1-48A2-ABFB-A623C3D0FEBA}" type="pres">
      <dgm:prSet presAssocID="{28D704AC-1ACE-4B61-ABA9-4CE6438C7B29}" presName="dummy" presStyleCnt="0"/>
      <dgm:spPr/>
    </dgm:pt>
    <dgm:pt modelId="{27D26D84-A3DA-4F95-842D-41F3B155381E}" type="pres">
      <dgm:prSet presAssocID="{B96BEE32-1831-4EFA-B434-E12555927F8B}" presName="sibTrans" presStyleLbl="sibTrans2D1" presStyleIdx="3" presStyleCnt="4"/>
      <dgm:spPr/>
    </dgm:pt>
  </dgm:ptLst>
  <dgm:cxnLst>
    <dgm:cxn modelId="{EBA48E01-602D-4F52-8906-C0940964196A}" type="presOf" srcId="{44764BE7-75F7-4327-BC48-BF6B230CD074}" destId="{3913CB1B-6D34-443A-A64A-F922E277D276}" srcOrd="0" destOrd="0" presId="urn:microsoft.com/office/officeart/2005/8/layout/radial6"/>
    <dgm:cxn modelId="{FDF77F13-322B-4454-8C23-AC3F9F5B286E}" srcId="{44764BE7-75F7-4327-BC48-BF6B230CD074}" destId="{60224E74-5E68-4DEA-A5BB-153887BFB10E}" srcOrd="0" destOrd="0" parTransId="{01270954-1022-4E4C-BD6A-3ABB21BE13EB}" sibTransId="{8FAA17D7-EE7C-46E1-9D16-AB28F319B372}"/>
    <dgm:cxn modelId="{EB3D0B1B-3CF4-438D-952C-10CCB3CA3367}" type="presOf" srcId="{20DE6770-9517-4728-9D6F-228B2660FFD8}" destId="{53CD2AA4-F2BE-4D21-A636-62AC9BE64D9C}" srcOrd="0" destOrd="0" presId="urn:microsoft.com/office/officeart/2005/8/layout/radial6"/>
    <dgm:cxn modelId="{F296CE28-C74C-4A84-B323-22D33CAA1309}" type="presOf" srcId="{60224E74-5E68-4DEA-A5BB-153887BFB10E}" destId="{0C6A4411-2EEB-449F-8396-787B07DA0F8C}" srcOrd="0" destOrd="0" presId="urn:microsoft.com/office/officeart/2005/8/layout/radial6"/>
    <dgm:cxn modelId="{5AFE5B29-FBCB-48DC-9A20-B96168574F84}" type="presOf" srcId="{F6373DA4-EC83-4830-B1C0-26F7E0D276B0}" destId="{EEA1F70C-1F88-4B2E-9EA2-155D33C31DD1}" srcOrd="0" destOrd="0" presId="urn:microsoft.com/office/officeart/2005/8/layout/radial6"/>
    <dgm:cxn modelId="{CAFD1736-7295-435D-A72C-837C64AB918C}" type="presOf" srcId="{8FAA17D7-EE7C-46E1-9D16-AB28F319B372}" destId="{DEF6A8D2-D45E-476D-8BAD-865157A2D172}" srcOrd="0" destOrd="0" presId="urn:microsoft.com/office/officeart/2005/8/layout/radial6"/>
    <dgm:cxn modelId="{481D6744-1984-435B-B83A-D6C285C0233A}" type="presOf" srcId="{CF628D48-03D9-43DF-B25D-0FE110C10339}" destId="{ECB58B6B-8A64-4013-A8EB-E9E47CCA2A06}" srcOrd="0" destOrd="0" presId="urn:microsoft.com/office/officeart/2005/8/layout/radial6"/>
    <dgm:cxn modelId="{EE038573-275F-4C21-AAC7-314482C42E2F}" type="presOf" srcId="{B96BEE32-1831-4EFA-B434-E12555927F8B}" destId="{27D26D84-A3DA-4F95-842D-41F3B155381E}" srcOrd="0" destOrd="0" presId="urn:microsoft.com/office/officeart/2005/8/layout/radial6"/>
    <dgm:cxn modelId="{D24A0F83-2B47-4799-A931-828479228E69}" srcId="{44764BE7-75F7-4327-BC48-BF6B230CD074}" destId="{28D704AC-1ACE-4B61-ABA9-4CE6438C7B29}" srcOrd="3" destOrd="0" parTransId="{2C2DF216-9A3F-4714-A382-10A2532DB822}" sibTransId="{B96BEE32-1831-4EFA-B434-E12555927F8B}"/>
    <dgm:cxn modelId="{42907C84-6B38-4A9A-ACF7-61FA6BD25BDE}" srcId="{44764BE7-75F7-4327-BC48-BF6B230CD074}" destId="{20DE6770-9517-4728-9D6F-228B2660FFD8}" srcOrd="1" destOrd="0" parTransId="{BB06E961-D056-4843-BDC4-D0B6B07270A9}" sibTransId="{48DFCB05-1F72-4284-8AD2-694DC137615F}"/>
    <dgm:cxn modelId="{D2CBBE9F-E470-4696-B201-DD87D1A35F4B}" type="presOf" srcId="{1AADC90A-0000-41B8-842E-B0CDB886C7A2}" destId="{B821628A-4D43-42D6-96CC-48B720A5D17D}" srcOrd="0" destOrd="0" presId="urn:microsoft.com/office/officeart/2005/8/layout/radial6"/>
    <dgm:cxn modelId="{5FCC1CA8-8B67-4C5E-8299-624994822286}" srcId="{44764BE7-75F7-4327-BC48-BF6B230CD074}" destId="{CF628D48-03D9-43DF-B25D-0FE110C10339}" srcOrd="2" destOrd="0" parTransId="{E0E78AF3-62C4-4527-8282-2994325B82EA}" sibTransId="{F6373DA4-EC83-4830-B1C0-26F7E0D276B0}"/>
    <dgm:cxn modelId="{B0E463AF-7441-4FFE-8CDD-27E676272F7B}" srcId="{1AADC90A-0000-41B8-842E-B0CDB886C7A2}" destId="{44764BE7-75F7-4327-BC48-BF6B230CD074}" srcOrd="0" destOrd="0" parTransId="{FE181FFF-222F-410D-9E1B-F5E87D7C38D9}" sibTransId="{C85B5FF5-4B8C-4642-BE28-5C10036B2EE4}"/>
    <dgm:cxn modelId="{830276EE-11BE-443D-8641-0E35FA41F0C8}" type="presOf" srcId="{48DFCB05-1F72-4284-8AD2-694DC137615F}" destId="{55DFF02D-69F7-4829-9B74-87C0F0BECF71}" srcOrd="0" destOrd="0" presId="urn:microsoft.com/office/officeart/2005/8/layout/radial6"/>
    <dgm:cxn modelId="{E0248BFC-49F1-4A4F-9D65-7E2E576ABC1E}" type="presOf" srcId="{28D704AC-1ACE-4B61-ABA9-4CE6438C7B29}" destId="{5C6F20C1-E24F-4AD1-8009-B3B9F77331D6}" srcOrd="0" destOrd="0" presId="urn:microsoft.com/office/officeart/2005/8/layout/radial6"/>
    <dgm:cxn modelId="{D7214587-ED94-4B89-89F3-7A324F17E612}" type="presParOf" srcId="{B821628A-4D43-42D6-96CC-48B720A5D17D}" destId="{3913CB1B-6D34-443A-A64A-F922E277D276}" srcOrd="0" destOrd="0" presId="urn:microsoft.com/office/officeart/2005/8/layout/radial6"/>
    <dgm:cxn modelId="{83731A30-977B-4927-BD56-425D4867F3FA}" type="presParOf" srcId="{B821628A-4D43-42D6-96CC-48B720A5D17D}" destId="{0C6A4411-2EEB-449F-8396-787B07DA0F8C}" srcOrd="1" destOrd="0" presId="urn:microsoft.com/office/officeart/2005/8/layout/radial6"/>
    <dgm:cxn modelId="{9176C6EA-8DEF-4725-8575-3549AFFBD977}" type="presParOf" srcId="{B821628A-4D43-42D6-96CC-48B720A5D17D}" destId="{AEB68F3E-4694-4F44-8367-FFD7CDCD54D1}" srcOrd="2" destOrd="0" presId="urn:microsoft.com/office/officeart/2005/8/layout/radial6"/>
    <dgm:cxn modelId="{D7D726D7-CB87-4FD6-96AD-600C75F762F7}" type="presParOf" srcId="{B821628A-4D43-42D6-96CC-48B720A5D17D}" destId="{DEF6A8D2-D45E-476D-8BAD-865157A2D172}" srcOrd="3" destOrd="0" presId="urn:microsoft.com/office/officeart/2005/8/layout/radial6"/>
    <dgm:cxn modelId="{1DBF3D1C-B831-4EE2-82B9-6DDE6C6AB0A7}" type="presParOf" srcId="{B821628A-4D43-42D6-96CC-48B720A5D17D}" destId="{53CD2AA4-F2BE-4D21-A636-62AC9BE64D9C}" srcOrd="4" destOrd="0" presId="urn:microsoft.com/office/officeart/2005/8/layout/radial6"/>
    <dgm:cxn modelId="{9ED194B6-19F6-4816-A5B6-2383D01419FE}" type="presParOf" srcId="{B821628A-4D43-42D6-96CC-48B720A5D17D}" destId="{D6818190-26B2-4602-BB4C-EB7318D79CED}" srcOrd="5" destOrd="0" presId="urn:microsoft.com/office/officeart/2005/8/layout/radial6"/>
    <dgm:cxn modelId="{98E7B3E0-E2EE-4937-9540-FD4B95C4F736}" type="presParOf" srcId="{B821628A-4D43-42D6-96CC-48B720A5D17D}" destId="{55DFF02D-69F7-4829-9B74-87C0F0BECF71}" srcOrd="6" destOrd="0" presId="urn:microsoft.com/office/officeart/2005/8/layout/radial6"/>
    <dgm:cxn modelId="{176BB58B-B22A-4075-8C71-E01A0C122926}" type="presParOf" srcId="{B821628A-4D43-42D6-96CC-48B720A5D17D}" destId="{ECB58B6B-8A64-4013-A8EB-E9E47CCA2A06}" srcOrd="7" destOrd="0" presId="urn:microsoft.com/office/officeart/2005/8/layout/radial6"/>
    <dgm:cxn modelId="{B3BB8C0B-F452-4B23-9563-55445F09DD08}" type="presParOf" srcId="{B821628A-4D43-42D6-96CC-48B720A5D17D}" destId="{8FD02195-CCD1-40FE-8119-02053DD52444}" srcOrd="8" destOrd="0" presId="urn:microsoft.com/office/officeart/2005/8/layout/radial6"/>
    <dgm:cxn modelId="{79B5F286-F4B8-4BFE-8053-D2261C2F4DE6}" type="presParOf" srcId="{B821628A-4D43-42D6-96CC-48B720A5D17D}" destId="{EEA1F70C-1F88-4B2E-9EA2-155D33C31DD1}" srcOrd="9" destOrd="0" presId="urn:microsoft.com/office/officeart/2005/8/layout/radial6"/>
    <dgm:cxn modelId="{1D9BC92D-2867-45F9-A022-95D76D4AB27E}" type="presParOf" srcId="{B821628A-4D43-42D6-96CC-48B720A5D17D}" destId="{5C6F20C1-E24F-4AD1-8009-B3B9F77331D6}" srcOrd="10" destOrd="0" presId="urn:microsoft.com/office/officeart/2005/8/layout/radial6"/>
    <dgm:cxn modelId="{2743363C-0331-44AC-8C1F-590967D7CB5F}" type="presParOf" srcId="{B821628A-4D43-42D6-96CC-48B720A5D17D}" destId="{5CA81663-9CF1-48A2-ABFB-A623C3D0FEBA}" srcOrd="11" destOrd="0" presId="urn:microsoft.com/office/officeart/2005/8/layout/radial6"/>
    <dgm:cxn modelId="{DF2A06FA-719D-4C55-8459-A6A0361BC38F}" type="presParOf" srcId="{B821628A-4D43-42D6-96CC-48B720A5D17D}" destId="{27D26D84-A3DA-4F95-842D-41F3B155381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26D84-A3DA-4F95-842D-41F3B155381E}">
      <dsp:nvSpPr>
        <dsp:cNvPr id="0" name=""/>
        <dsp:cNvSpPr/>
      </dsp:nvSpPr>
      <dsp:spPr>
        <a:xfrm>
          <a:off x="1948133" y="666769"/>
          <a:ext cx="4441616" cy="4441616"/>
        </a:xfrm>
        <a:prstGeom prst="blockArc">
          <a:avLst>
            <a:gd name="adj1" fmla="val 10800000"/>
            <a:gd name="adj2" fmla="val 16200000"/>
            <a:gd name="adj3" fmla="val 4643"/>
          </a:avLst>
        </a:prstGeom>
        <a:solidFill>
          <a:srgbClr val="8E2344"/>
        </a:solidFill>
        <a:ln>
          <a:noFill/>
        </a:ln>
        <a:effectLst/>
      </dsp:spPr>
      <dsp:style>
        <a:lnRef idx="0">
          <a:scrgbClr r="0" g="0" b="0"/>
        </a:lnRef>
        <a:fillRef idx="1">
          <a:scrgbClr r="0" g="0" b="0"/>
        </a:fillRef>
        <a:effectRef idx="0">
          <a:scrgbClr r="0" g="0" b="0"/>
        </a:effectRef>
        <a:fontRef idx="minor">
          <a:schemeClr val="lt1"/>
        </a:fontRef>
      </dsp:style>
    </dsp:sp>
    <dsp:sp modelId="{EEA1F70C-1F88-4B2E-9EA2-155D33C31DD1}">
      <dsp:nvSpPr>
        <dsp:cNvPr id="0" name=""/>
        <dsp:cNvSpPr/>
      </dsp:nvSpPr>
      <dsp:spPr>
        <a:xfrm>
          <a:off x="1948133" y="666769"/>
          <a:ext cx="4441616" cy="4441616"/>
        </a:xfrm>
        <a:prstGeom prst="blockArc">
          <a:avLst>
            <a:gd name="adj1" fmla="val 5400000"/>
            <a:gd name="adj2" fmla="val 10800000"/>
            <a:gd name="adj3" fmla="val 4643"/>
          </a:avLst>
        </a:prstGeom>
        <a:solidFill>
          <a:srgbClr val="8E2344"/>
        </a:solidFill>
        <a:ln>
          <a:noFill/>
        </a:ln>
        <a:effectLst/>
      </dsp:spPr>
      <dsp:style>
        <a:lnRef idx="0">
          <a:scrgbClr r="0" g="0" b="0"/>
        </a:lnRef>
        <a:fillRef idx="1">
          <a:scrgbClr r="0" g="0" b="0"/>
        </a:fillRef>
        <a:effectRef idx="0">
          <a:scrgbClr r="0" g="0" b="0"/>
        </a:effectRef>
        <a:fontRef idx="minor">
          <a:schemeClr val="lt1"/>
        </a:fontRef>
      </dsp:style>
    </dsp:sp>
    <dsp:sp modelId="{55DFF02D-69F7-4829-9B74-87C0F0BECF71}">
      <dsp:nvSpPr>
        <dsp:cNvPr id="0" name=""/>
        <dsp:cNvSpPr/>
      </dsp:nvSpPr>
      <dsp:spPr>
        <a:xfrm>
          <a:off x="1948133" y="666769"/>
          <a:ext cx="4441616" cy="4441616"/>
        </a:xfrm>
        <a:prstGeom prst="blockArc">
          <a:avLst>
            <a:gd name="adj1" fmla="val 0"/>
            <a:gd name="adj2" fmla="val 5400000"/>
            <a:gd name="adj3" fmla="val 4643"/>
          </a:avLst>
        </a:prstGeom>
        <a:solidFill>
          <a:srgbClr val="8E2344"/>
        </a:solidFill>
        <a:ln>
          <a:noFill/>
        </a:ln>
        <a:effectLst/>
      </dsp:spPr>
      <dsp:style>
        <a:lnRef idx="0">
          <a:scrgbClr r="0" g="0" b="0"/>
        </a:lnRef>
        <a:fillRef idx="1">
          <a:scrgbClr r="0" g="0" b="0"/>
        </a:fillRef>
        <a:effectRef idx="0">
          <a:scrgbClr r="0" g="0" b="0"/>
        </a:effectRef>
        <a:fontRef idx="minor">
          <a:schemeClr val="lt1"/>
        </a:fontRef>
      </dsp:style>
    </dsp:sp>
    <dsp:sp modelId="{DEF6A8D2-D45E-476D-8BAD-865157A2D172}">
      <dsp:nvSpPr>
        <dsp:cNvPr id="0" name=""/>
        <dsp:cNvSpPr/>
      </dsp:nvSpPr>
      <dsp:spPr>
        <a:xfrm>
          <a:off x="1948133" y="666769"/>
          <a:ext cx="4441616" cy="4441616"/>
        </a:xfrm>
        <a:prstGeom prst="blockArc">
          <a:avLst>
            <a:gd name="adj1" fmla="val 16200000"/>
            <a:gd name="adj2" fmla="val 0"/>
            <a:gd name="adj3" fmla="val 4643"/>
          </a:avLst>
        </a:prstGeom>
        <a:solidFill>
          <a:srgbClr val="8E2344"/>
        </a:solidFill>
        <a:ln>
          <a:noFill/>
        </a:ln>
        <a:effectLst/>
      </dsp:spPr>
      <dsp:style>
        <a:lnRef idx="0">
          <a:scrgbClr r="0" g="0" b="0"/>
        </a:lnRef>
        <a:fillRef idx="1">
          <a:scrgbClr r="0" g="0" b="0"/>
        </a:fillRef>
        <a:effectRef idx="0">
          <a:scrgbClr r="0" g="0" b="0"/>
        </a:effectRef>
        <a:fontRef idx="minor">
          <a:schemeClr val="lt1"/>
        </a:fontRef>
      </dsp:style>
    </dsp:sp>
    <dsp:sp modelId="{3913CB1B-6D34-443A-A64A-F922E277D276}">
      <dsp:nvSpPr>
        <dsp:cNvPr id="0" name=""/>
        <dsp:cNvSpPr/>
      </dsp:nvSpPr>
      <dsp:spPr>
        <a:xfrm>
          <a:off x="3146044" y="1864680"/>
          <a:ext cx="2045794" cy="2045794"/>
        </a:xfrm>
        <a:prstGeom prst="ellipse">
          <a:avLst/>
        </a:prstGeom>
        <a:solidFill>
          <a:srgbClr val="26665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Adelle"/>
            </a:rPr>
            <a:t>Closeout</a:t>
          </a:r>
        </a:p>
      </dsp:txBody>
      <dsp:txXfrm>
        <a:off x="3445644" y="2164280"/>
        <a:ext cx="1446594" cy="1446594"/>
      </dsp:txXfrm>
    </dsp:sp>
    <dsp:sp modelId="{0C6A4411-2EEB-449F-8396-787B07DA0F8C}">
      <dsp:nvSpPr>
        <dsp:cNvPr id="0" name=""/>
        <dsp:cNvSpPr/>
      </dsp:nvSpPr>
      <dsp:spPr>
        <a:xfrm>
          <a:off x="3452913" y="2295"/>
          <a:ext cx="1432056" cy="1432056"/>
        </a:xfrm>
        <a:prstGeom prst="ellipse">
          <a:avLst/>
        </a:prstGeom>
        <a:solidFill>
          <a:srgbClr val="FFCC4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delle"/>
            </a:rPr>
            <a:t>Financial</a:t>
          </a:r>
        </a:p>
      </dsp:txBody>
      <dsp:txXfrm>
        <a:off x="3662633" y="212015"/>
        <a:ext cx="1012616" cy="1012616"/>
      </dsp:txXfrm>
    </dsp:sp>
    <dsp:sp modelId="{53CD2AA4-F2BE-4D21-A636-62AC9BE64D9C}">
      <dsp:nvSpPr>
        <dsp:cNvPr id="0" name=""/>
        <dsp:cNvSpPr/>
      </dsp:nvSpPr>
      <dsp:spPr>
        <a:xfrm>
          <a:off x="5622168" y="2171549"/>
          <a:ext cx="1432056" cy="1432056"/>
        </a:xfrm>
        <a:prstGeom prst="ellipse">
          <a:avLst/>
        </a:prstGeom>
        <a:solidFill>
          <a:srgbClr val="FFCC4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delle"/>
            </a:rPr>
            <a:t>Technical</a:t>
          </a:r>
        </a:p>
      </dsp:txBody>
      <dsp:txXfrm>
        <a:off x="5831888" y="2381269"/>
        <a:ext cx="1012616" cy="1012616"/>
      </dsp:txXfrm>
    </dsp:sp>
    <dsp:sp modelId="{ECB58B6B-8A64-4013-A8EB-E9E47CCA2A06}">
      <dsp:nvSpPr>
        <dsp:cNvPr id="0" name=""/>
        <dsp:cNvSpPr/>
      </dsp:nvSpPr>
      <dsp:spPr>
        <a:xfrm>
          <a:off x="3452913" y="4340804"/>
          <a:ext cx="1432056" cy="1432056"/>
        </a:xfrm>
        <a:prstGeom prst="ellipse">
          <a:avLst/>
        </a:prstGeom>
        <a:solidFill>
          <a:srgbClr val="FFCC4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latin typeface="Adelle"/>
            </a:rPr>
            <a:t>Property</a:t>
          </a:r>
        </a:p>
      </dsp:txBody>
      <dsp:txXfrm>
        <a:off x="3662633" y="4550524"/>
        <a:ext cx="1012616" cy="1012616"/>
      </dsp:txXfrm>
    </dsp:sp>
    <dsp:sp modelId="{5C6F20C1-E24F-4AD1-8009-B3B9F77331D6}">
      <dsp:nvSpPr>
        <dsp:cNvPr id="0" name=""/>
        <dsp:cNvSpPr/>
      </dsp:nvSpPr>
      <dsp:spPr>
        <a:xfrm>
          <a:off x="1283659" y="2171549"/>
          <a:ext cx="1432056" cy="1432056"/>
        </a:xfrm>
        <a:prstGeom prst="ellipse">
          <a:avLst/>
        </a:prstGeom>
        <a:solidFill>
          <a:srgbClr val="FFCC4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delle"/>
            </a:rPr>
            <a:t>Inventions</a:t>
          </a:r>
        </a:p>
      </dsp:txBody>
      <dsp:txXfrm>
        <a:off x="1493379" y="2381269"/>
        <a:ext cx="1012616" cy="101261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13072-97AD-4CB8-8EE7-409614244FA6}" type="datetimeFigureOut">
              <a:rPr lang="en-US" smtClean="0"/>
              <a:t>4/21/2021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0CA1F-4FB5-457A-9BC1-7C1E43BF4C52}" type="slidenum">
              <a:rPr lang="en-US" smtClean="0"/>
              <a:t>‹#›</a:t>
            </a:fld>
            <a:endParaRPr lang="en-US" dirty="0"/>
          </a:p>
        </p:txBody>
      </p:sp>
    </p:spTree>
    <p:extLst>
      <p:ext uri="{BB962C8B-B14F-4D97-AF65-F5344CB8AC3E}">
        <p14:creationId xmlns:p14="http://schemas.microsoft.com/office/powerpoint/2010/main" val="361047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CA1F-4FB5-457A-9BC1-7C1E43BF4C52}" type="slidenum">
              <a:rPr lang="en-US" smtClean="0"/>
              <a:t>1</a:t>
            </a:fld>
            <a:endParaRPr lang="en-US" dirty="0"/>
          </a:p>
        </p:txBody>
      </p:sp>
    </p:spTree>
    <p:extLst>
      <p:ext uri="{BB962C8B-B14F-4D97-AF65-F5344CB8AC3E}">
        <p14:creationId xmlns:p14="http://schemas.microsoft.com/office/powerpoint/2010/main" val="628229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27</a:t>
            </a:fld>
            <a:endParaRPr lang="en-US" dirty="0"/>
          </a:p>
        </p:txBody>
      </p:sp>
    </p:spTree>
    <p:extLst>
      <p:ext uri="{BB962C8B-B14F-4D97-AF65-F5344CB8AC3E}">
        <p14:creationId xmlns:p14="http://schemas.microsoft.com/office/powerpoint/2010/main" val="121774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0CA1F-4FB5-457A-9BC1-7C1E43BF4C52}" type="slidenum">
              <a:rPr lang="en-US" smtClean="0"/>
              <a:t>28</a:t>
            </a:fld>
            <a:endParaRPr lang="en-US" dirty="0"/>
          </a:p>
        </p:txBody>
      </p:sp>
    </p:spTree>
    <p:extLst>
      <p:ext uri="{BB962C8B-B14F-4D97-AF65-F5344CB8AC3E}">
        <p14:creationId xmlns:p14="http://schemas.microsoft.com/office/powerpoint/2010/main" val="4053422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29</a:t>
            </a:fld>
            <a:endParaRPr lang="en-US" dirty="0"/>
          </a:p>
        </p:txBody>
      </p:sp>
    </p:spTree>
    <p:extLst>
      <p:ext uri="{BB962C8B-B14F-4D97-AF65-F5344CB8AC3E}">
        <p14:creationId xmlns:p14="http://schemas.microsoft.com/office/powerpoint/2010/main" val="351227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30</a:t>
            </a:fld>
            <a:endParaRPr lang="en-US" dirty="0"/>
          </a:p>
        </p:txBody>
      </p:sp>
    </p:spTree>
    <p:extLst>
      <p:ext uri="{BB962C8B-B14F-4D97-AF65-F5344CB8AC3E}">
        <p14:creationId xmlns:p14="http://schemas.microsoft.com/office/powerpoint/2010/main" val="412637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31</a:t>
            </a:fld>
            <a:endParaRPr lang="en-US" dirty="0"/>
          </a:p>
        </p:txBody>
      </p:sp>
    </p:spTree>
    <p:extLst>
      <p:ext uri="{BB962C8B-B14F-4D97-AF65-F5344CB8AC3E}">
        <p14:creationId xmlns:p14="http://schemas.microsoft.com/office/powerpoint/2010/main" val="407694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32</a:t>
            </a:fld>
            <a:endParaRPr lang="en-US" dirty="0"/>
          </a:p>
        </p:txBody>
      </p:sp>
    </p:spTree>
    <p:extLst>
      <p:ext uri="{BB962C8B-B14F-4D97-AF65-F5344CB8AC3E}">
        <p14:creationId xmlns:p14="http://schemas.microsoft.com/office/powerpoint/2010/main" val="104789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33</a:t>
            </a:fld>
            <a:endParaRPr lang="en-US" dirty="0"/>
          </a:p>
        </p:txBody>
      </p:sp>
    </p:spTree>
    <p:extLst>
      <p:ext uri="{BB962C8B-B14F-4D97-AF65-F5344CB8AC3E}">
        <p14:creationId xmlns:p14="http://schemas.microsoft.com/office/powerpoint/2010/main" val="264084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34</a:t>
            </a:fld>
            <a:endParaRPr lang="en-US" dirty="0"/>
          </a:p>
        </p:txBody>
      </p:sp>
    </p:spTree>
    <p:extLst>
      <p:ext uri="{BB962C8B-B14F-4D97-AF65-F5344CB8AC3E}">
        <p14:creationId xmlns:p14="http://schemas.microsoft.com/office/powerpoint/2010/main" val="321381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35</a:t>
            </a:fld>
            <a:endParaRPr lang="en-US" dirty="0"/>
          </a:p>
        </p:txBody>
      </p:sp>
    </p:spTree>
    <p:extLst>
      <p:ext uri="{BB962C8B-B14F-4D97-AF65-F5344CB8AC3E}">
        <p14:creationId xmlns:p14="http://schemas.microsoft.com/office/powerpoint/2010/main" val="396119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36</a:t>
            </a:fld>
            <a:endParaRPr lang="en-US" dirty="0"/>
          </a:p>
        </p:txBody>
      </p:sp>
    </p:spTree>
    <p:extLst>
      <p:ext uri="{BB962C8B-B14F-4D97-AF65-F5344CB8AC3E}">
        <p14:creationId xmlns:p14="http://schemas.microsoft.com/office/powerpoint/2010/main" val="3430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Wingdings" panose="05000000000000000000" pitchFamily="2" charset="2"/>
              <a:buChar char="ü"/>
            </a:pPr>
            <a:r>
              <a:rPr lang="en-US" dirty="0">
                <a:latin typeface="Adelle"/>
              </a:rPr>
              <a:t>Promotes responsible conduct of research at WSU, to assure compliance with federal, state and, university regulations and policies</a:t>
            </a:r>
          </a:p>
          <a:p>
            <a:pPr marL="457200" indent="-457200">
              <a:buFont typeface="Wingdings" panose="05000000000000000000" pitchFamily="2" charset="2"/>
              <a:buChar char="ü"/>
            </a:pPr>
            <a:r>
              <a:rPr lang="en-US" dirty="0">
                <a:latin typeface="Adelle"/>
              </a:rPr>
              <a:t>Serve as a resource for research ethics education and training</a:t>
            </a:r>
          </a:p>
          <a:p>
            <a:pPr marL="457200" indent="-457200">
              <a:buFont typeface="Wingdings" panose="05000000000000000000" pitchFamily="2" charset="2"/>
              <a:buChar char="ü"/>
            </a:pPr>
            <a:r>
              <a:rPr lang="en-US" dirty="0">
                <a:latin typeface="Adelle"/>
              </a:rPr>
              <a:t>Facilitates the research oversight process in accordance with federal regulations to protect the rights and welfare of research subjects, protect public and investigator health and safety</a:t>
            </a:r>
          </a:p>
          <a:p>
            <a:pPr marL="457200" indent="-457200">
              <a:buFont typeface="Wingdings" panose="05000000000000000000" pitchFamily="2" charset="2"/>
              <a:buChar char="ü"/>
            </a:pPr>
            <a:r>
              <a:rPr lang="en-US" dirty="0">
                <a:latin typeface="Adelle"/>
              </a:rPr>
              <a:t>Ensure proper execution of research</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11</a:t>
            </a:fld>
            <a:endParaRPr lang="en-US" dirty="0"/>
          </a:p>
        </p:txBody>
      </p:sp>
    </p:spTree>
    <p:extLst>
      <p:ext uri="{BB962C8B-B14F-4D97-AF65-F5344CB8AC3E}">
        <p14:creationId xmlns:p14="http://schemas.microsoft.com/office/powerpoint/2010/main" val="248426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a:t>
            </a:r>
            <a:r>
              <a:rPr lang="en-US" baseline="0" dirty="0"/>
              <a:t> the </a:t>
            </a:r>
            <a:r>
              <a:rPr lang="en-US" baseline="0"/>
              <a:t>matrix down</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37</a:t>
            </a:fld>
            <a:endParaRPr lang="en-US" dirty="0"/>
          </a:p>
        </p:txBody>
      </p:sp>
    </p:spTree>
    <p:extLst>
      <p:ext uri="{BB962C8B-B14F-4D97-AF65-F5344CB8AC3E}">
        <p14:creationId xmlns:p14="http://schemas.microsoft.com/office/powerpoint/2010/main" val="26628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50</a:t>
            </a:fld>
            <a:endParaRPr lang="en-US" dirty="0"/>
          </a:p>
        </p:txBody>
      </p:sp>
    </p:spTree>
    <p:extLst>
      <p:ext uri="{BB962C8B-B14F-4D97-AF65-F5344CB8AC3E}">
        <p14:creationId xmlns:p14="http://schemas.microsoft.com/office/powerpoint/2010/main" val="1085580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51</a:t>
            </a:fld>
            <a:endParaRPr lang="en-US" dirty="0"/>
          </a:p>
        </p:txBody>
      </p:sp>
    </p:spTree>
    <p:extLst>
      <p:ext uri="{BB962C8B-B14F-4D97-AF65-F5344CB8AC3E}">
        <p14:creationId xmlns:p14="http://schemas.microsoft.com/office/powerpoint/2010/main" val="1072326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1" dirty="0">
                <a:latin typeface="Adelle"/>
              </a:rPr>
              <a:t>Institutional Review Board (IRB) - Human Subjects</a:t>
            </a:r>
          </a:p>
          <a:p>
            <a:pPr>
              <a:defRPr/>
            </a:pPr>
            <a:endParaRPr lang="en-US" dirty="0">
              <a:latin typeface="Adelle"/>
            </a:endParaRPr>
          </a:p>
          <a:p>
            <a:pPr>
              <a:defRPr/>
            </a:pPr>
            <a:r>
              <a:rPr lang="en-US" sz="1200" dirty="0">
                <a:latin typeface="Adelle"/>
              </a:rPr>
              <a:t>All research projects involving the use of human subjects will require review  by the IRB.  Project protocols may be subject to different types of review, including:</a:t>
            </a:r>
          </a:p>
          <a:p>
            <a:pPr>
              <a:defRPr/>
            </a:pPr>
            <a:endParaRPr lang="en-US" sz="1200" dirty="0">
              <a:latin typeface="Adelle"/>
            </a:endParaRPr>
          </a:p>
          <a:p>
            <a:pPr marL="342900" indent="-342900">
              <a:buFont typeface="Wingdings" panose="05000000000000000000" pitchFamily="2" charset="2"/>
              <a:buChar char="q"/>
              <a:defRPr/>
            </a:pPr>
            <a:r>
              <a:rPr lang="en-US" sz="1200" dirty="0">
                <a:latin typeface="Adelle"/>
              </a:rPr>
              <a:t>Full – Required if protocol involves significant deception, uses the researcher’s subjects or employees as research subjects, or has been reviewed by an expediting reviewer who wishes to refer the protocol to the full IRB.  Process usually takes between 3-6 weeks</a:t>
            </a:r>
          </a:p>
          <a:p>
            <a:pPr marL="342900" indent="-342900">
              <a:buFont typeface="Wingdings" panose="05000000000000000000" pitchFamily="2" charset="2"/>
              <a:buChar char="q"/>
              <a:defRPr/>
            </a:pPr>
            <a:endParaRPr lang="en-US" sz="1200" dirty="0">
              <a:latin typeface="Adelle"/>
            </a:endParaRPr>
          </a:p>
          <a:p>
            <a:pPr marL="342900" indent="-342900">
              <a:buFont typeface="Wingdings" panose="05000000000000000000" pitchFamily="2" charset="2"/>
              <a:buChar char="q"/>
              <a:defRPr/>
            </a:pPr>
            <a:r>
              <a:rPr lang="en-US" sz="1200" dirty="0">
                <a:latin typeface="Adelle"/>
              </a:rPr>
              <a:t>Exempt – Process usually takes between 5-7 business days.  Ultimately, it is the responsibility of the IRB to declare exemption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delle"/>
              </a:rPr>
              <a:t>Expedited – Can be used when research activities present no more than minimal risk to human subjects, and involve only procedures listed in the Federal Register.  Process usually takes between 2-3 weeks</a:t>
            </a:r>
          </a:p>
          <a:p>
            <a:pPr marL="457200" indent="-457200">
              <a:buFont typeface="Wingdings" panose="05000000000000000000" pitchFamily="2" charset="2"/>
              <a:buChar char="q"/>
              <a:defRPr/>
            </a:pPr>
            <a:r>
              <a:rPr lang="en-US" sz="1200" dirty="0">
                <a:latin typeface="Adelle"/>
              </a:rPr>
              <a:t>Once IRB review is complete, the protocol will  either be approved or returned for changes.  </a:t>
            </a:r>
          </a:p>
          <a:p>
            <a:pPr marL="457200" indent="-457200">
              <a:buFont typeface="Wingdings" panose="05000000000000000000" pitchFamily="2" charset="2"/>
              <a:buChar char="q"/>
              <a:defRPr/>
            </a:pPr>
            <a:endParaRPr lang="en-US" sz="1200" dirty="0">
              <a:latin typeface="Adelle"/>
            </a:endParaRPr>
          </a:p>
          <a:p>
            <a:pPr marL="457200" indent="-457200">
              <a:buFont typeface="Wingdings" panose="05000000000000000000" pitchFamily="2" charset="2"/>
              <a:buChar char="q"/>
              <a:defRPr/>
            </a:pPr>
            <a:r>
              <a:rPr lang="en-US" sz="1200" dirty="0">
                <a:latin typeface="Adelle"/>
              </a:rPr>
              <a:t>When a PI wishes to utilize an existing protocol for a new application, the IRB will still need to be indicated as “pending” for the application submission.  At time of award selection, the application protocol may be submitted to the IRB for review against the existing protocol to receive </a:t>
            </a:r>
            <a:r>
              <a:rPr lang="en-US" sz="1200" b="1" dirty="0">
                <a:latin typeface="Adelle"/>
              </a:rPr>
              <a:t>concordance approval</a:t>
            </a:r>
            <a:r>
              <a:rPr lang="en-US" sz="1200" dirty="0">
                <a:latin typeface="Adelle"/>
              </a:rPr>
              <a:t>.  Once concordance approval is received from IRB, the application may indicate “approved” for the updated IRB protocol</a:t>
            </a:r>
          </a:p>
          <a:p>
            <a:r>
              <a:rPr lang="en-US" altLang="en-US" sz="1200" b="1" dirty="0">
                <a:latin typeface="Adelle"/>
              </a:rPr>
              <a:t>Institutional Animal Care &amp; Use Committee (IACUC) – Vertebrate Animals</a:t>
            </a:r>
          </a:p>
          <a:p>
            <a:endParaRPr lang="en-US" altLang="en-US" dirty="0"/>
          </a:p>
          <a:p>
            <a:pPr marL="342900" indent="-342900">
              <a:buFont typeface="Wingdings" panose="05000000000000000000" pitchFamily="2" charset="2"/>
              <a:buChar char="q"/>
            </a:pPr>
            <a:r>
              <a:rPr lang="en-US" altLang="en-US" sz="1200" dirty="0">
                <a:latin typeface="Adelle"/>
              </a:rPr>
              <a:t>The IACUC ensures that all animals in experimental research are used appropriately and are treated in accordance with the highest standards of humane care</a:t>
            </a:r>
          </a:p>
          <a:p>
            <a:endParaRPr lang="en-US" altLang="en-US" sz="1200" dirty="0"/>
          </a:p>
          <a:p>
            <a:endParaRPr lang="en-US" altLang="en-US" dirty="0"/>
          </a:p>
          <a:p>
            <a:pPr marL="457200" indent="-457200">
              <a:buFont typeface="Wingdings" panose="05000000000000000000" pitchFamily="2" charset="2"/>
              <a:buChar char="q"/>
              <a:defRPr/>
            </a:pPr>
            <a:endParaRPr lang="en-US" sz="1200" dirty="0">
              <a:latin typeface="Adelle"/>
            </a:endParaRP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52</a:t>
            </a:fld>
            <a:endParaRPr lang="en-US" dirty="0"/>
          </a:p>
        </p:txBody>
      </p:sp>
    </p:spTree>
    <p:extLst>
      <p:ext uri="{BB962C8B-B14F-4D97-AF65-F5344CB8AC3E}">
        <p14:creationId xmlns:p14="http://schemas.microsoft.com/office/powerpoint/2010/main" val="2811949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55</a:t>
            </a:fld>
            <a:endParaRPr lang="en-US" dirty="0"/>
          </a:p>
        </p:txBody>
      </p:sp>
    </p:spTree>
    <p:extLst>
      <p:ext uri="{BB962C8B-B14F-4D97-AF65-F5344CB8AC3E}">
        <p14:creationId xmlns:p14="http://schemas.microsoft.com/office/powerpoint/2010/main" val="203703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60</a:t>
            </a:fld>
            <a:endParaRPr lang="en-US" dirty="0"/>
          </a:p>
        </p:txBody>
      </p:sp>
    </p:spTree>
    <p:extLst>
      <p:ext uri="{BB962C8B-B14F-4D97-AF65-F5344CB8AC3E}">
        <p14:creationId xmlns:p14="http://schemas.microsoft.com/office/powerpoint/2010/main" val="398738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62</a:t>
            </a:fld>
            <a:endParaRPr lang="en-US" dirty="0"/>
          </a:p>
        </p:txBody>
      </p:sp>
    </p:spTree>
    <p:extLst>
      <p:ext uri="{BB962C8B-B14F-4D97-AF65-F5344CB8AC3E}">
        <p14:creationId xmlns:p14="http://schemas.microsoft.com/office/powerpoint/2010/main" val="1028106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w="3175">
                  <a:solidFill>
                    <a:srgbClr val="266659"/>
                  </a:solidFill>
                </a:ln>
                <a:solidFill>
                  <a:srgbClr val="266659"/>
                </a:solidFill>
                <a:effectLst/>
                <a:uLnTx/>
                <a:uFillTx/>
                <a:latin typeface="Adelle"/>
                <a:ea typeface="+mn-ea"/>
                <a:cs typeface="+mn-cs"/>
              </a:rPr>
              <a:t>12 Month Appointment</a:t>
            </a:r>
            <a:r>
              <a:rPr kumimoji="0" lang="en-US" altLang="en-US" sz="2400" b="1" i="0" u="none" strike="noStrike" kern="1200" cap="none" spc="0" normalizeH="0" baseline="0" noProof="0" dirty="0">
                <a:ln w="3175">
                  <a:solidFill>
                    <a:srgbClr val="266659"/>
                  </a:solidFill>
                </a:ln>
                <a:solidFill>
                  <a:srgbClr val="266659"/>
                </a:solidFill>
                <a:effectLst/>
                <a:uLnTx/>
                <a:uFillTx/>
                <a:latin typeface="Adelle"/>
                <a:ea typeface="+mn-ea"/>
                <a:cs typeface="+mn-cs"/>
              </a:rPr>
              <a:t>								</a:t>
            </a:r>
            <a:r>
              <a:rPr kumimoji="0" lang="en-US" altLang="en-US" sz="2400" b="1" i="0" u="sng" strike="noStrike" kern="1200" cap="none" spc="0" normalizeH="0" baseline="0" noProof="0" dirty="0">
                <a:ln w="3175">
                  <a:solidFill>
                    <a:srgbClr val="266659"/>
                  </a:solidFill>
                </a:ln>
                <a:solidFill>
                  <a:srgbClr val="266659"/>
                </a:solidFill>
                <a:effectLst/>
                <a:uLnTx/>
                <a:uFillTx/>
                <a:latin typeface="Adelle"/>
                <a:ea typeface="+mn-ea"/>
                <a:cs typeface="+mn-cs"/>
              </a:rPr>
              <a:t>9 Month Appointment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w="3175">
                  <a:solidFill>
                    <a:srgbClr val="266659"/>
                  </a:solidFill>
                </a:ln>
                <a:solidFill>
                  <a:srgbClr val="266659"/>
                </a:solidFill>
                <a:effectLst/>
                <a:uLnTx/>
                <a:uFillTx/>
                <a:latin typeface="Adelle"/>
                <a:ea typeface="+mn-ea"/>
                <a:cs typeface="+mn-cs"/>
              </a:rPr>
              <a:t>Base Salary = $100,000								Base Salary = $100,000</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w="3175">
                  <a:solidFill>
                    <a:srgbClr val="266659"/>
                  </a:solidFill>
                </a:ln>
                <a:solidFill>
                  <a:srgbClr val="266659"/>
                </a:solidFill>
                <a:effectLst/>
                <a:uLnTx/>
                <a:uFillTx/>
                <a:latin typeface="Adelle"/>
                <a:ea typeface="+mn-ea"/>
                <a:cs typeface="+mn-cs"/>
              </a:rPr>
              <a:t>Effort = 3 mos.											Effort = 3 mos.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w="3175">
                  <a:solidFill>
                    <a:srgbClr val="266659"/>
                  </a:solidFill>
                </a:ln>
                <a:solidFill>
                  <a:srgbClr val="266659"/>
                </a:solidFill>
                <a:effectLst/>
                <a:uLnTx/>
                <a:uFillTx/>
                <a:latin typeface="Adelle"/>
                <a:ea typeface="+mn-ea"/>
                <a:cs typeface="+mn-cs"/>
              </a:rPr>
              <a:t>$100,000 / 12 mos. = $8,333							$100,000 / 9 mos. = $11,111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w="3175">
                  <a:solidFill>
                    <a:srgbClr val="266659"/>
                  </a:solidFill>
                </a:ln>
                <a:solidFill>
                  <a:srgbClr val="266659"/>
                </a:solidFill>
                <a:effectLst/>
                <a:uLnTx/>
                <a:uFillTx/>
                <a:latin typeface="Adelle"/>
                <a:ea typeface="+mn-ea"/>
                <a:cs typeface="+mn-cs"/>
              </a:rPr>
              <a:t>$8,333 x 3 mos. = $24,999							$11,111 x 3 mos. = $33,333</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64</a:t>
            </a:fld>
            <a:endParaRPr lang="en-US" dirty="0"/>
          </a:p>
        </p:txBody>
      </p:sp>
    </p:spTree>
    <p:extLst>
      <p:ext uri="{BB962C8B-B14F-4D97-AF65-F5344CB8AC3E}">
        <p14:creationId xmlns:p14="http://schemas.microsoft.com/office/powerpoint/2010/main" val="163826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65</a:t>
            </a:fld>
            <a:endParaRPr lang="en-US" dirty="0"/>
          </a:p>
        </p:txBody>
      </p:sp>
    </p:spTree>
    <p:extLst>
      <p:ext uri="{BB962C8B-B14F-4D97-AF65-F5344CB8AC3E}">
        <p14:creationId xmlns:p14="http://schemas.microsoft.com/office/powerpoint/2010/main" val="3114549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67</a:t>
            </a:fld>
            <a:endParaRPr lang="en-US" dirty="0"/>
          </a:p>
        </p:txBody>
      </p:sp>
    </p:spTree>
    <p:extLst>
      <p:ext uri="{BB962C8B-B14F-4D97-AF65-F5344CB8AC3E}">
        <p14:creationId xmlns:p14="http://schemas.microsoft.com/office/powerpoint/2010/main" val="76410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1" indent="-571500" eaLnBrk="1" fontAlgn="auto" hangingPunct="1">
              <a:spcBef>
                <a:spcPts val="0"/>
              </a:spcBef>
              <a:spcAft>
                <a:spcPts val="0"/>
              </a:spcAft>
              <a:buFont typeface="Wingdings" panose="05000000000000000000" pitchFamily="2" charset="2"/>
              <a:buChar char="ü"/>
              <a:defRPr/>
            </a:pPr>
            <a:r>
              <a:rPr lang="en-US" sz="4000" dirty="0">
                <a:latin typeface="Adelle"/>
              </a:rPr>
              <a:t>Defined scope of work or set of objectives</a:t>
            </a:r>
          </a:p>
          <a:p>
            <a:pPr marL="1028700" lvl="1" indent="-571500" eaLnBrk="1" fontAlgn="auto" hangingPunct="1">
              <a:spcBef>
                <a:spcPts val="0"/>
              </a:spcBef>
              <a:spcAft>
                <a:spcPts val="0"/>
              </a:spcAft>
              <a:buFont typeface="Wingdings" panose="05000000000000000000" pitchFamily="2" charset="2"/>
              <a:buChar char="ü"/>
              <a:defRPr/>
            </a:pPr>
            <a:r>
              <a:rPr lang="en-US" sz="4000" dirty="0">
                <a:latin typeface="Adelle"/>
              </a:rPr>
              <a:t>Provides a basis for sponsor expectations</a:t>
            </a:r>
          </a:p>
          <a:p>
            <a:pPr marL="1028700" lvl="1" indent="-571500" eaLnBrk="1" fontAlgn="auto" hangingPunct="1">
              <a:spcBef>
                <a:spcPts val="0"/>
              </a:spcBef>
              <a:spcAft>
                <a:spcPts val="0"/>
              </a:spcAft>
              <a:buFont typeface="Wingdings" panose="05000000000000000000" pitchFamily="2" charset="2"/>
              <a:buChar char="ü"/>
              <a:defRPr/>
            </a:pPr>
            <a:r>
              <a:rPr lang="en-US" sz="4000" dirty="0">
                <a:latin typeface="Adelle"/>
              </a:rPr>
              <a:t>Activities involving funds, materials, compensation or exchange of in-kind efforts under awards or agreements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12</a:t>
            </a:fld>
            <a:endParaRPr lang="en-US" dirty="0"/>
          </a:p>
        </p:txBody>
      </p:sp>
    </p:spTree>
    <p:extLst>
      <p:ext uri="{BB962C8B-B14F-4D97-AF65-F5344CB8AC3E}">
        <p14:creationId xmlns:p14="http://schemas.microsoft.com/office/powerpoint/2010/main" val="3714388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68</a:t>
            </a:fld>
            <a:endParaRPr lang="en-US" dirty="0"/>
          </a:p>
        </p:txBody>
      </p:sp>
    </p:spTree>
    <p:extLst>
      <p:ext uri="{BB962C8B-B14F-4D97-AF65-F5344CB8AC3E}">
        <p14:creationId xmlns:p14="http://schemas.microsoft.com/office/powerpoint/2010/main" val="2717264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70</a:t>
            </a:fld>
            <a:endParaRPr lang="en-US" dirty="0"/>
          </a:p>
        </p:txBody>
      </p:sp>
    </p:spTree>
    <p:extLst>
      <p:ext uri="{BB962C8B-B14F-4D97-AF65-F5344CB8AC3E}">
        <p14:creationId xmlns:p14="http://schemas.microsoft.com/office/powerpoint/2010/main" val="730365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50k</a:t>
            </a:r>
            <a:r>
              <a:rPr lang="en-US" baseline="0" dirty="0"/>
              <a:t> from the base 139k is excluded from the base --- or 50k from the </a:t>
            </a:r>
            <a:r>
              <a:rPr lang="en-US" baseline="0" dirty="0" err="1"/>
              <a:t>subaward</a:t>
            </a:r>
            <a:r>
              <a:rPr lang="en-US" baseline="0" dirty="0"/>
              <a:t> as the first 25k earns IDC</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71</a:t>
            </a:fld>
            <a:endParaRPr lang="en-US" dirty="0"/>
          </a:p>
        </p:txBody>
      </p:sp>
    </p:spTree>
    <p:extLst>
      <p:ext uri="{BB962C8B-B14F-4D97-AF65-F5344CB8AC3E}">
        <p14:creationId xmlns:p14="http://schemas.microsoft.com/office/powerpoint/2010/main" val="1463067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latin typeface="Adelle"/>
              </a:rPr>
              <a:t>Receives official award notice*; </a:t>
            </a:r>
            <a:r>
              <a:rPr lang="en-US" sz="1200" b="1" dirty="0">
                <a:latin typeface="Adelle"/>
              </a:rPr>
              <a:t>Please note: If the PI receives an award notice directly from a sponsor, contact the assigned SPA Grant and Contract Officer to verify that they have also received the award notice</a:t>
            </a:r>
          </a:p>
          <a:p>
            <a:pPr marL="342900" indent="-342900">
              <a:buFont typeface="Wingdings" panose="05000000000000000000" pitchFamily="2" charset="2"/>
              <a:buChar char="Ø"/>
            </a:pPr>
            <a:endParaRPr lang="en-US" sz="1200" dirty="0">
              <a:latin typeface="Adelle"/>
            </a:endParaRPr>
          </a:p>
          <a:p>
            <a:pPr marL="342900" indent="-342900">
              <a:buFont typeface="Wingdings" panose="05000000000000000000" pitchFamily="2" charset="2"/>
              <a:buChar char="Ø"/>
            </a:pPr>
            <a:r>
              <a:rPr lang="en-US" sz="1200" dirty="0">
                <a:latin typeface="Adelle"/>
              </a:rPr>
              <a:t>Reviews the terms and conditions and any special terms; </a:t>
            </a:r>
          </a:p>
          <a:p>
            <a:pPr marL="342900" indent="-342900">
              <a:buFont typeface="Wingdings" panose="05000000000000000000" pitchFamily="2" charset="2"/>
              <a:buChar char="Ø"/>
            </a:pPr>
            <a:r>
              <a:rPr lang="en-US" sz="1200" dirty="0">
                <a:latin typeface="Adelle"/>
              </a:rPr>
              <a:t>Reviews the budget;</a:t>
            </a:r>
          </a:p>
          <a:p>
            <a:pPr marL="342900" indent="-342900">
              <a:buFont typeface="Wingdings" panose="05000000000000000000" pitchFamily="2" charset="2"/>
              <a:buChar char="Ø"/>
            </a:pPr>
            <a:r>
              <a:rPr lang="en-US" sz="1200" dirty="0">
                <a:latin typeface="Adelle"/>
              </a:rPr>
              <a:t>Signs on behalf of WSU and returns the fully executed documents to the sponsor (when applicable);</a:t>
            </a:r>
          </a:p>
          <a:p>
            <a:pPr marL="342900" indent="-342900">
              <a:buFont typeface="Wingdings" panose="05000000000000000000" pitchFamily="2" charset="2"/>
              <a:buChar char="Ø"/>
            </a:pPr>
            <a:r>
              <a:rPr lang="en-US" sz="1200" dirty="0">
                <a:latin typeface="Adelle"/>
              </a:rPr>
              <a:t>Distributes the sponsor's award notice, including any attachments to the PI, department, and college; </a:t>
            </a:r>
          </a:p>
          <a:p>
            <a:pPr marL="342900" indent="-342900">
              <a:buFont typeface="Wingdings" panose="05000000000000000000" pitchFamily="2" charset="2"/>
              <a:buChar char="Ø"/>
            </a:pPr>
            <a:r>
              <a:rPr lang="en-US" sz="1200" dirty="0">
                <a:latin typeface="Adelle"/>
              </a:rPr>
              <a:t>Establishes the corresponding award account in Banner; </a:t>
            </a:r>
          </a:p>
          <a:p>
            <a:pPr marL="342900" indent="-342900">
              <a:buFont typeface="Wingdings" panose="05000000000000000000" pitchFamily="2" charset="2"/>
              <a:buChar char="Ø"/>
            </a:pPr>
            <a:r>
              <a:rPr lang="en-US" sz="1200" dirty="0">
                <a:latin typeface="Adelle"/>
              </a:rPr>
              <a:t>Enters the award information and sets the status to funded within Coeus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77</a:t>
            </a:fld>
            <a:endParaRPr lang="en-US" dirty="0"/>
          </a:p>
        </p:txBody>
      </p:sp>
    </p:spTree>
    <p:extLst>
      <p:ext uri="{BB962C8B-B14F-4D97-AF65-F5344CB8AC3E}">
        <p14:creationId xmlns:p14="http://schemas.microsoft.com/office/powerpoint/2010/main" val="1487591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80</a:t>
            </a:fld>
            <a:endParaRPr lang="en-US" dirty="0"/>
          </a:p>
        </p:txBody>
      </p:sp>
    </p:spTree>
    <p:extLst>
      <p:ext uri="{BB962C8B-B14F-4D97-AF65-F5344CB8AC3E}">
        <p14:creationId xmlns:p14="http://schemas.microsoft.com/office/powerpoint/2010/main" val="1882549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82</a:t>
            </a:fld>
            <a:endParaRPr lang="en-US" dirty="0"/>
          </a:p>
        </p:txBody>
      </p:sp>
    </p:spTree>
    <p:extLst>
      <p:ext uri="{BB962C8B-B14F-4D97-AF65-F5344CB8AC3E}">
        <p14:creationId xmlns:p14="http://schemas.microsoft.com/office/powerpoint/2010/main" val="61282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83</a:t>
            </a:fld>
            <a:endParaRPr lang="en-US" dirty="0"/>
          </a:p>
        </p:txBody>
      </p:sp>
    </p:spTree>
    <p:extLst>
      <p:ext uri="{BB962C8B-B14F-4D97-AF65-F5344CB8AC3E}">
        <p14:creationId xmlns:p14="http://schemas.microsoft.com/office/powerpoint/2010/main" val="35389144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84</a:t>
            </a:fld>
            <a:endParaRPr lang="en-US" dirty="0"/>
          </a:p>
        </p:txBody>
      </p:sp>
    </p:spTree>
    <p:extLst>
      <p:ext uri="{BB962C8B-B14F-4D97-AF65-F5344CB8AC3E}">
        <p14:creationId xmlns:p14="http://schemas.microsoft.com/office/powerpoint/2010/main" val="1541360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85</a:t>
            </a:fld>
            <a:endParaRPr lang="en-US" dirty="0"/>
          </a:p>
        </p:txBody>
      </p:sp>
    </p:spTree>
    <p:extLst>
      <p:ext uri="{BB962C8B-B14F-4D97-AF65-F5344CB8AC3E}">
        <p14:creationId xmlns:p14="http://schemas.microsoft.com/office/powerpoint/2010/main" val="126778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86</a:t>
            </a:fld>
            <a:endParaRPr lang="en-US" dirty="0"/>
          </a:p>
        </p:txBody>
      </p:sp>
    </p:spTree>
    <p:extLst>
      <p:ext uri="{BB962C8B-B14F-4D97-AF65-F5344CB8AC3E}">
        <p14:creationId xmlns:p14="http://schemas.microsoft.com/office/powerpoint/2010/main" val="200896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eaLnBrk="1" fontAlgn="auto" hangingPunct="1">
              <a:spcBef>
                <a:spcPts val="0"/>
              </a:spcBef>
              <a:spcAft>
                <a:spcPts val="0"/>
              </a:spcAft>
              <a:buFont typeface="Wingdings" panose="05000000000000000000" pitchFamily="2" charset="2"/>
              <a:buNone/>
              <a:defRPr/>
            </a:pPr>
            <a:endParaRPr lang="en-US" sz="3000" dirty="0">
              <a:latin typeface="Adelle"/>
            </a:endParaRPr>
          </a:p>
          <a:p>
            <a:pPr marL="800100" lvl="1" indent="-342900" eaLnBrk="1" fontAlgn="auto" hangingPunct="1">
              <a:spcBef>
                <a:spcPts val="0"/>
              </a:spcBef>
              <a:spcAft>
                <a:spcPts val="0"/>
              </a:spcAft>
              <a:buFont typeface="Wingdings" panose="05000000000000000000" pitchFamily="2" charset="2"/>
              <a:buChar char="Ø"/>
              <a:defRPr/>
            </a:pPr>
            <a:r>
              <a:rPr lang="en-US" sz="3000" b="1" dirty="0">
                <a:latin typeface="Adelle"/>
              </a:rPr>
              <a:t>ASSISTANCE (click)</a:t>
            </a:r>
          </a:p>
          <a:p>
            <a:pPr marL="800100" lvl="1" indent="-342900" eaLnBrk="1" fontAlgn="auto" hangingPunct="1">
              <a:spcBef>
                <a:spcPts val="0"/>
              </a:spcBef>
              <a:spcAft>
                <a:spcPts val="0"/>
              </a:spcAft>
              <a:buFont typeface="Wingdings" panose="05000000000000000000" pitchFamily="2" charset="2"/>
              <a:buChar char="Ø"/>
              <a:defRPr/>
            </a:pPr>
            <a:r>
              <a:rPr lang="en-US" sz="3000" b="1" dirty="0">
                <a:latin typeface="Adelle"/>
              </a:rPr>
              <a:t>Grant: (click</a:t>
            </a:r>
            <a:r>
              <a:rPr lang="en-US" sz="3000" dirty="0">
                <a:latin typeface="Adelle"/>
              </a:rPr>
              <a:t>)</a:t>
            </a:r>
          </a:p>
          <a:p>
            <a:pPr marL="800100" lvl="1" indent="-342900" eaLnBrk="1" fontAlgn="auto" hangingPunct="1">
              <a:spcBef>
                <a:spcPts val="0"/>
              </a:spcBef>
              <a:spcAft>
                <a:spcPts val="0"/>
              </a:spcAft>
              <a:buFont typeface="Wingdings" panose="05000000000000000000" pitchFamily="2" charset="2"/>
              <a:buChar char="Ø"/>
              <a:defRPr/>
            </a:pPr>
            <a:r>
              <a:rPr lang="en-US" sz="3000" dirty="0">
                <a:latin typeface="Adelle"/>
              </a:rPr>
              <a:t>Awarded through a financial assistance mechanism, on behalf of an individual, in order to support the performance of research as denoted in the </a:t>
            </a:r>
            <a:r>
              <a:rPr lang="en-US" sz="3000" b="1" dirty="0">
                <a:latin typeface="Adelle"/>
              </a:rPr>
              <a:t>accepted application for funding</a:t>
            </a:r>
            <a:r>
              <a:rPr lang="en-US" sz="3000" dirty="0">
                <a:latin typeface="Adelle"/>
              </a:rPr>
              <a:t>.</a:t>
            </a:r>
          </a:p>
          <a:p>
            <a:pPr marL="800100" lvl="1" indent="-342900" eaLnBrk="1" fontAlgn="auto" hangingPunct="1">
              <a:spcBef>
                <a:spcPts val="0"/>
              </a:spcBef>
              <a:spcAft>
                <a:spcPts val="0"/>
              </a:spcAft>
              <a:buFont typeface="Wingdings" panose="05000000000000000000" pitchFamily="2" charset="2"/>
              <a:buChar char="Ø"/>
              <a:defRPr/>
            </a:pPr>
            <a:r>
              <a:rPr lang="en-US" sz="3000" dirty="0">
                <a:latin typeface="Adelle"/>
              </a:rPr>
              <a:t>Selected as the </a:t>
            </a:r>
            <a:r>
              <a:rPr lang="en-US" sz="3000" b="1" dirty="0">
                <a:latin typeface="Adelle"/>
              </a:rPr>
              <a:t>funding instrument when the sponsor does not expect significant programmatic involvement with the recipient </a:t>
            </a:r>
            <a:r>
              <a:rPr lang="en-US" sz="3000" dirty="0">
                <a:latin typeface="Adelle"/>
              </a:rPr>
              <a:t>during the performance of the scope of work.</a:t>
            </a:r>
          </a:p>
          <a:p>
            <a:pPr marL="800100" lvl="1" indent="-342900" eaLnBrk="1" fontAlgn="auto" hangingPunct="1">
              <a:spcBef>
                <a:spcPts val="0"/>
              </a:spcBef>
              <a:spcAft>
                <a:spcPts val="0"/>
              </a:spcAft>
              <a:buFont typeface="Wingdings" panose="05000000000000000000" pitchFamily="2" charset="2"/>
              <a:buChar char="Ø"/>
              <a:defRPr/>
            </a:pPr>
            <a:r>
              <a:rPr lang="en-US" altLang="en-US" sz="3000" b="1" dirty="0">
                <a:latin typeface="Adelle"/>
              </a:rPr>
              <a:t>Proposal responds to a formal RFA, RFP </a:t>
            </a:r>
            <a:r>
              <a:rPr lang="en-US" altLang="en-US" sz="3000" dirty="0">
                <a:latin typeface="Adelle"/>
              </a:rPr>
              <a:t>or other formal solicitation and the project is initiated by a notice of award</a:t>
            </a:r>
          </a:p>
          <a:p>
            <a:pPr marL="800100" lvl="1" indent="-342900" eaLnBrk="1" fontAlgn="auto" hangingPunct="1">
              <a:spcBef>
                <a:spcPts val="0"/>
              </a:spcBef>
              <a:spcAft>
                <a:spcPts val="0"/>
              </a:spcAft>
              <a:buFont typeface="Wingdings" panose="05000000000000000000" pitchFamily="2" charset="2"/>
              <a:buChar char="Ø"/>
              <a:defRPr/>
            </a:pPr>
            <a:r>
              <a:rPr lang="en-US" altLang="en-US" sz="3000" b="1" dirty="0">
                <a:solidFill>
                  <a:srgbClr val="FF0000"/>
                </a:solidFill>
                <a:latin typeface="Adelle"/>
              </a:rPr>
              <a:t>Statement of work specifies programmatic objectives that are to be accomplished within a delimited period of time and budget</a:t>
            </a:r>
          </a:p>
          <a:p>
            <a:pPr marL="800100" lvl="1" indent="-342900" eaLnBrk="1" fontAlgn="auto" hangingPunct="1">
              <a:spcBef>
                <a:spcPts val="0"/>
              </a:spcBef>
              <a:spcAft>
                <a:spcPts val="0"/>
              </a:spcAft>
              <a:buFont typeface="Wingdings" panose="05000000000000000000" pitchFamily="2" charset="2"/>
              <a:buChar char="Ø"/>
              <a:defRPr/>
            </a:pPr>
            <a:r>
              <a:rPr lang="en-US" altLang="en-US" sz="3000" dirty="0">
                <a:latin typeface="Adelle"/>
              </a:rPr>
              <a:t>Award </a:t>
            </a:r>
            <a:r>
              <a:rPr lang="en-US" altLang="en-US" sz="3000" b="1" dirty="0">
                <a:latin typeface="Adelle"/>
              </a:rPr>
              <a:t>requires deliverables </a:t>
            </a:r>
            <a:r>
              <a:rPr lang="en-US" altLang="en-US" sz="3000" dirty="0">
                <a:latin typeface="Adelle"/>
              </a:rPr>
              <a:t>or detailed technical reports</a:t>
            </a:r>
          </a:p>
          <a:p>
            <a:pPr marL="800100" lvl="1" indent="-342900" eaLnBrk="1" fontAlgn="auto" hangingPunct="1">
              <a:spcBef>
                <a:spcPts val="0"/>
              </a:spcBef>
              <a:spcAft>
                <a:spcPts val="0"/>
              </a:spcAft>
              <a:buFont typeface="Wingdings" panose="05000000000000000000" pitchFamily="2" charset="2"/>
              <a:buChar char="Ø"/>
              <a:defRPr/>
            </a:pPr>
            <a:r>
              <a:rPr lang="en-US" altLang="en-US" sz="3000" dirty="0">
                <a:latin typeface="Adelle"/>
              </a:rPr>
              <a:t>Award </a:t>
            </a:r>
            <a:r>
              <a:rPr lang="en-US" altLang="en-US" sz="3000" b="1" dirty="0">
                <a:latin typeface="Adelle"/>
              </a:rPr>
              <a:t>requires separate accounting procedures </a:t>
            </a:r>
            <a:r>
              <a:rPr lang="en-US" altLang="en-US" sz="3000" dirty="0">
                <a:latin typeface="Adelle"/>
              </a:rPr>
              <a:t>and detailed financial reports</a:t>
            </a:r>
          </a:p>
          <a:p>
            <a:pPr marL="800100" lvl="1" indent="-342900" eaLnBrk="1" fontAlgn="auto" hangingPunct="1">
              <a:spcBef>
                <a:spcPts val="0"/>
              </a:spcBef>
              <a:spcAft>
                <a:spcPts val="0"/>
              </a:spcAft>
              <a:buFont typeface="Wingdings" panose="05000000000000000000" pitchFamily="2" charset="2"/>
              <a:buChar char="Ø"/>
              <a:defRPr/>
            </a:pPr>
            <a:r>
              <a:rPr lang="en-US" altLang="en-US" sz="3000" dirty="0">
                <a:latin typeface="Adelle"/>
              </a:rPr>
              <a:t>A provision for audit by or on behalf of the sponsor</a:t>
            </a:r>
          </a:p>
          <a:p>
            <a:pPr marL="800100" lvl="1" indent="-342900" eaLnBrk="1" fontAlgn="auto" hangingPunct="1">
              <a:spcBef>
                <a:spcPts val="0"/>
              </a:spcBef>
              <a:spcAft>
                <a:spcPts val="0"/>
              </a:spcAft>
              <a:buFont typeface="Wingdings" panose="05000000000000000000" pitchFamily="2" charset="2"/>
              <a:buChar char="Ø"/>
              <a:defRPr/>
            </a:pPr>
            <a:r>
              <a:rPr lang="en-US" altLang="en-US" sz="3000" dirty="0">
                <a:latin typeface="Adelle"/>
              </a:rPr>
              <a:t>Involves the disposition of property, whether tangible or intangible, that may result from the project – equipment, records, inventions, copyrights, or rights in data</a:t>
            </a:r>
          </a:p>
          <a:p>
            <a:pPr marL="800100" lvl="1" indent="-342900" eaLnBrk="1" fontAlgn="auto" hangingPunct="1">
              <a:spcBef>
                <a:spcPts val="0"/>
              </a:spcBef>
              <a:spcAft>
                <a:spcPts val="0"/>
              </a:spcAft>
              <a:buFont typeface="Wingdings" panose="05000000000000000000" pitchFamily="2" charset="2"/>
              <a:buChar char="Ø"/>
              <a:defRPr/>
            </a:pPr>
            <a:r>
              <a:rPr lang="en-US" altLang="en-US" sz="3000" dirty="0">
                <a:latin typeface="Adelle"/>
              </a:rPr>
              <a:t>Award requires regulatory oversight in areas such as animal care, human subjects, biosafety, or financial conflict of interest </a:t>
            </a:r>
          </a:p>
          <a:p>
            <a:pPr marL="457200" indent="-457200" eaLnBrk="1" fontAlgn="auto" hangingPunct="1">
              <a:spcBef>
                <a:spcPts val="0"/>
              </a:spcBef>
              <a:spcAft>
                <a:spcPts val="0"/>
              </a:spcAft>
              <a:buFont typeface="Wingdings" panose="05000000000000000000" pitchFamily="2" charset="2"/>
              <a:buChar char="q"/>
              <a:defRPr/>
            </a:pPr>
            <a:r>
              <a:rPr lang="en-US" sz="3000" b="1" dirty="0">
                <a:latin typeface="Adelle"/>
              </a:rPr>
              <a:t>Cooperative agreement:</a:t>
            </a:r>
            <a:endParaRPr lang="en-US" sz="3000" dirty="0">
              <a:latin typeface="Adelle"/>
            </a:endParaRPr>
          </a:p>
          <a:p>
            <a:pPr marL="914400" lvl="1" indent="-457200" eaLnBrk="1" fontAlgn="auto" hangingPunct="1">
              <a:spcBef>
                <a:spcPts val="0"/>
              </a:spcBef>
              <a:spcAft>
                <a:spcPts val="0"/>
              </a:spcAft>
              <a:buFont typeface="Wingdings" panose="05000000000000000000" pitchFamily="2" charset="2"/>
              <a:buChar char="Ø"/>
              <a:defRPr/>
            </a:pPr>
            <a:r>
              <a:rPr lang="en-US" sz="3000" dirty="0">
                <a:latin typeface="Adelle"/>
              </a:rPr>
              <a:t>A funding mechanism which facilitates </a:t>
            </a:r>
            <a:r>
              <a:rPr lang="en-US" sz="3000" b="1" dirty="0">
                <a:latin typeface="Adelle"/>
              </a:rPr>
              <a:t>significantly more sponsor involvement </a:t>
            </a:r>
            <a:r>
              <a:rPr lang="en-US" sz="3000" dirty="0">
                <a:latin typeface="Adelle"/>
              </a:rPr>
              <a:t>and restrictions with the scope of work than a grant; however, sponsor has less oversight than with a contract</a:t>
            </a:r>
          </a:p>
          <a:p>
            <a:pPr marL="914400" lvl="1" indent="-457200" eaLnBrk="1" fontAlgn="auto" hangingPunct="1">
              <a:spcBef>
                <a:spcPts val="0"/>
              </a:spcBef>
              <a:spcAft>
                <a:spcPts val="0"/>
              </a:spcAft>
              <a:buFont typeface="Wingdings" panose="05000000000000000000" pitchFamily="2" charset="2"/>
              <a:buChar char="Ø"/>
              <a:defRPr/>
            </a:pPr>
            <a:r>
              <a:rPr lang="en-US" sz="3000" b="1" dirty="0">
                <a:latin typeface="Adelle"/>
              </a:rPr>
              <a:t>Primary objective of cooperative agreement is to transfer funds, services, personnel, equipment, or other resources </a:t>
            </a:r>
            <a:r>
              <a:rPr lang="en-US" sz="3000" dirty="0">
                <a:latin typeface="Adelle"/>
              </a:rPr>
              <a:t>to the University in order to achieve a public purpose aligned with the sponsor’s mission of support.  EXAMPLE: NIH U01 awards provide support to recipients via a research project cooperative agreement</a:t>
            </a:r>
            <a:endParaRPr lang="en-US" altLang="en-US" sz="3000" dirty="0">
              <a:latin typeface="Adelle"/>
            </a:endParaRPr>
          </a:p>
          <a:p>
            <a:pPr marL="800100" lvl="1" indent="-342900" eaLnBrk="1" fontAlgn="auto" hangingPunct="1">
              <a:spcBef>
                <a:spcPts val="0"/>
              </a:spcBef>
              <a:spcAft>
                <a:spcPts val="0"/>
              </a:spcAft>
              <a:buFont typeface="Wingdings" panose="05000000000000000000" pitchFamily="2" charset="2"/>
              <a:buChar char="Ø"/>
              <a:defRPr/>
            </a:pPr>
            <a:r>
              <a:rPr lang="en-US" altLang="en-US" sz="3000" b="1" dirty="0">
                <a:latin typeface="Adelle"/>
              </a:rPr>
              <a:t>(CLICK) Procurement</a:t>
            </a:r>
          </a:p>
          <a:p>
            <a:pPr marL="800100" lvl="1" indent="-342900" eaLnBrk="1" fontAlgn="auto" hangingPunct="1">
              <a:spcBef>
                <a:spcPts val="0"/>
              </a:spcBef>
              <a:spcAft>
                <a:spcPts val="0"/>
              </a:spcAft>
              <a:buFont typeface="Wingdings" panose="05000000000000000000" pitchFamily="2" charset="2"/>
              <a:buChar char="Ø"/>
              <a:defRPr/>
            </a:pPr>
            <a:r>
              <a:rPr lang="en-US" altLang="en-US" sz="3000" b="1" dirty="0">
                <a:latin typeface="Adelle"/>
              </a:rPr>
              <a:t>Contract</a:t>
            </a:r>
            <a:r>
              <a:rPr lang="en-US" altLang="en-US" sz="3000" b="1" baseline="0" dirty="0">
                <a:latin typeface="Adelle"/>
              </a:rPr>
              <a:t> (Click) </a:t>
            </a:r>
            <a:r>
              <a:rPr lang="en-US" sz="3200" dirty="0">
                <a:latin typeface="+mn-lt"/>
              </a:rPr>
              <a:t>A </a:t>
            </a:r>
            <a:r>
              <a:rPr lang="en-US" sz="3200" b="1" dirty="0">
                <a:latin typeface="+mn-lt"/>
              </a:rPr>
              <a:t>legally binding agreement</a:t>
            </a:r>
            <a:r>
              <a:rPr lang="en-US" sz="3200" dirty="0">
                <a:latin typeface="+mn-lt"/>
              </a:rPr>
              <a:t> involving two or more parties that sets forth what the parties will or will not do</a:t>
            </a:r>
          </a:p>
          <a:p>
            <a:pPr marL="1257300" lvl="2" indent="-342900" eaLnBrk="1" fontAlgn="auto" hangingPunct="1">
              <a:spcBef>
                <a:spcPts val="0"/>
              </a:spcBef>
              <a:spcAft>
                <a:spcPts val="0"/>
              </a:spcAft>
              <a:buFont typeface="Wingdings" panose="05000000000000000000" pitchFamily="2" charset="2"/>
              <a:buChar char="Ø"/>
              <a:defRPr/>
            </a:pPr>
            <a:r>
              <a:rPr lang="en-US" sz="3200" dirty="0">
                <a:latin typeface="+mn-lt"/>
              </a:rPr>
              <a:t>Majority of contracts must be in writing to be enforceable</a:t>
            </a:r>
          </a:p>
          <a:p>
            <a:pPr marL="1257300" lvl="2" indent="-342900" eaLnBrk="1" fontAlgn="auto" hangingPunct="1">
              <a:spcBef>
                <a:spcPts val="0"/>
              </a:spcBef>
              <a:spcAft>
                <a:spcPts val="0"/>
              </a:spcAft>
              <a:buFont typeface="Wingdings" panose="05000000000000000000" pitchFamily="2" charset="2"/>
              <a:buChar char="Ø"/>
              <a:defRPr/>
            </a:pPr>
            <a:r>
              <a:rPr lang="en-US" sz="3200" b="1" dirty="0">
                <a:latin typeface="+mn-lt"/>
              </a:rPr>
              <a:t>Mutual agreement between parties to provide each other some benefit</a:t>
            </a:r>
            <a:r>
              <a:rPr lang="en-US" sz="3200" dirty="0">
                <a:latin typeface="+mn-lt"/>
              </a:rPr>
              <a:t>, such as a promise to pay money in exchange for a promise to deliver specified goods or services or the actual delivery of those goods and services</a:t>
            </a:r>
          </a:p>
          <a:p>
            <a:pPr marL="800100" lvl="1" indent="-342900" eaLnBrk="1" fontAlgn="auto" hangingPunct="1">
              <a:spcBef>
                <a:spcPts val="0"/>
              </a:spcBef>
              <a:spcAft>
                <a:spcPts val="0"/>
              </a:spcAft>
              <a:buFont typeface="Wingdings" panose="05000000000000000000" pitchFamily="2" charset="2"/>
              <a:buChar char="Ø"/>
              <a:defRPr/>
            </a:pPr>
            <a:r>
              <a:rPr lang="en-US" sz="2400" b="1" dirty="0">
                <a:latin typeface="+mn-lt"/>
              </a:rPr>
              <a:t>Normally requires one party to make a reasonably detailed offer to do something </a:t>
            </a:r>
            <a:r>
              <a:rPr lang="en-US" sz="2400" dirty="0">
                <a:latin typeface="+mn-lt"/>
              </a:rPr>
              <a:t>– including, typically, the price, time for performance and other essential terms and conditions – and the other to accept without significant change</a:t>
            </a:r>
          </a:p>
          <a:p>
            <a:pPr marL="800100" lvl="1" indent="-342900" eaLnBrk="1" fontAlgn="auto" hangingPunct="1">
              <a:spcBef>
                <a:spcPts val="0"/>
              </a:spcBef>
              <a:spcAft>
                <a:spcPts val="0"/>
              </a:spcAft>
              <a:buFont typeface="Wingdings" panose="05000000000000000000" pitchFamily="2" charset="2"/>
              <a:buChar char="Ø"/>
              <a:defRPr/>
            </a:pPr>
            <a:r>
              <a:rPr lang="en-US" sz="2400" b="1" dirty="0">
                <a:latin typeface="+mn-lt"/>
              </a:rPr>
              <a:t>Sponsor is procuring </a:t>
            </a:r>
            <a:r>
              <a:rPr lang="en-US" sz="2400" dirty="0">
                <a:latin typeface="+mn-lt"/>
              </a:rPr>
              <a:t>research from the institution and acts as the technical overseer</a:t>
            </a:r>
          </a:p>
          <a:p>
            <a:pPr marL="800100" lvl="1" indent="-342900" eaLnBrk="1" fontAlgn="auto" hangingPunct="1">
              <a:spcBef>
                <a:spcPts val="0"/>
              </a:spcBef>
              <a:spcAft>
                <a:spcPts val="0"/>
              </a:spcAft>
              <a:buFont typeface="Wingdings" panose="05000000000000000000" pitchFamily="2" charset="2"/>
              <a:buChar char="Ø"/>
              <a:defRPr/>
            </a:pPr>
            <a:r>
              <a:rPr lang="en-US" sz="2400" b="1" dirty="0">
                <a:latin typeface="+mn-lt"/>
              </a:rPr>
              <a:t>Principal purpose of the contract is for the sponsor to acquire property or services for direct benefit and use</a:t>
            </a:r>
          </a:p>
          <a:p>
            <a:pPr marL="800100" lvl="1" indent="-342900" eaLnBrk="1" fontAlgn="auto" hangingPunct="1">
              <a:spcBef>
                <a:spcPts val="0"/>
              </a:spcBef>
              <a:spcAft>
                <a:spcPts val="0"/>
              </a:spcAft>
              <a:buFont typeface="Wingdings" panose="05000000000000000000" pitchFamily="2" charset="2"/>
              <a:buChar char="Ø"/>
              <a:defRPr/>
            </a:pPr>
            <a:r>
              <a:rPr lang="en-US" sz="2400" b="1" dirty="0">
                <a:latin typeface="+mn-lt"/>
              </a:rPr>
              <a:t>Substantial involvement</a:t>
            </a:r>
            <a:r>
              <a:rPr lang="en-US" sz="2400" dirty="0">
                <a:latin typeface="+mn-lt"/>
              </a:rPr>
              <a:t> between sponsor and recipient during the performance of the activity</a:t>
            </a:r>
          </a:p>
          <a:p>
            <a:pPr marL="800100" lvl="1" indent="-342900" eaLnBrk="1" fontAlgn="auto" hangingPunct="1">
              <a:spcBef>
                <a:spcPts val="0"/>
              </a:spcBef>
              <a:spcAft>
                <a:spcPts val="0"/>
              </a:spcAft>
              <a:buFont typeface="Wingdings" panose="05000000000000000000" pitchFamily="2" charset="2"/>
              <a:buChar char="q"/>
              <a:defRPr/>
            </a:pPr>
            <a:endParaRPr lang="en-US" sz="2400" dirty="0">
              <a:latin typeface="+mn-lt"/>
            </a:endParaRPr>
          </a:p>
          <a:p>
            <a:pPr marL="1714500" lvl="3" indent="-342900" eaLnBrk="1" fontAlgn="auto" hangingPunct="1">
              <a:spcBef>
                <a:spcPts val="0"/>
              </a:spcBef>
              <a:spcAft>
                <a:spcPts val="0"/>
              </a:spcAft>
              <a:buFont typeface="Wingdings" panose="05000000000000000000" pitchFamily="2" charset="2"/>
              <a:buChar char="q"/>
              <a:defRPr/>
            </a:pPr>
            <a:r>
              <a:rPr lang="en-US" sz="2400" b="1" dirty="0">
                <a:latin typeface="+mn-lt"/>
              </a:rPr>
              <a:t>Research Agreement</a:t>
            </a:r>
          </a:p>
          <a:p>
            <a:pPr marL="1714500" lvl="3" indent="-342900" eaLnBrk="1" fontAlgn="auto" hangingPunct="1">
              <a:spcBef>
                <a:spcPts val="0"/>
              </a:spcBef>
              <a:spcAft>
                <a:spcPts val="0"/>
              </a:spcAft>
              <a:buFont typeface="Wingdings" panose="05000000000000000000" pitchFamily="2" charset="2"/>
              <a:buChar char="q"/>
              <a:defRPr/>
            </a:pPr>
            <a:r>
              <a:rPr lang="en-US" sz="2400" b="1" dirty="0">
                <a:latin typeface="+mn-lt"/>
              </a:rPr>
              <a:t>Material Transfer Agreement</a:t>
            </a:r>
          </a:p>
          <a:p>
            <a:pPr marL="1714500" lvl="3" indent="-342900" eaLnBrk="1" fontAlgn="auto" hangingPunct="1">
              <a:spcBef>
                <a:spcPts val="0"/>
              </a:spcBef>
              <a:spcAft>
                <a:spcPts val="0"/>
              </a:spcAft>
              <a:buFont typeface="Wingdings" panose="05000000000000000000" pitchFamily="2" charset="2"/>
              <a:buChar char="q"/>
              <a:defRPr/>
            </a:pPr>
            <a:r>
              <a:rPr lang="en-US" sz="2400" b="1" dirty="0">
                <a:latin typeface="+mn-lt"/>
              </a:rPr>
              <a:t>Non-Disclosure Agreement</a:t>
            </a:r>
          </a:p>
          <a:p>
            <a:pPr marL="1714500" lvl="3" indent="-342900" eaLnBrk="1" fontAlgn="auto" hangingPunct="1">
              <a:spcBef>
                <a:spcPts val="0"/>
              </a:spcBef>
              <a:spcAft>
                <a:spcPts val="0"/>
              </a:spcAft>
              <a:buFont typeface="Wingdings" panose="05000000000000000000" pitchFamily="2" charset="2"/>
              <a:buChar char="q"/>
              <a:defRPr/>
            </a:pPr>
            <a:r>
              <a:rPr lang="en-US" sz="2400" b="1" dirty="0">
                <a:latin typeface="+mn-lt"/>
              </a:rPr>
              <a:t>License Agreement</a:t>
            </a:r>
          </a:p>
          <a:p>
            <a:pPr marL="285750" indent="-285750">
              <a:buFont typeface="Wingdings" panose="05000000000000000000" pitchFamily="2" charset="2"/>
              <a:buChar char="q"/>
              <a:defRPr/>
            </a:pPr>
            <a:r>
              <a:rPr lang="en-US" sz="2000" dirty="0"/>
              <a:t>Generally, a sponsor will request a specific research interest or service with the process provided of how the work will be conducted</a:t>
            </a:r>
          </a:p>
          <a:p>
            <a:pPr marL="285750" indent="-285750">
              <a:buFont typeface="Wingdings" panose="05000000000000000000" pitchFamily="2" charset="2"/>
              <a:buChar char="q"/>
              <a:defRPr/>
            </a:pPr>
            <a:r>
              <a:rPr lang="en-US" sz="2000" dirty="0"/>
              <a:t>Thorough description</a:t>
            </a:r>
          </a:p>
          <a:p>
            <a:pPr marL="285750" indent="-285750">
              <a:buFont typeface="Wingdings" panose="05000000000000000000" pitchFamily="2" charset="2"/>
              <a:buChar char="q"/>
              <a:defRPr/>
            </a:pPr>
            <a:r>
              <a:rPr lang="en-US" sz="2000" dirty="0"/>
              <a:t>Unsolicited announcement type</a:t>
            </a:r>
          </a:p>
          <a:p>
            <a:pPr marL="285750" indent="-285750">
              <a:buFont typeface="Wingdings" panose="05000000000000000000" pitchFamily="2" charset="2"/>
              <a:buChar char="q"/>
              <a:defRPr/>
            </a:pPr>
            <a:r>
              <a:rPr lang="en-US" sz="2000" dirty="0"/>
              <a:t>Deliverables outlined</a:t>
            </a:r>
          </a:p>
          <a:p>
            <a:pPr marL="285750" indent="-285750">
              <a:buFont typeface="Wingdings" panose="05000000000000000000" pitchFamily="2" charset="2"/>
              <a:buChar char="q"/>
              <a:defRPr/>
            </a:pPr>
            <a:r>
              <a:rPr lang="en-US" sz="2000" dirty="0"/>
              <a:t>Expectations, milestones, time-frame</a:t>
            </a:r>
          </a:p>
          <a:p>
            <a:pPr marL="285750" indent="-285750">
              <a:buFont typeface="Wingdings" panose="05000000000000000000" pitchFamily="2" charset="2"/>
              <a:buChar char="q"/>
              <a:defRPr/>
            </a:pPr>
            <a:r>
              <a:rPr lang="en-US" sz="2000" dirty="0"/>
              <a:t>Less flexibility</a:t>
            </a:r>
          </a:p>
          <a:p>
            <a:pPr marL="285750" indent="-285750">
              <a:buFont typeface="Wingdings" panose="05000000000000000000" pitchFamily="2" charset="2"/>
              <a:buChar char="q"/>
              <a:defRPr/>
            </a:pPr>
            <a:endParaRPr lang="en-US" sz="2000" dirty="0"/>
          </a:p>
          <a:p>
            <a:pPr marL="285750" indent="-285750">
              <a:buFont typeface="Wingdings" panose="05000000000000000000" pitchFamily="2" charset="2"/>
              <a:buChar char="q"/>
              <a:defRPr/>
            </a:pPr>
            <a:r>
              <a:rPr lang="en-US" sz="2000" dirty="0"/>
              <a:t>Cost reimbursement – provides for actual direct and indirect costs for the performance of outlined tasks</a:t>
            </a:r>
          </a:p>
          <a:p>
            <a:pPr marL="285750" indent="-285750">
              <a:buFont typeface="Wingdings" panose="05000000000000000000" pitchFamily="2" charset="2"/>
              <a:buChar char="q"/>
              <a:defRPr/>
            </a:pPr>
            <a:r>
              <a:rPr lang="en-US" sz="2000" dirty="0"/>
              <a:t>Costs that are not encumbered will be returned to the sponsor</a:t>
            </a:r>
          </a:p>
          <a:p>
            <a:pPr marL="742950" lvl="1" indent="-285750">
              <a:buFont typeface="Wingdings" panose="05000000000000000000" pitchFamily="2" charset="2"/>
              <a:buChar char="q"/>
              <a:defRPr/>
            </a:pPr>
            <a:r>
              <a:rPr lang="en-US" sz="2000" dirty="0"/>
              <a:t>Offers the least risk to the university – insinuates that a valiant effort will be made to complete the tasks but offers no guarantee of specific results</a:t>
            </a:r>
          </a:p>
          <a:p>
            <a:pPr marL="742950" lvl="1" indent="-285750">
              <a:buFont typeface="Wingdings" panose="05000000000000000000" pitchFamily="2" charset="2"/>
              <a:buChar char="q"/>
              <a:defRPr/>
            </a:pPr>
            <a:endParaRPr lang="en-US" sz="2000" dirty="0"/>
          </a:p>
          <a:p>
            <a:pPr marL="285750" indent="-285750">
              <a:buFont typeface="Wingdings" panose="05000000000000000000" pitchFamily="2" charset="2"/>
              <a:buChar char="q"/>
              <a:defRPr/>
            </a:pPr>
            <a:r>
              <a:rPr lang="en-US" sz="2000" dirty="0"/>
              <a:t>Fixed price – provides fixed allotment as a total-sum payment or aggregated payment schedule to complete outlined tasks</a:t>
            </a:r>
          </a:p>
          <a:p>
            <a:pPr marL="742950" lvl="1" indent="-285750">
              <a:buFont typeface="Wingdings" panose="05000000000000000000" pitchFamily="2" charset="2"/>
              <a:buChar char="q"/>
              <a:defRPr/>
            </a:pPr>
            <a:r>
              <a:rPr lang="en-US" sz="2000" dirty="0"/>
              <a:t>Need to be utilized only when costs for a delivery of product or allotment amount are effortlessly definable</a:t>
            </a:r>
          </a:p>
          <a:p>
            <a:pPr marL="1200150" lvl="2" indent="-285750">
              <a:buFont typeface="Wingdings" panose="05000000000000000000" pitchFamily="2" charset="2"/>
              <a:buChar char="q"/>
              <a:defRPr/>
            </a:pPr>
            <a:r>
              <a:rPr lang="en-US" sz="2000" dirty="0"/>
              <a:t>More risk to university – defined task results are still required even if the total-sum payment is not enough to cover the costs of the project</a:t>
            </a:r>
          </a:p>
          <a:p>
            <a:pPr marL="800100" lvl="1" indent="-342900" eaLnBrk="1" fontAlgn="auto" hangingPunct="1">
              <a:spcBef>
                <a:spcPts val="0"/>
              </a:spcBef>
              <a:spcAft>
                <a:spcPts val="0"/>
              </a:spcAft>
              <a:buFont typeface="Wingdings" panose="05000000000000000000" pitchFamily="2" charset="2"/>
              <a:buChar char="Ø"/>
              <a:defRPr/>
            </a:pPr>
            <a:endParaRPr lang="en-US" sz="3200" dirty="0">
              <a:latin typeface="+mn-lt"/>
            </a:endParaRPr>
          </a:p>
          <a:p>
            <a:pPr marL="800100" lvl="1" indent="-342900" eaLnBrk="1" fontAlgn="auto" hangingPunct="1">
              <a:spcBef>
                <a:spcPts val="0"/>
              </a:spcBef>
              <a:spcAft>
                <a:spcPts val="0"/>
              </a:spcAft>
              <a:buFont typeface="Wingdings" panose="05000000000000000000" pitchFamily="2" charset="2"/>
              <a:buChar char="Ø"/>
              <a:defRPr/>
            </a:pPr>
            <a:endParaRPr lang="en-US" altLang="en-US" sz="3000" b="1" dirty="0">
              <a:latin typeface="Adelle"/>
            </a:endParaRPr>
          </a:p>
          <a:p>
            <a:pPr marL="800100" lvl="1" indent="-342900" eaLnBrk="1" fontAlgn="auto" hangingPunct="1">
              <a:spcBef>
                <a:spcPts val="0"/>
              </a:spcBef>
              <a:spcAft>
                <a:spcPts val="0"/>
              </a:spcAft>
              <a:buFont typeface="Wingdings" panose="05000000000000000000" pitchFamily="2" charset="2"/>
              <a:buChar char="Ø"/>
              <a:defRPr/>
            </a:pPr>
            <a:endParaRPr lang="en-US" sz="3000" b="1" dirty="0">
              <a:latin typeface="Adelle"/>
            </a:endParaRP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16</a:t>
            </a:fld>
            <a:endParaRPr lang="en-US" dirty="0"/>
          </a:p>
        </p:txBody>
      </p:sp>
    </p:spTree>
    <p:extLst>
      <p:ext uri="{BB962C8B-B14F-4D97-AF65-F5344CB8AC3E}">
        <p14:creationId xmlns:p14="http://schemas.microsoft.com/office/powerpoint/2010/main" val="4068283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87</a:t>
            </a:fld>
            <a:endParaRPr lang="en-US" dirty="0"/>
          </a:p>
        </p:txBody>
      </p:sp>
    </p:spTree>
    <p:extLst>
      <p:ext uri="{BB962C8B-B14F-4D97-AF65-F5344CB8AC3E}">
        <p14:creationId xmlns:p14="http://schemas.microsoft.com/office/powerpoint/2010/main" val="830734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88</a:t>
            </a:fld>
            <a:endParaRPr lang="en-US" dirty="0"/>
          </a:p>
        </p:txBody>
      </p:sp>
    </p:spTree>
    <p:extLst>
      <p:ext uri="{BB962C8B-B14F-4D97-AF65-F5344CB8AC3E}">
        <p14:creationId xmlns:p14="http://schemas.microsoft.com/office/powerpoint/2010/main" val="1653365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89</a:t>
            </a:fld>
            <a:endParaRPr lang="en-US" dirty="0"/>
          </a:p>
        </p:txBody>
      </p:sp>
    </p:spTree>
    <p:extLst>
      <p:ext uri="{BB962C8B-B14F-4D97-AF65-F5344CB8AC3E}">
        <p14:creationId xmlns:p14="http://schemas.microsoft.com/office/powerpoint/2010/main" val="2748658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90</a:t>
            </a:fld>
            <a:endParaRPr lang="en-US" dirty="0"/>
          </a:p>
        </p:txBody>
      </p:sp>
    </p:spTree>
    <p:extLst>
      <p:ext uri="{BB962C8B-B14F-4D97-AF65-F5344CB8AC3E}">
        <p14:creationId xmlns:p14="http://schemas.microsoft.com/office/powerpoint/2010/main" val="3812336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award document:</a:t>
            </a:r>
          </a:p>
          <a:p>
            <a:r>
              <a:rPr lang="en-US" dirty="0"/>
              <a:t>	check</a:t>
            </a:r>
            <a:r>
              <a:rPr lang="en-US" baseline="0" dirty="0"/>
              <a:t> for restrictions or special stipulations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91</a:t>
            </a:fld>
            <a:endParaRPr lang="en-US" dirty="0"/>
          </a:p>
        </p:txBody>
      </p:sp>
    </p:spTree>
    <p:extLst>
      <p:ext uri="{BB962C8B-B14F-4D97-AF65-F5344CB8AC3E}">
        <p14:creationId xmlns:p14="http://schemas.microsoft.com/office/powerpoint/2010/main" val="4111188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Changes to</a:t>
            </a:r>
            <a:r>
              <a:rPr lang="en-US" baseline="0" dirty="0"/>
              <a:t> the proposed plan, budget or scope sometimes occur over the course of an award</a:t>
            </a:r>
          </a:p>
          <a:p>
            <a:pPr marL="171450" indent="-171450">
              <a:buFont typeface="Courier New" panose="02070309020205020404" pitchFamily="49" charset="0"/>
              <a:buChar char="o"/>
            </a:pPr>
            <a:r>
              <a:rPr lang="en-US" baseline="0" dirty="0"/>
              <a:t>Budget changes</a:t>
            </a:r>
          </a:p>
          <a:p>
            <a:pPr marL="171450" indent="-171450">
              <a:buFont typeface="Courier New" panose="02070309020205020404" pitchFamily="49" charset="0"/>
              <a:buChar char="o"/>
            </a:pPr>
            <a:r>
              <a:rPr lang="en-US" baseline="0" dirty="0"/>
              <a:t>End date extensions</a:t>
            </a:r>
          </a:p>
          <a:p>
            <a:pPr marL="171450" indent="-171450">
              <a:buFont typeface="Courier New" panose="02070309020205020404" pitchFamily="49" charset="0"/>
              <a:buChar char="o"/>
            </a:pPr>
            <a:r>
              <a:rPr lang="en-US" baseline="0" dirty="0"/>
              <a:t>Effort change</a:t>
            </a:r>
          </a:p>
          <a:p>
            <a:pPr marL="171450" indent="-171450">
              <a:buFont typeface="Courier New" panose="02070309020205020404" pitchFamily="49" charset="0"/>
              <a:buChar char="o"/>
            </a:pPr>
            <a:r>
              <a:rPr lang="en-US" baseline="0" dirty="0"/>
              <a:t>PI change</a:t>
            </a:r>
          </a:p>
          <a:p>
            <a:pPr marL="171450" indent="-171450">
              <a:buFont typeface="Courier New" panose="02070309020205020404" pitchFamily="49" charset="0"/>
              <a:buChar char="o"/>
            </a:pPr>
            <a:r>
              <a:rPr lang="en-US" baseline="0" dirty="0"/>
              <a:t>Carry forward requests</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92</a:t>
            </a:fld>
            <a:endParaRPr lang="en-US" dirty="0"/>
          </a:p>
        </p:txBody>
      </p:sp>
    </p:spTree>
    <p:extLst>
      <p:ext uri="{BB962C8B-B14F-4D97-AF65-F5344CB8AC3E}">
        <p14:creationId xmlns:p14="http://schemas.microsoft.com/office/powerpoint/2010/main" val="3324207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variance</a:t>
            </a:r>
          </a:p>
        </p:txBody>
      </p:sp>
      <p:sp>
        <p:nvSpPr>
          <p:cNvPr id="4" name="Slide Number Placeholder 3"/>
          <p:cNvSpPr>
            <a:spLocks noGrp="1"/>
          </p:cNvSpPr>
          <p:nvPr>
            <p:ph type="sldNum" sz="quarter" idx="10"/>
          </p:nvPr>
        </p:nvSpPr>
        <p:spPr/>
        <p:txBody>
          <a:bodyPr/>
          <a:lstStyle/>
          <a:p>
            <a:fld id="{C8B0CA1F-4FB5-457A-9BC1-7C1E43BF4C52}" type="slidenum">
              <a:rPr lang="en-US" smtClean="0"/>
              <a:t>96</a:t>
            </a:fld>
            <a:endParaRPr lang="en-US" dirty="0"/>
          </a:p>
        </p:txBody>
      </p:sp>
    </p:spTree>
    <p:extLst>
      <p:ext uri="{BB962C8B-B14F-4D97-AF65-F5344CB8AC3E}">
        <p14:creationId xmlns:p14="http://schemas.microsoft.com/office/powerpoint/2010/main" val="3590003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102</a:t>
            </a:fld>
            <a:endParaRPr lang="en-US" dirty="0"/>
          </a:p>
        </p:txBody>
      </p:sp>
    </p:spTree>
    <p:extLst>
      <p:ext uri="{BB962C8B-B14F-4D97-AF65-F5344CB8AC3E}">
        <p14:creationId xmlns:p14="http://schemas.microsoft.com/office/powerpoint/2010/main" val="17163537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In the event the level of detail included on an invoice is not sufficient to fully understand the costs, or if it appears that some costs may be excessive or understated, the PI or departmental administrator should question the subrecipient's expenditures by requesting further documentation or explanation prior to approving an invoice.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If the explanations are not sufficient to render a prudent judgment on the allowability of the cost, and the terms of the subaward permit, department grant administrators may request detailed justifications from subrecipient.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Department administrators may also periodically request, if the terms of the subcontract permit, particularly from high-risk subrecipients, detailed support for selected invoiced charges to verify their appropriateness and reasonableness.  Such inquiries must be done in a timely manner (e.g., within thirty days after receipt of an invoice) so that the subrecipient can be promptly paid for approved costs.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108</a:t>
            </a:fld>
            <a:endParaRPr lang="en-US" dirty="0"/>
          </a:p>
        </p:txBody>
      </p:sp>
    </p:spTree>
    <p:extLst>
      <p:ext uri="{BB962C8B-B14F-4D97-AF65-F5344CB8AC3E}">
        <p14:creationId xmlns:p14="http://schemas.microsoft.com/office/powerpoint/2010/main" val="3997879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These reports are generally viewed as the University’s fundamental obligation to the sponsor</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Due at completion of project work --- typically</a:t>
            </a:r>
            <a:r>
              <a:rPr lang="en-US" sz="1200" b="0" i="0" kern="1200" baseline="0" dirty="0">
                <a:solidFill>
                  <a:schemeClr val="tx1"/>
                </a:solidFill>
                <a:effectLst/>
                <a:latin typeface="+mn-lt"/>
                <a:ea typeface="+mn-ea"/>
                <a:cs typeface="+mn-cs"/>
              </a:rPr>
              <a:t> 90 days from project end</a:t>
            </a:r>
          </a:p>
          <a:p>
            <a:pPr marL="171450" indent="-171450">
              <a:buFont typeface="Wingdings" panose="05000000000000000000" pitchFamily="2" charset="2"/>
              <a:buChar char="Ø"/>
            </a:pPr>
            <a:r>
              <a:rPr lang="en-US" sz="1200" b="0" i="0" kern="1200" baseline="0" dirty="0">
                <a:solidFill>
                  <a:schemeClr val="tx1"/>
                </a:solidFill>
                <a:effectLst/>
                <a:latin typeface="+mn-lt"/>
                <a:ea typeface="+mn-ea"/>
                <a:cs typeface="+mn-cs"/>
              </a:rPr>
              <a:t>Private sponsor guidelines may have different stipulations and timeframes and award documents or contract should reference this information</a:t>
            </a:r>
          </a:p>
          <a:p>
            <a:pPr marL="171450" indent="-171450">
              <a:buFont typeface="Wingdings" panose="05000000000000000000" pitchFamily="2" charset="2"/>
              <a:buChar char="Ø"/>
            </a:pPr>
            <a:endParaRPr lang="en-US" sz="1200" b="0" i="0" kern="1200" baseline="0" dirty="0">
              <a:solidFill>
                <a:schemeClr val="tx1"/>
              </a:solidFill>
              <a:effectLst/>
              <a:latin typeface="+mn-lt"/>
              <a:ea typeface="+mn-ea"/>
              <a:cs typeface="+mn-cs"/>
            </a:endParaRPr>
          </a:p>
          <a:p>
            <a:pPr marL="171450" indent="-171450">
              <a:buFont typeface="Wingdings" panose="05000000000000000000" pitchFamily="2" charset="2"/>
              <a:buChar char="Ø"/>
            </a:pPr>
            <a:r>
              <a:rPr lang="en-US" sz="1200" b="0" i="0" kern="1200" baseline="0" dirty="0">
                <a:solidFill>
                  <a:schemeClr val="tx1"/>
                </a:solidFill>
                <a:effectLst/>
                <a:latin typeface="+mn-lt"/>
                <a:ea typeface="+mn-ea"/>
                <a:cs typeface="+mn-cs"/>
              </a:rPr>
              <a:t>Requirements are typically outlined in award documents or within contract language</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109</a:t>
            </a:fld>
            <a:endParaRPr lang="en-US" dirty="0"/>
          </a:p>
        </p:txBody>
      </p:sp>
    </p:spTree>
    <p:extLst>
      <p:ext uri="{BB962C8B-B14F-4D97-AF65-F5344CB8AC3E}">
        <p14:creationId xmlns:p14="http://schemas.microsoft.com/office/powerpoint/2010/main" val="2808833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The PI takes on the primary leadership role for a sponsored research project.  During the application development, the PI is officially designated on the corresponding eProp which populates the PI designation. By completing the prop, the PI certifies that the information provided is true and correct and agrees to take responsibility for the proper conduct of the project as delineated in the application.</a:t>
            </a:r>
          </a:p>
          <a:p>
            <a:endParaRPr lang="en-US" altLang="en-US" sz="1200" dirty="0"/>
          </a:p>
          <a:p>
            <a:r>
              <a:rPr lang="en-US" altLang="en-US" sz="1200" dirty="0"/>
              <a:t>Administration of sponsored research projects is a joint effort between the PI and Wayne State University. A PI will be held accountable for the appropriate fiscal management and conduct of the research project. Sponsors hold Wayne State University legally and financially responsible for the performance of the scope of work funded and accountable for the proper use of funds.</a:t>
            </a:r>
          </a:p>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17</a:t>
            </a:fld>
            <a:endParaRPr lang="en-US" dirty="0"/>
          </a:p>
        </p:txBody>
      </p:sp>
    </p:spTree>
    <p:extLst>
      <p:ext uri="{BB962C8B-B14F-4D97-AF65-F5344CB8AC3E}">
        <p14:creationId xmlns:p14="http://schemas.microsoft.com/office/powerpoint/2010/main" val="3992394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Contracts are typically invoiced on</a:t>
            </a:r>
            <a:r>
              <a:rPr lang="en-US" baseline="0" dirty="0"/>
              <a:t> a monthly basis</a:t>
            </a:r>
          </a:p>
          <a:p>
            <a:pPr marL="628650" lvl="1" indent="-171450">
              <a:buFont typeface="Wingdings" panose="05000000000000000000" pitchFamily="2" charset="2"/>
              <a:buChar char="Ø"/>
            </a:pPr>
            <a:r>
              <a:rPr lang="en-US" baseline="0" dirty="0"/>
              <a:t>Other payment schedule could be outlined in contract (quarterly, milestone)</a:t>
            </a:r>
          </a:p>
          <a:p>
            <a:pPr marL="171450" indent="-171450">
              <a:buFont typeface="Wingdings" panose="05000000000000000000" pitchFamily="2" charset="2"/>
              <a:buChar char="Ø"/>
            </a:pPr>
            <a:r>
              <a:rPr lang="en-US" baseline="0" dirty="0"/>
              <a:t>Performance based</a:t>
            </a:r>
          </a:p>
          <a:p>
            <a:pPr marL="171450" indent="-171450">
              <a:buFont typeface="Wingdings" panose="05000000000000000000" pitchFamily="2" charset="2"/>
              <a:buChar char="Ø"/>
            </a:pPr>
            <a:r>
              <a:rPr lang="en-US" baseline="0" dirty="0"/>
              <a:t>Fixed Price</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110</a:t>
            </a:fld>
            <a:endParaRPr lang="en-US" dirty="0"/>
          </a:p>
        </p:txBody>
      </p:sp>
    </p:spTree>
    <p:extLst>
      <p:ext uri="{BB962C8B-B14F-4D97-AF65-F5344CB8AC3E}">
        <p14:creationId xmlns:p14="http://schemas.microsoft.com/office/powerpoint/2010/main" val="9538370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in NIH</a:t>
            </a:r>
            <a:r>
              <a:rPr lang="en-US" baseline="0" dirty="0"/>
              <a:t> guidelines</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111</a:t>
            </a:fld>
            <a:endParaRPr lang="en-US" dirty="0"/>
          </a:p>
        </p:txBody>
      </p:sp>
    </p:spTree>
    <p:extLst>
      <p:ext uri="{BB962C8B-B14F-4D97-AF65-F5344CB8AC3E}">
        <p14:creationId xmlns:p14="http://schemas.microsoft.com/office/powerpoint/2010/main" val="3781259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or may</a:t>
            </a:r>
            <a:r>
              <a:rPr lang="en-US" baseline="0" dirty="0"/>
              <a:t> not be required, depending on sponsor guidelines</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112</a:t>
            </a:fld>
            <a:endParaRPr lang="en-US" dirty="0"/>
          </a:p>
        </p:txBody>
      </p:sp>
    </p:spTree>
    <p:extLst>
      <p:ext uri="{BB962C8B-B14F-4D97-AF65-F5344CB8AC3E}">
        <p14:creationId xmlns:p14="http://schemas.microsoft.com/office/powerpoint/2010/main" val="960564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For purposes of this policy, capitalized equipment is defined as and encompasses all tangible, nonexpendable personal property such as fixtures, furniture, and movable equipment that meets the University capitalization threshold of an initial cost of $5,000 or greater and a useful life of two or more years.   As applicable, certain provisions of this policy (i.e. safeguarding assets, proper disposal, etc.) also apply to non-capitalized equipment.</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113</a:t>
            </a:fld>
            <a:endParaRPr lang="en-US" dirty="0"/>
          </a:p>
        </p:txBody>
      </p:sp>
    </p:spTree>
    <p:extLst>
      <p:ext uri="{BB962C8B-B14F-4D97-AF65-F5344CB8AC3E}">
        <p14:creationId xmlns:p14="http://schemas.microsoft.com/office/powerpoint/2010/main" val="303871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20</a:t>
            </a:fld>
            <a:endParaRPr lang="en-US" dirty="0"/>
          </a:p>
        </p:txBody>
      </p:sp>
    </p:spTree>
    <p:extLst>
      <p:ext uri="{BB962C8B-B14F-4D97-AF65-F5344CB8AC3E}">
        <p14:creationId xmlns:p14="http://schemas.microsoft.com/office/powerpoint/2010/main" val="507171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21</a:t>
            </a:fld>
            <a:endParaRPr lang="en-US" dirty="0"/>
          </a:p>
        </p:txBody>
      </p:sp>
    </p:spTree>
    <p:extLst>
      <p:ext uri="{BB962C8B-B14F-4D97-AF65-F5344CB8AC3E}">
        <p14:creationId xmlns:p14="http://schemas.microsoft.com/office/powerpoint/2010/main" val="2778286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22</a:t>
            </a:fld>
            <a:endParaRPr lang="en-US" dirty="0"/>
          </a:p>
        </p:txBody>
      </p:sp>
    </p:spTree>
    <p:extLst>
      <p:ext uri="{BB962C8B-B14F-4D97-AF65-F5344CB8AC3E}">
        <p14:creationId xmlns:p14="http://schemas.microsoft.com/office/powerpoint/2010/main" val="47842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t>
            </a:r>
            <a:r>
              <a:rPr lang="en-US" baseline="0" dirty="0"/>
              <a:t> list of responsibilities, specific or shared</a:t>
            </a:r>
            <a:endParaRPr lang="en-US" dirty="0"/>
          </a:p>
        </p:txBody>
      </p:sp>
      <p:sp>
        <p:nvSpPr>
          <p:cNvPr id="4" name="Slide Number Placeholder 3"/>
          <p:cNvSpPr>
            <a:spLocks noGrp="1"/>
          </p:cNvSpPr>
          <p:nvPr>
            <p:ph type="sldNum" sz="quarter" idx="10"/>
          </p:nvPr>
        </p:nvSpPr>
        <p:spPr/>
        <p:txBody>
          <a:bodyPr/>
          <a:lstStyle/>
          <a:p>
            <a:fld id="{C8B0CA1F-4FB5-457A-9BC1-7C1E43BF4C52}" type="slidenum">
              <a:rPr lang="en-US" smtClean="0"/>
              <a:t>25</a:t>
            </a:fld>
            <a:endParaRPr lang="en-US" dirty="0"/>
          </a:p>
        </p:txBody>
      </p:sp>
    </p:spTree>
    <p:extLst>
      <p:ext uri="{BB962C8B-B14F-4D97-AF65-F5344CB8AC3E}">
        <p14:creationId xmlns:p14="http://schemas.microsoft.com/office/powerpoint/2010/main" val="354296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6"/>
          <p:cNvSpPr>
            <a:spLocks noGrp="1"/>
          </p:cNvSpPr>
          <p:nvPr>
            <p:ph type="dt" sz="half" idx="10"/>
          </p:nvPr>
        </p:nvSpPr>
        <p:spPr/>
        <p:txBody>
          <a:bodyPr/>
          <a:lstStyle>
            <a:lvl1pPr>
              <a:defRPr/>
            </a:lvl1pPr>
          </a:lstStyle>
          <a:p>
            <a:pPr>
              <a:defRPr/>
            </a:pPr>
            <a:fld id="{783EEA6D-D4C4-4193-B5CF-7BA20421233E}" type="datetimeFigureOut">
              <a:rPr lang="en-US"/>
              <a:pPr>
                <a:defRPr/>
              </a:pPr>
              <a:t>4/21/2021</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8371CEAB-2992-4B44-8A90-152A90C95FF8}" type="slidenum">
              <a:rPr lang="en-US"/>
              <a:pPr>
                <a:defRPr/>
              </a:pPr>
              <a:t>‹#›</a:t>
            </a:fld>
            <a:endParaRPr lang="en-US" dirty="0"/>
          </a:p>
        </p:txBody>
      </p:sp>
    </p:spTree>
    <p:extLst>
      <p:ext uri="{BB962C8B-B14F-4D97-AF65-F5344CB8AC3E}">
        <p14:creationId xmlns:p14="http://schemas.microsoft.com/office/powerpoint/2010/main" val="424446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E44C09-B62B-4120-A425-981CB6A4C2EB}" type="datetimeFigureOut">
              <a:rPr lang="en-US"/>
              <a:pPr>
                <a:defRPr/>
              </a:pPr>
              <a:t>4/21/2021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F2F56A1-5703-4E75-8A65-B3763F6FD95F}" type="slidenum">
              <a:rPr lang="en-US"/>
              <a:pPr>
                <a:defRPr/>
              </a:pPr>
              <a:t>‹#›</a:t>
            </a:fld>
            <a:endParaRPr lang="en-US" dirty="0"/>
          </a:p>
        </p:txBody>
      </p:sp>
    </p:spTree>
    <p:extLst>
      <p:ext uri="{BB962C8B-B14F-4D97-AF65-F5344CB8AC3E}">
        <p14:creationId xmlns:p14="http://schemas.microsoft.com/office/powerpoint/2010/main" val="95156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23B2C11-3071-4A24-859C-7B7ECD1F59E6}" type="datetimeFigureOut">
              <a:rPr lang="en-US"/>
              <a:pPr>
                <a:defRPr/>
              </a:pPr>
              <a:t>4/21/2021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BD57-0A78-4F4B-8173-FEA17A96C21D}" type="slidenum">
              <a:rPr lang="en-US"/>
              <a:pPr>
                <a:defRPr/>
              </a:pPr>
              <a:t>‹#›</a:t>
            </a:fld>
            <a:endParaRPr lang="en-US" dirty="0"/>
          </a:p>
        </p:txBody>
      </p:sp>
    </p:spTree>
    <p:extLst>
      <p:ext uri="{BB962C8B-B14F-4D97-AF65-F5344CB8AC3E}">
        <p14:creationId xmlns:p14="http://schemas.microsoft.com/office/powerpoint/2010/main" val="344612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103BF9F-7B2D-4123-81A7-2F566C6E05EE}" type="datetimeFigureOut">
              <a:rPr lang="en-US"/>
              <a:pPr>
                <a:defRPr/>
              </a:pPr>
              <a:t>4/21/2021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F3D0DB-32E3-4425-A290-98749248E658}" type="slidenum">
              <a:rPr lang="en-US"/>
              <a:pPr>
                <a:defRPr/>
              </a:pPr>
              <a:t>‹#›</a:t>
            </a:fld>
            <a:endParaRPr lang="en-US" dirty="0"/>
          </a:p>
        </p:txBody>
      </p:sp>
    </p:spTree>
    <p:extLst>
      <p:ext uri="{BB962C8B-B14F-4D97-AF65-F5344CB8AC3E}">
        <p14:creationId xmlns:p14="http://schemas.microsoft.com/office/powerpoint/2010/main" val="20709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tx1"/>
                </a:solidFill>
                <a:latin typeface="Adelle"/>
              </a:defRPr>
            </a:lvl1pPr>
          </a:lstStyle>
          <a:p>
            <a:r>
              <a:rPr lang="en-US" dirty="0"/>
              <a:t>Click to edit Master title style</a:t>
            </a:r>
          </a:p>
        </p:txBody>
      </p:sp>
      <p:sp>
        <p:nvSpPr>
          <p:cNvPr id="3" name="Text Placeholder 2"/>
          <p:cNvSpPr>
            <a:spLocks noGrp="1"/>
          </p:cNvSpPr>
          <p:nvPr>
            <p:ph type="body" idx="1"/>
          </p:nvPr>
        </p:nvSpPr>
        <p:spPr>
          <a:xfrm>
            <a:off x="667512" y="4204209"/>
            <a:ext cx="9226296" cy="1645920"/>
          </a:xfrm>
        </p:spPr>
        <p:txBody>
          <a:bodyPr>
            <a:normAutofit/>
          </a:bodyPr>
          <a:lstStyle>
            <a:lvl1pPr marL="0" indent="0">
              <a:buNone/>
              <a:defRPr sz="3200">
                <a:solidFill>
                  <a:schemeClr val="tx1"/>
                </a:solidFill>
                <a:latin typeface="Adell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9C4D530F-21E9-4369-8C12-5B772A68829D}" type="datetimeFigureOut">
              <a:rPr lang="en-US"/>
              <a:pPr>
                <a:defRPr/>
              </a:pPr>
              <a:t>4/21/2021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7D8339-8DF4-40E8-84CA-3977B33AFA77}" type="slidenum">
              <a:rPr lang="en-US"/>
              <a:pPr>
                <a:defRPr/>
              </a:pPr>
              <a:t>‹#›</a:t>
            </a:fld>
            <a:endParaRPr lang="en-US" dirty="0"/>
          </a:p>
        </p:txBody>
      </p:sp>
    </p:spTree>
    <p:extLst>
      <p:ext uri="{BB962C8B-B14F-4D97-AF65-F5344CB8AC3E}">
        <p14:creationId xmlns:p14="http://schemas.microsoft.com/office/powerpoint/2010/main" val="377489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delle"/>
              </a:defRPr>
            </a:lvl1pPr>
          </a:lstStyle>
          <a:p>
            <a:r>
              <a:rPr lang="en-US" dirty="0"/>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atin typeface="Adelle"/>
              </a:defRPr>
            </a:lvl1pPr>
            <a:lvl2pPr>
              <a:defRPr sz="2000">
                <a:latin typeface="Adelle"/>
              </a:defRPr>
            </a:lvl2pPr>
            <a:lvl3pPr>
              <a:defRPr sz="1800">
                <a:latin typeface="Adelle"/>
              </a:defRPr>
            </a:lvl3pPr>
            <a:lvl4pPr>
              <a:defRPr sz="1600">
                <a:latin typeface="Adelle"/>
              </a:defRPr>
            </a:lvl4pPr>
            <a:lvl5pPr>
              <a:defRPr sz="1600">
                <a:latin typeface="Adelle"/>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1330" y="1998134"/>
            <a:ext cx="4663440" cy="3767328"/>
          </a:xfrm>
        </p:spPr>
        <p:txBody>
          <a:bodyPr/>
          <a:lstStyle>
            <a:lvl1pPr>
              <a:defRPr sz="2400">
                <a:latin typeface="Adelle"/>
              </a:defRPr>
            </a:lvl1pPr>
            <a:lvl2pPr>
              <a:defRPr sz="2000">
                <a:latin typeface="Adelle"/>
              </a:defRPr>
            </a:lvl2pPr>
            <a:lvl3pPr>
              <a:defRPr sz="1800">
                <a:latin typeface="Adelle"/>
              </a:defRPr>
            </a:lvl3pPr>
            <a:lvl4pPr>
              <a:defRPr sz="1600">
                <a:latin typeface="Adelle"/>
              </a:defRPr>
            </a:lvl4pPr>
            <a:lvl5pPr>
              <a:defRPr sz="1600">
                <a:latin typeface="Adelle"/>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530695A6-82C0-48BC-8669-DC4A92C73721}" type="datetimeFigureOut">
              <a:rPr lang="en-US"/>
              <a:pPr>
                <a:defRPr/>
              </a:pPr>
              <a:t>4/21/2021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51B7A6-2539-406D-8DD3-0A7553858347}" type="slidenum">
              <a:rPr lang="en-US"/>
              <a:pPr>
                <a:defRPr/>
              </a:pPr>
              <a:t>‹#›</a:t>
            </a:fld>
            <a:endParaRPr lang="en-US" dirty="0"/>
          </a:p>
        </p:txBody>
      </p:sp>
    </p:spTree>
    <p:extLst>
      <p:ext uri="{BB962C8B-B14F-4D97-AF65-F5344CB8AC3E}">
        <p14:creationId xmlns:p14="http://schemas.microsoft.com/office/powerpoint/2010/main" val="56916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6D0707B-A7F2-45B0-AAAB-62B0C74A8494}" type="datetimeFigureOut">
              <a:rPr lang="en-US"/>
              <a:pPr>
                <a:defRPr/>
              </a:pPr>
              <a:t>4/21/2021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D6B6374-EC8B-4A0E-8BBE-FA615C24B839}" type="slidenum">
              <a:rPr lang="en-US"/>
              <a:pPr>
                <a:defRPr/>
              </a:pPr>
              <a:t>‹#›</a:t>
            </a:fld>
            <a:endParaRPr lang="en-US" dirty="0"/>
          </a:p>
        </p:txBody>
      </p:sp>
    </p:spTree>
    <p:extLst>
      <p:ext uri="{BB962C8B-B14F-4D97-AF65-F5344CB8AC3E}">
        <p14:creationId xmlns:p14="http://schemas.microsoft.com/office/powerpoint/2010/main" val="279212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6D62D48-28B7-48E2-A526-17369017779C}" type="datetimeFigureOut">
              <a:rPr lang="en-US"/>
              <a:pPr>
                <a:defRPr/>
              </a:pPr>
              <a:t>4/21/2021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E5C3618-9911-4AE1-AEDC-A4AA4EF6B802}" type="slidenum">
              <a:rPr lang="en-US"/>
              <a:pPr>
                <a:defRPr/>
              </a:pPr>
              <a:t>‹#›</a:t>
            </a:fld>
            <a:endParaRPr lang="en-US" dirty="0"/>
          </a:p>
        </p:txBody>
      </p:sp>
    </p:spTree>
    <p:extLst>
      <p:ext uri="{BB962C8B-B14F-4D97-AF65-F5344CB8AC3E}">
        <p14:creationId xmlns:p14="http://schemas.microsoft.com/office/powerpoint/2010/main" val="296827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F50D46-6E3B-4ABB-9579-B9763FAEDE85}" type="datetimeFigureOut">
              <a:rPr lang="en-US"/>
              <a:pPr>
                <a:defRPr/>
              </a:pPr>
              <a:t>4/21/2021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32994EB-B9C6-418F-B39C-A4732EE1B9EC}" type="slidenum">
              <a:rPr lang="en-US"/>
              <a:pPr>
                <a:defRPr/>
              </a:pPr>
              <a:t>‹#›</a:t>
            </a:fld>
            <a:endParaRPr lang="en-US" dirty="0"/>
          </a:p>
        </p:txBody>
      </p:sp>
    </p:spTree>
    <p:extLst>
      <p:ext uri="{BB962C8B-B14F-4D97-AF65-F5344CB8AC3E}">
        <p14:creationId xmlns:p14="http://schemas.microsoft.com/office/powerpoint/2010/main" val="35831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4A94DCD-F88C-4F66-99E3-09ED77188A39}" type="datetimeFigureOut">
              <a:rPr lang="en-US"/>
              <a:pPr>
                <a:defRPr/>
              </a:pPr>
              <a:t>4/21/2021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6764A39D-0C7D-4EAF-AA46-B354D56CC171}" type="slidenum">
              <a:rPr lang="en-US"/>
              <a:pPr>
                <a:defRPr/>
              </a:pPr>
              <a:t>‹#›</a:t>
            </a:fld>
            <a:endParaRPr lang="en-US" dirty="0"/>
          </a:p>
        </p:txBody>
      </p:sp>
    </p:spTree>
    <p:extLst>
      <p:ext uri="{BB962C8B-B14F-4D97-AF65-F5344CB8AC3E}">
        <p14:creationId xmlns:p14="http://schemas.microsoft.com/office/powerpoint/2010/main" val="28625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rtlCol="0">
            <a:normAutofit/>
          </a:bodyPr>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8"/>
          <p:cNvSpPr>
            <a:spLocks noGrp="1"/>
          </p:cNvSpPr>
          <p:nvPr>
            <p:ph type="dt" sz="half" idx="10"/>
          </p:nvPr>
        </p:nvSpPr>
        <p:spPr/>
        <p:txBody>
          <a:bodyPr/>
          <a:lstStyle>
            <a:lvl1pPr>
              <a:defRPr/>
            </a:lvl1pPr>
          </a:lstStyle>
          <a:p>
            <a:pPr>
              <a:defRPr/>
            </a:pPr>
            <a:fld id="{5362896D-3217-4EB1-B6A4-5C326840FEB9}" type="datetimeFigureOut">
              <a:rPr lang="en-US"/>
              <a:pPr>
                <a:defRPr/>
              </a:pPr>
              <a:t>4/21/2021</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dirty="0"/>
          </a:p>
        </p:txBody>
      </p:sp>
      <p:sp>
        <p:nvSpPr>
          <p:cNvPr id="7" name="Slide Number Placeholder 10"/>
          <p:cNvSpPr>
            <a:spLocks noGrp="1"/>
          </p:cNvSpPr>
          <p:nvPr>
            <p:ph type="sldNum" sz="quarter" idx="12"/>
          </p:nvPr>
        </p:nvSpPr>
        <p:spPr/>
        <p:txBody>
          <a:bodyPr/>
          <a:lstStyle>
            <a:lvl1pPr>
              <a:defRPr/>
            </a:lvl1pPr>
          </a:lstStyle>
          <a:p>
            <a:pPr>
              <a:defRPr/>
            </a:pPr>
            <a:fld id="{163CBFC3-ADC8-4C0C-A3C0-E9CE09BE3ACE}" type="slidenum">
              <a:rPr lang="en-US"/>
              <a:pPr>
                <a:defRPr/>
              </a:pPr>
              <a:t>‹#›</a:t>
            </a:fld>
            <a:endParaRPr lang="en-US" dirty="0"/>
          </a:p>
        </p:txBody>
      </p:sp>
    </p:spTree>
    <p:extLst>
      <p:ext uri="{BB962C8B-B14F-4D97-AF65-F5344CB8AC3E}">
        <p14:creationId xmlns:p14="http://schemas.microsoft.com/office/powerpoint/2010/main" val="12560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5" y="500063"/>
            <a:ext cx="10772775" cy="16573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676275" y="2011363"/>
            <a:ext cx="107537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5800" y="6411913"/>
            <a:ext cx="4114800" cy="228600"/>
          </a:xfrm>
          <a:prstGeom prst="rect">
            <a:avLst/>
          </a:prstGeom>
        </p:spPr>
        <p:txBody>
          <a:bodyPr vert="horz" lIns="91440" tIns="45720" rIns="91440" bIns="45720" rtlCol="0" anchor="ctr"/>
          <a:lstStyle>
            <a:lvl1pPr algn="l" eaLnBrk="1" fontAlgn="auto" hangingPunct="1">
              <a:spcBef>
                <a:spcPts val="0"/>
              </a:spcBef>
              <a:spcAft>
                <a:spcPts val="0"/>
              </a:spcAft>
              <a:defRPr sz="950">
                <a:solidFill>
                  <a:schemeClr val="tx1">
                    <a:alpha val="80000"/>
                  </a:schemeClr>
                </a:solidFill>
                <a:latin typeface="+mn-lt"/>
              </a:defRPr>
            </a:lvl1pPr>
          </a:lstStyle>
          <a:p>
            <a:pPr>
              <a:defRPr/>
            </a:pPr>
            <a:fld id="{20E6482E-124A-43A8-AB75-4B77773609FC}" type="datetimeFigureOut">
              <a:rPr lang="en-US"/>
              <a:pPr>
                <a:defRPr/>
              </a:pPr>
              <a:t>4/21/2021</a:t>
            </a:fld>
            <a:endParaRPr lang="en-US" dirty="0"/>
          </a:p>
        </p:txBody>
      </p:sp>
      <p:sp>
        <p:nvSpPr>
          <p:cNvPr id="5" name="Footer Placeholder 4"/>
          <p:cNvSpPr>
            <a:spLocks noGrp="1"/>
          </p:cNvSpPr>
          <p:nvPr>
            <p:ph type="ftr" sz="quarter" idx="3"/>
          </p:nvPr>
        </p:nvSpPr>
        <p:spPr>
          <a:xfrm>
            <a:off x="685800" y="6554788"/>
            <a:ext cx="5029200" cy="228600"/>
          </a:xfrm>
          <a:prstGeom prst="rect">
            <a:avLst/>
          </a:prstGeom>
        </p:spPr>
        <p:txBody>
          <a:bodyPr vert="horz" lIns="91440" tIns="45720" rIns="91440" bIns="45720" rtlCol="0" anchor="ctr"/>
          <a:lstStyle>
            <a:lvl1pPr algn="l" eaLnBrk="1" fontAlgn="auto" hangingPunct="1">
              <a:spcBef>
                <a:spcPts val="0"/>
              </a:spcBef>
              <a:spcAft>
                <a:spcPts val="0"/>
              </a:spcAft>
              <a:defRPr sz="950" cap="all" baseline="0">
                <a:solidFill>
                  <a:schemeClr val="tx1">
                    <a:alpha val="80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64588" y="5876925"/>
            <a:ext cx="2925762" cy="1397000"/>
          </a:xfrm>
          <a:prstGeom prst="rect">
            <a:avLst/>
          </a:prstGeom>
        </p:spPr>
        <p:txBody>
          <a:bodyPr vert="horz" lIns="91440" tIns="45720" rIns="91440" bIns="45720" rtlCol="0" anchor="b"/>
          <a:lstStyle>
            <a:lvl1pPr algn="r" eaLnBrk="1" fontAlgn="auto" hangingPunct="1">
              <a:spcBef>
                <a:spcPts val="0"/>
              </a:spcBef>
              <a:spcAft>
                <a:spcPts val="0"/>
              </a:spcAft>
              <a:defRPr sz="10300" b="0">
                <a:ln>
                  <a:noFill/>
                </a:ln>
                <a:solidFill>
                  <a:schemeClr val="tx1">
                    <a:alpha val="20000"/>
                  </a:schemeClr>
                </a:solidFill>
                <a:latin typeface="+mj-lt"/>
              </a:defRPr>
            </a:lvl1pPr>
          </a:lstStyle>
          <a:p>
            <a:pPr>
              <a:defRPr/>
            </a:pPr>
            <a:fld id="{6EE8A361-EBD0-41BF-AEAE-C690DE4ED26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68" r:id="rId1"/>
    <p:sldLayoutId id="2147483961" r:id="rId2"/>
    <p:sldLayoutId id="2147483969" r:id="rId3"/>
    <p:sldLayoutId id="2147483962" r:id="rId4"/>
    <p:sldLayoutId id="2147483963" r:id="rId5"/>
    <p:sldLayoutId id="2147483964" r:id="rId6"/>
    <p:sldLayoutId id="2147483965" r:id="rId7"/>
    <p:sldLayoutId id="2147483970" r:id="rId8"/>
    <p:sldLayoutId id="2147483971" r:id="rId9"/>
    <p:sldLayoutId id="2147483966" r:id="rId10"/>
    <p:sldLayoutId id="2147483967" r:id="rId11"/>
  </p:sldLayoutIdLst>
  <p:hf sldNum="0" hdr="0" ftr="0" dt="0"/>
  <p:txStyles>
    <p:titleStyle>
      <a:lvl1pPr algn="l" rtl="0" eaLnBrk="0" fontAlgn="base" hangingPunct="0">
        <a:lnSpc>
          <a:spcPct val="85000"/>
        </a:lnSpc>
        <a:spcBef>
          <a:spcPct val="0"/>
        </a:spcBef>
        <a:spcAft>
          <a:spcPct val="0"/>
        </a:spcAft>
        <a:defRPr sz="5400" kern="1200" spc="-120">
          <a:solidFill>
            <a:srgbClr val="FFFFFF"/>
          </a:solidFill>
          <a:latin typeface="+mj-lt"/>
          <a:ea typeface="+mj-ea"/>
          <a:cs typeface="+mj-cs"/>
        </a:defRPr>
      </a:lvl1pPr>
      <a:lvl2pPr algn="l" rtl="0" eaLnBrk="0" fontAlgn="base" hangingPunct="0">
        <a:lnSpc>
          <a:spcPct val="85000"/>
        </a:lnSpc>
        <a:spcBef>
          <a:spcPct val="0"/>
        </a:spcBef>
        <a:spcAft>
          <a:spcPct val="0"/>
        </a:spcAft>
        <a:defRPr sz="5400">
          <a:solidFill>
            <a:srgbClr val="FFFFFF"/>
          </a:solidFill>
          <a:latin typeface="Calibri Light" panose="020F0302020204030204" pitchFamily="34" charset="0"/>
        </a:defRPr>
      </a:lvl2pPr>
      <a:lvl3pPr algn="l" rtl="0" eaLnBrk="0" fontAlgn="base" hangingPunct="0">
        <a:lnSpc>
          <a:spcPct val="85000"/>
        </a:lnSpc>
        <a:spcBef>
          <a:spcPct val="0"/>
        </a:spcBef>
        <a:spcAft>
          <a:spcPct val="0"/>
        </a:spcAft>
        <a:defRPr sz="5400">
          <a:solidFill>
            <a:srgbClr val="FFFFFF"/>
          </a:solidFill>
          <a:latin typeface="Calibri Light" panose="020F0302020204030204" pitchFamily="34" charset="0"/>
        </a:defRPr>
      </a:lvl3pPr>
      <a:lvl4pPr algn="l" rtl="0" eaLnBrk="0" fontAlgn="base" hangingPunct="0">
        <a:lnSpc>
          <a:spcPct val="85000"/>
        </a:lnSpc>
        <a:spcBef>
          <a:spcPct val="0"/>
        </a:spcBef>
        <a:spcAft>
          <a:spcPct val="0"/>
        </a:spcAft>
        <a:defRPr sz="5400">
          <a:solidFill>
            <a:srgbClr val="FFFFFF"/>
          </a:solidFill>
          <a:latin typeface="Calibri Light" panose="020F0302020204030204" pitchFamily="34" charset="0"/>
        </a:defRPr>
      </a:lvl4pPr>
      <a:lvl5pPr algn="l" rtl="0" eaLnBrk="0" fontAlgn="base" hangingPunct="0">
        <a:lnSpc>
          <a:spcPct val="85000"/>
        </a:lnSpc>
        <a:spcBef>
          <a:spcPct val="0"/>
        </a:spcBef>
        <a:spcAft>
          <a:spcPct val="0"/>
        </a:spcAft>
        <a:defRPr sz="5400">
          <a:solidFill>
            <a:srgbClr val="FFFFFF"/>
          </a:solidFill>
          <a:latin typeface="Calibri Light" panose="020F0302020204030204" pitchFamily="34" charset="0"/>
        </a:defRPr>
      </a:lvl5pPr>
      <a:lvl6pPr marL="457200" algn="l" rtl="0" fontAlgn="base">
        <a:lnSpc>
          <a:spcPct val="85000"/>
        </a:lnSpc>
        <a:spcBef>
          <a:spcPct val="0"/>
        </a:spcBef>
        <a:spcAft>
          <a:spcPct val="0"/>
        </a:spcAft>
        <a:defRPr sz="5400">
          <a:solidFill>
            <a:srgbClr val="FFFFFF"/>
          </a:solidFill>
          <a:latin typeface="Calibri Light" panose="020F0302020204030204" pitchFamily="34" charset="0"/>
        </a:defRPr>
      </a:lvl6pPr>
      <a:lvl7pPr marL="914400" algn="l" rtl="0" fontAlgn="base">
        <a:lnSpc>
          <a:spcPct val="85000"/>
        </a:lnSpc>
        <a:spcBef>
          <a:spcPct val="0"/>
        </a:spcBef>
        <a:spcAft>
          <a:spcPct val="0"/>
        </a:spcAft>
        <a:defRPr sz="5400">
          <a:solidFill>
            <a:srgbClr val="FFFFFF"/>
          </a:solidFill>
          <a:latin typeface="Calibri Light" panose="020F0302020204030204" pitchFamily="34" charset="0"/>
        </a:defRPr>
      </a:lvl7pPr>
      <a:lvl8pPr marL="1371600" algn="l" rtl="0" fontAlgn="base">
        <a:lnSpc>
          <a:spcPct val="85000"/>
        </a:lnSpc>
        <a:spcBef>
          <a:spcPct val="0"/>
        </a:spcBef>
        <a:spcAft>
          <a:spcPct val="0"/>
        </a:spcAft>
        <a:defRPr sz="5400">
          <a:solidFill>
            <a:srgbClr val="FFFFFF"/>
          </a:solidFill>
          <a:latin typeface="Calibri Light" panose="020F0302020204030204" pitchFamily="34" charset="0"/>
        </a:defRPr>
      </a:lvl8pPr>
      <a:lvl9pPr marL="1828800" algn="l" rtl="0" fontAlgn="base">
        <a:lnSpc>
          <a:spcPct val="85000"/>
        </a:lnSpc>
        <a:spcBef>
          <a:spcPct val="0"/>
        </a:spcBef>
        <a:spcAft>
          <a:spcPct val="0"/>
        </a:spcAft>
        <a:defRPr sz="5400">
          <a:solidFill>
            <a:srgbClr val="FFFFFF"/>
          </a:solidFill>
          <a:latin typeface="Calibri Light" panose="020F0302020204030204" pitchFamily="34" charset="0"/>
        </a:defRPr>
      </a:lvl9pPr>
    </p:titleStyle>
    <p:bodyStyle>
      <a:lvl1pPr marL="90488" indent="-90488" algn="l" rtl="0" eaLnBrk="0" fontAlgn="base" hangingPunct="0">
        <a:lnSpc>
          <a:spcPct val="85000"/>
        </a:lnSpc>
        <a:spcBef>
          <a:spcPts val="1300"/>
        </a:spcBef>
        <a:spcAft>
          <a:spcPct val="0"/>
        </a:spcAft>
        <a:buFont typeface="Arial" panose="020B0604020202020204" pitchFamily="34" charset="0"/>
        <a:buChar char=" "/>
        <a:defRPr sz="2400" kern="1200">
          <a:solidFill>
            <a:schemeClr val="accent1"/>
          </a:solidFill>
          <a:latin typeface="+mn-lt"/>
          <a:ea typeface="+mn-ea"/>
          <a:cs typeface="+mn-cs"/>
        </a:defRPr>
      </a:lvl1pPr>
      <a:lvl2pPr marL="346075" indent="-342900" algn="l" rtl="0" eaLnBrk="0" fontAlgn="base" hangingPunct="0">
        <a:lnSpc>
          <a:spcPct val="85000"/>
        </a:lnSpc>
        <a:spcBef>
          <a:spcPts val="600"/>
        </a:spcBef>
        <a:spcAft>
          <a:spcPct val="0"/>
        </a:spcAft>
        <a:buFont typeface="Arial" panose="020B0604020202020204" pitchFamily="34" charset="0"/>
        <a:buChar char=" "/>
        <a:defRPr sz="2400" kern="1200">
          <a:solidFill>
            <a:srgbClr val="FFFFFF"/>
          </a:solidFill>
          <a:latin typeface="+mn-lt"/>
          <a:ea typeface="+mn-ea"/>
          <a:cs typeface="+mn-cs"/>
        </a:defRPr>
      </a:lvl2pPr>
      <a:lvl3pPr marL="547688" indent="-547688" algn="l" rtl="0" eaLnBrk="0" fontAlgn="base" hangingPunct="0">
        <a:lnSpc>
          <a:spcPct val="85000"/>
        </a:lnSpc>
        <a:spcBef>
          <a:spcPts val="600"/>
        </a:spcBef>
        <a:spcAft>
          <a:spcPct val="0"/>
        </a:spcAft>
        <a:buFont typeface="Arial" panose="020B0604020202020204" pitchFamily="34" charset="0"/>
        <a:buChar char=" "/>
        <a:defRPr sz="2000" i="1" kern="1200">
          <a:solidFill>
            <a:srgbClr val="FFFFFF"/>
          </a:solidFill>
          <a:latin typeface="+mn-lt"/>
          <a:ea typeface="+mn-ea"/>
          <a:cs typeface="+mn-cs"/>
        </a:defRPr>
      </a:lvl3pPr>
      <a:lvl4pPr marL="822325" indent="-822325" algn="l" rtl="0" eaLnBrk="0" fontAlgn="base" hangingPunct="0">
        <a:lnSpc>
          <a:spcPct val="85000"/>
        </a:lnSpc>
        <a:spcBef>
          <a:spcPts val="600"/>
        </a:spcBef>
        <a:spcAft>
          <a:spcPct val="0"/>
        </a:spcAft>
        <a:buFont typeface="Arial" panose="020B0604020202020204" pitchFamily="34" charset="0"/>
        <a:buChar char=" "/>
        <a:defRPr kern="1200">
          <a:solidFill>
            <a:srgbClr val="FFFFFF"/>
          </a:solidFill>
          <a:latin typeface="+mn-lt"/>
          <a:ea typeface="+mn-ea"/>
          <a:cs typeface="+mn-cs"/>
        </a:defRPr>
      </a:lvl4pPr>
      <a:lvl5pPr marL="1096963" indent="-1096963" algn="l" rtl="0" eaLnBrk="0" fontAlgn="base" hangingPunct="0">
        <a:lnSpc>
          <a:spcPct val="85000"/>
        </a:lnSpc>
        <a:spcBef>
          <a:spcPts val="600"/>
        </a:spcBef>
        <a:spcAft>
          <a:spcPct val="0"/>
        </a:spcAft>
        <a:buFont typeface="Arial" panose="020B0604020202020204" pitchFamily="34" charset="0"/>
        <a:buChar char=" "/>
        <a:defRPr kern="1200">
          <a:solidFill>
            <a:srgbClr val="FFFFFF"/>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earch.wayne.edu/spa/pdf/ncx_request_spa.pdf" TargetMode="Externa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hyperlink" Target="http://policies.wayne.edu/appm/6-property-and-capital-equipment.php"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pa.wayne.edu/Sponsored-Program-Roles-and-Responsibilities.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research.wayne.edu/spa/pdf/spa-roles-and-responsibilitie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grants.nih.gov/grants/forms_page_limits.ht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hyperlink" Target="http://grants.nih.gov/grants/forms_page_limits.ht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policies.wayne.edu/appm/7-1-travel-expense-policies-and-procedures.php" TargetMode="External"/><Relationship Id="rId7" Type="http://schemas.openxmlformats.org/officeDocument/2006/relationships/hyperlink" Target="https://www.twc.state.tx.us/news/efte/appx_d_irs_ic_test.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policies.wayne.edu/appm/7-1-travel-expense-policies-and-procedures" TargetMode="External"/><Relationship Id="rId4" Type="http://schemas.openxmlformats.org/officeDocument/2006/relationships/hyperlink" Target="http://www.twc.state.tx.us/news/efte/appx_d_irs_ic_test.html"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research.wayne.edu/spa/cayuse"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view.officeapps.live.com/op/view.aspx?src=http://www.nsf.gov/pubs/fdp/fdpmatrix.xls"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earch.wayne.edu/spa/pdf/spa_grant-fund_rebudgeting_request_form.pdf"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19" t="5268" r="5834" b="36821"/>
          <a:stretch/>
        </p:blipFill>
        <p:spPr>
          <a:xfrm>
            <a:off x="0" y="1635946"/>
            <a:ext cx="6539696" cy="2581155"/>
          </a:xfrm>
          <a:prstGeom prst="rect">
            <a:avLst/>
          </a:prstGeom>
          <a:solidFill>
            <a:srgbClr val="FFCC49"/>
          </a:solidFill>
          <a:ln>
            <a:noFill/>
          </a:ln>
          <a:effectLst>
            <a:outerShdw blurRad="292100" dist="139700" dir="2700000" algn="tl" rotWithShape="0">
              <a:srgbClr val="333333">
                <a:alpha val="65000"/>
              </a:srgbClr>
            </a:outerShdw>
          </a:effectLst>
        </p:spPr>
      </p:pic>
      <p:sp>
        <p:nvSpPr>
          <p:cNvPr id="7" name="Rectangle 6"/>
          <p:cNvSpPr>
            <a:spLocks/>
          </p:cNvSpPr>
          <p:nvPr/>
        </p:nvSpPr>
        <p:spPr>
          <a:xfrm>
            <a:off x="0" y="1635946"/>
            <a:ext cx="12192000" cy="2581155"/>
          </a:xfrm>
          <a:prstGeom prst="rect">
            <a:avLst/>
          </a:prstGeom>
          <a:solidFill>
            <a:srgbClr val="26665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539696" y="2291765"/>
            <a:ext cx="5652304" cy="1169551"/>
          </a:xfrm>
          <a:prstGeom prst="rect">
            <a:avLst/>
          </a:prstGeom>
          <a:noFill/>
        </p:spPr>
        <p:txBody>
          <a:bodyPr wrap="square" rtlCol="0">
            <a:spAutoFit/>
          </a:bodyPr>
          <a:lstStyle/>
          <a:p>
            <a:r>
              <a:rPr lang="en-US" sz="4000" b="1" dirty="0">
                <a:latin typeface="Adelle"/>
              </a:rPr>
              <a:t>Sponsored Projects:</a:t>
            </a:r>
          </a:p>
          <a:p>
            <a:r>
              <a:rPr lang="en-US" sz="3000" b="1" dirty="0">
                <a:latin typeface="Adelle"/>
              </a:rPr>
              <a:t>Departmental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8215" y="0"/>
            <a:ext cx="11021786" cy="1657350"/>
          </a:xfrm>
        </p:spPr>
        <p:txBody>
          <a:bodyPr>
            <a:normAutofit/>
          </a:bodyPr>
          <a:lstStyle/>
          <a:p>
            <a:r>
              <a:rPr lang="en-US" sz="6000" b="1" dirty="0">
                <a:solidFill>
                  <a:schemeClr val="bg1">
                    <a:lumMod val="85000"/>
                    <a:lumOff val="15000"/>
                  </a:schemeClr>
                </a:solidFill>
                <a:latin typeface="Adelle"/>
              </a:rPr>
              <a:t>Sponsored Program Administration</a:t>
            </a:r>
          </a:p>
        </p:txBody>
      </p:sp>
      <p:sp>
        <p:nvSpPr>
          <p:cNvPr id="5" name="TextBox 4"/>
          <p:cNvSpPr txBox="1"/>
          <p:nvPr/>
        </p:nvSpPr>
        <p:spPr>
          <a:xfrm>
            <a:off x="408214" y="2057400"/>
            <a:ext cx="11513004" cy="4031873"/>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solidFill>
                  <a:schemeClr val="bg1">
                    <a:lumMod val="85000"/>
                    <a:lumOff val="15000"/>
                  </a:schemeClr>
                </a:solidFill>
                <a:latin typeface="Adelle"/>
              </a:rPr>
              <a:t>SPA plays a role throughout the lifecycle of the project that includes:</a:t>
            </a:r>
          </a:p>
          <a:p>
            <a:pPr marL="914400" lvl="1" indent="-457200">
              <a:lnSpc>
                <a:spcPct val="150000"/>
              </a:lnSpc>
              <a:buFont typeface="Courier New" panose="02070309020205020404" pitchFamily="49" charset="0"/>
              <a:buChar char="o"/>
            </a:pPr>
            <a:r>
              <a:rPr lang="en-US" sz="3200" dirty="0">
                <a:solidFill>
                  <a:schemeClr val="bg1">
                    <a:lumMod val="85000"/>
                    <a:lumOff val="15000"/>
                  </a:schemeClr>
                </a:solidFill>
                <a:latin typeface="Adelle"/>
              </a:rPr>
              <a:t>Proposal preparation and submission</a:t>
            </a:r>
          </a:p>
          <a:p>
            <a:pPr marL="914400" lvl="1" indent="-457200">
              <a:lnSpc>
                <a:spcPct val="150000"/>
              </a:lnSpc>
              <a:buFont typeface="Courier New" panose="02070309020205020404" pitchFamily="49" charset="0"/>
              <a:buChar char="o"/>
            </a:pPr>
            <a:r>
              <a:rPr lang="en-US" sz="3200" dirty="0">
                <a:solidFill>
                  <a:schemeClr val="bg1">
                    <a:lumMod val="85000"/>
                    <a:lumOff val="15000"/>
                  </a:schemeClr>
                </a:solidFill>
                <a:latin typeface="Adelle"/>
              </a:rPr>
              <a:t>Award acceptance</a:t>
            </a:r>
          </a:p>
          <a:p>
            <a:pPr marL="914400" lvl="1" indent="-457200">
              <a:lnSpc>
                <a:spcPct val="150000"/>
              </a:lnSpc>
              <a:buFont typeface="Courier New" panose="02070309020205020404" pitchFamily="49" charset="0"/>
              <a:buChar char="o"/>
            </a:pPr>
            <a:r>
              <a:rPr lang="en-US" sz="3200" dirty="0">
                <a:solidFill>
                  <a:schemeClr val="bg1">
                    <a:lumMod val="85000"/>
                    <a:lumOff val="15000"/>
                  </a:schemeClr>
                </a:solidFill>
                <a:latin typeface="Adelle"/>
              </a:rPr>
              <a:t>Successful completion of the project objectives</a:t>
            </a:r>
          </a:p>
          <a:p>
            <a:pPr marL="914400" lvl="1" indent="-457200">
              <a:lnSpc>
                <a:spcPct val="150000"/>
              </a:lnSpc>
              <a:buFont typeface="Courier New" panose="02070309020205020404" pitchFamily="49" charset="0"/>
              <a:buChar char="o"/>
            </a:pPr>
            <a:r>
              <a:rPr lang="en-US" sz="3200" dirty="0">
                <a:solidFill>
                  <a:schemeClr val="bg1">
                    <a:lumMod val="85000"/>
                    <a:lumOff val="15000"/>
                  </a:schemeClr>
                </a:solidFill>
                <a:latin typeface="Adelle"/>
              </a:rPr>
              <a:t>Closeout activities and final financial reporting</a:t>
            </a:r>
          </a:p>
        </p:txBody>
      </p:sp>
      <p:cxnSp>
        <p:nvCxnSpPr>
          <p:cNvPr id="6" name="Straight Connector 5"/>
          <p:cNvCxnSpPr/>
          <p:nvPr/>
        </p:nvCxnSpPr>
        <p:spPr>
          <a:xfrm flipV="1">
            <a:off x="363202" y="162256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476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66217" y="81023"/>
            <a:ext cx="11777394" cy="646331"/>
          </a:xfrm>
          <a:prstGeom prst="rect">
            <a:avLst/>
          </a:prstGeom>
          <a:noFill/>
        </p:spPr>
        <p:txBody>
          <a:bodyPr wrap="square" rtlCol="0">
            <a:spAutoFit/>
          </a:bodyPr>
          <a:lstStyle/>
          <a:p>
            <a:r>
              <a:rPr lang="en-US" sz="3600" b="1" dirty="0">
                <a:solidFill>
                  <a:schemeClr val="bg1"/>
                </a:solidFill>
                <a:latin typeface="Adelle"/>
              </a:rPr>
              <a:t>No-Cost Extensions</a:t>
            </a:r>
          </a:p>
        </p:txBody>
      </p:sp>
      <p:sp>
        <p:nvSpPr>
          <p:cNvPr id="7" name="Rectangle 6"/>
          <p:cNvSpPr/>
          <p:nvPr/>
        </p:nvSpPr>
        <p:spPr>
          <a:xfrm>
            <a:off x="347240" y="951289"/>
            <a:ext cx="11026816" cy="5109091"/>
          </a:xfrm>
          <a:prstGeom prst="rect">
            <a:avLst/>
          </a:prstGeom>
          <a:noFill/>
        </p:spPr>
        <p:txBody>
          <a:bodyPr wrap="square">
            <a:spAutoFit/>
          </a:bodyPr>
          <a:lstStyle/>
          <a:p>
            <a:pPr marL="457200" indent="-457200">
              <a:buFont typeface="Wingdings" panose="05000000000000000000" pitchFamily="2" charset="2"/>
              <a:buChar char="Ø"/>
            </a:pPr>
            <a:r>
              <a:rPr lang="en-US" sz="2800" b="1" dirty="0">
                <a:solidFill>
                  <a:schemeClr val="tx2">
                    <a:lumMod val="25000"/>
                  </a:schemeClr>
                </a:solidFill>
                <a:latin typeface="Adelle"/>
              </a:rPr>
              <a:t>Due to unanticipated circumstances, a project might need additional time to complete</a:t>
            </a:r>
          </a:p>
          <a:p>
            <a:endParaRPr lang="en-US" sz="2800" b="1" dirty="0">
              <a:solidFill>
                <a:schemeClr val="tx2">
                  <a:lumMod val="25000"/>
                </a:schemeClr>
              </a:solidFill>
              <a:latin typeface="Adelle"/>
            </a:endParaRPr>
          </a:p>
          <a:p>
            <a:pPr marL="457200" indent="-457200">
              <a:buFont typeface="Wingdings" panose="05000000000000000000" pitchFamily="2" charset="2"/>
              <a:buChar char="Ø"/>
            </a:pPr>
            <a:r>
              <a:rPr lang="en-US" sz="2800" b="1" dirty="0">
                <a:solidFill>
                  <a:schemeClr val="tx2">
                    <a:lumMod val="25000"/>
                  </a:schemeClr>
                </a:solidFill>
                <a:latin typeface="Adelle"/>
              </a:rPr>
              <a:t>A no-cost extension is a request for additional time with no-cost, or additional funding, from the sponsor</a:t>
            </a:r>
          </a:p>
          <a:p>
            <a:endParaRPr lang="en-US" sz="2800" b="1" dirty="0">
              <a:solidFill>
                <a:schemeClr val="tx2">
                  <a:lumMod val="25000"/>
                </a:schemeClr>
              </a:solidFill>
              <a:latin typeface="Adelle"/>
            </a:endParaRPr>
          </a:p>
          <a:p>
            <a:pPr marL="457200" indent="-457200">
              <a:buFont typeface="Wingdings" panose="05000000000000000000" pitchFamily="2" charset="2"/>
              <a:buChar char="Ø"/>
            </a:pPr>
            <a:r>
              <a:rPr lang="en-US" sz="2800" b="1" dirty="0">
                <a:solidFill>
                  <a:schemeClr val="tx2">
                    <a:lumMod val="25000"/>
                  </a:schemeClr>
                </a:solidFill>
                <a:latin typeface="Adelle"/>
              </a:rPr>
              <a:t>Requests must be submitted to SPA </a:t>
            </a:r>
          </a:p>
          <a:p>
            <a:pPr marL="914400" lvl="1" indent="-457200">
              <a:buFont typeface="Wingdings" panose="05000000000000000000" pitchFamily="2" charset="2"/>
              <a:buChar char="Ø"/>
            </a:pPr>
            <a:r>
              <a:rPr lang="en-US" sz="2800" b="1" dirty="0">
                <a:solidFill>
                  <a:schemeClr val="tx2">
                    <a:lumMod val="25000"/>
                  </a:schemeClr>
                </a:solidFill>
                <a:latin typeface="Adelle"/>
              </a:rPr>
              <a:t>cause of delay</a:t>
            </a:r>
          </a:p>
          <a:p>
            <a:pPr marL="914400" lvl="1" indent="-457200">
              <a:buFont typeface="Wingdings" panose="05000000000000000000" pitchFamily="2" charset="2"/>
              <a:buChar char="Ø"/>
            </a:pPr>
            <a:r>
              <a:rPr lang="en-US" sz="2800" b="1" dirty="0">
                <a:solidFill>
                  <a:schemeClr val="tx2">
                    <a:lumMod val="25000"/>
                  </a:schemeClr>
                </a:solidFill>
                <a:latin typeface="Adelle"/>
              </a:rPr>
              <a:t>objectives to be accomplished</a:t>
            </a:r>
          </a:p>
          <a:p>
            <a:pPr marL="914400" lvl="1" indent="-457200">
              <a:buFont typeface="Wingdings" panose="05000000000000000000" pitchFamily="2" charset="2"/>
              <a:buChar char="Ø"/>
            </a:pPr>
            <a:r>
              <a:rPr lang="en-US" sz="2800" b="1" dirty="0">
                <a:solidFill>
                  <a:schemeClr val="tx2">
                    <a:lumMod val="25000"/>
                  </a:schemeClr>
                </a:solidFill>
                <a:latin typeface="Adelle"/>
              </a:rPr>
              <a:t>period of extension</a:t>
            </a:r>
          </a:p>
          <a:p>
            <a:pPr marL="914400" lvl="1" indent="-457200">
              <a:buFont typeface="Wingdings" panose="05000000000000000000" pitchFamily="2" charset="2"/>
              <a:buChar char="Ø"/>
            </a:pPr>
            <a:endParaRPr lang="en-US" sz="2800" b="1" dirty="0">
              <a:solidFill>
                <a:schemeClr val="tx2">
                  <a:lumMod val="25000"/>
                </a:schemeClr>
              </a:solidFill>
              <a:latin typeface="Adelle"/>
            </a:endParaRPr>
          </a:p>
          <a:p>
            <a:endParaRPr lang="en-US" dirty="0">
              <a:solidFill>
                <a:schemeClr val="tx2">
                  <a:lumMod val="25000"/>
                </a:schemeClr>
              </a:solidFill>
            </a:endParaRPr>
          </a:p>
        </p:txBody>
      </p:sp>
      <p:sp>
        <p:nvSpPr>
          <p:cNvPr id="8" name="TextBox 7"/>
          <p:cNvSpPr txBox="1"/>
          <p:nvPr/>
        </p:nvSpPr>
        <p:spPr>
          <a:xfrm>
            <a:off x="565230" y="5583326"/>
            <a:ext cx="11217798" cy="954107"/>
          </a:xfrm>
          <a:prstGeom prst="rect">
            <a:avLst/>
          </a:prstGeom>
          <a:solidFill>
            <a:srgbClr val="00B0F0"/>
          </a:solidFill>
        </p:spPr>
        <p:txBody>
          <a:bodyPr wrap="square" rtlCol="0">
            <a:spAutoFit/>
          </a:bodyPr>
          <a:lstStyle/>
          <a:p>
            <a:pPr lvl="1" algn="ctr"/>
            <a:r>
              <a:rPr lang="en-US" sz="2800" b="1" dirty="0">
                <a:latin typeface="Adelle"/>
              </a:rPr>
              <a:t>Requesting an extension simply to allow sufficient time to spend the available balance is not acceptable</a:t>
            </a:r>
          </a:p>
        </p:txBody>
      </p:sp>
      <p:cxnSp>
        <p:nvCxnSpPr>
          <p:cNvPr id="6" name="Straight Connector 5"/>
          <p:cNvCxnSpPr/>
          <p:nvPr/>
        </p:nvCxnSpPr>
        <p:spPr>
          <a:xfrm flipV="1">
            <a:off x="266217" y="82921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3469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1841326"/>
            <a:ext cx="5790732" cy="1077218"/>
          </a:xfrm>
          <a:prstGeom prst="rect">
            <a:avLst/>
          </a:prstGeom>
          <a:solidFill>
            <a:srgbClr val="92D050"/>
          </a:solidFill>
        </p:spPr>
        <p:txBody>
          <a:bodyPr wrap="square" rtlCol="0">
            <a:spAutoFit/>
          </a:bodyPr>
          <a:lstStyle/>
          <a:p>
            <a:pPr algn="ctr"/>
            <a:r>
              <a:rPr lang="en-US" sz="3200" b="1" dirty="0">
                <a:latin typeface="Adelle"/>
                <a:hlinkClick r:id="rId2"/>
              </a:rPr>
              <a:t>SPA No-Cost Extension Request Form</a:t>
            </a:r>
            <a:endParaRPr lang="en-US" sz="3200" b="1" dirty="0">
              <a:latin typeface="Adelle"/>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46" y="2408088"/>
            <a:ext cx="1020912" cy="1020912"/>
          </a:xfrm>
          <a:prstGeom prst="rect">
            <a:avLst/>
          </a:prstGeom>
        </p:spPr>
      </p:pic>
      <p:pic>
        <p:nvPicPr>
          <p:cNvPr id="5" name="Picture 4">
            <a:extLst>
              <a:ext uri="{FF2B5EF4-FFF2-40B4-BE49-F238E27FC236}">
                <a16:creationId xmlns:a16="http://schemas.microsoft.com/office/drawing/2014/main" id="{F5959528-709C-4CB2-AFA5-8710C9A667F7}"/>
              </a:ext>
            </a:extLst>
          </p:cNvPr>
          <p:cNvPicPr>
            <a:picLocks noChangeAspect="1"/>
          </p:cNvPicPr>
          <p:nvPr/>
        </p:nvPicPr>
        <p:blipFill>
          <a:blip r:embed="rId4"/>
          <a:stretch>
            <a:fillRect/>
          </a:stretch>
        </p:blipFill>
        <p:spPr>
          <a:xfrm>
            <a:off x="5921508" y="0"/>
            <a:ext cx="6076016" cy="6858000"/>
          </a:xfrm>
          <a:prstGeom prst="rect">
            <a:avLst/>
          </a:prstGeom>
          <a:ln>
            <a:solidFill>
              <a:schemeClr val="bg1"/>
            </a:solidFill>
          </a:ln>
        </p:spPr>
      </p:pic>
    </p:spTree>
    <p:extLst>
      <p:ext uri="{BB962C8B-B14F-4D97-AF65-F5344CB8AC3E}">
        <p14:creationId xmlns:p14="http://schemas.microsoft.com/office/powerpoint/2010/main" val="22574790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8334" y="984885"/>
            <a:ext cx="11574380" cy="6124754"/>
          </a:xfrm>
          <a:prstGeom prst="rect">
            <a:avLst/>
          </a:prstGeom>
        </p:spPr>
        <p:txBody>
          <a:bodyPr wrap="square">
            <a:spAutoFit/>
          </a:bodyPr>
          <a:lstStyle/>
          <a:p>
            <a:pPr marL="342900" indent="-342900">
              <a:buFont typeface="Wingdings" panose="05000000000000000000" pitchFamily="2" charset="2"/>
              <a:buChar char="Ø"/>
            </a:pPr>
            <a:r>
              <a:rPr lang="en-US" sz="2600" b="1" dirty="0">
                <a:solidFill>
                  <a:schemeClr val="tx2">
                    <a:lumMod val="25000"/>
                  </a:schemeClr>
                </a:solidFill>
                <a:latin typeface="Adelle"/>
              </a:rPr>
              <a:t>Extension may be issued unless one or more of the following conditions/restrictions apply:</a:t>
            </a:r>
          </a:p>
          <a:p>
            <a:endParaRPr lang="en-US" sz="2000" b="1" dirty="0">
              <a:solidFill>
                <a:schemeClr val="tx2">
                  <a:lumMod val="25000"/>
                </a:schemeClr>
              </a:solidFill>
              <a:latin typeface="Adelle"/>
            </a:endParaRPr>
          </a:p>
          <a:p>
            <a:pPr marL="628650" lvl="1" indent="-171450">
              <a:buFont typeface="Courier New" panose="02070309020205020404" pitchFamily="49" charset="0"/>
              <a:buChar char="o"/>
            </a:pPr>
            <a:r>
              <a:rPr lang="en-US" sz="2600" b="1" dirty="0">
                <a:solidFill>
                  <a:schemeClr val="tx2">
                    <a:lumMod val="25000"/>
                  </a:schemeClr>
                </a:solidFill>
                <a:latin typeface="Adelle"/>
              </a:rPr>
              <a:t>Terms and conditions of the award prohibit the extension</a:t>
            </a:r>
          </a:p>
          <a:p>
            <a:pPr marL="628650" lvl="1" indent="-171450">
              <a:buFont typeface="Courier New" panose="02070309020205020404" pitchFamily="49" charset="0"/>
              <a:buChar char="o"/>
            </a:pPr>
            <a:endParaRPr lang="en-US" sz="2000" b="1" dirty="0">
              <a:solidFill>
                <a:schemeClr val="tx2">
                  <a:lumMod val="25000"/>
                </a:schemeClr>
              </a:solidFill>
              <a:latin typeface="Adelle"/>
            </a:endParaRPr>
          </a:p>
          <a:p>
            <a:pPr marL="628650" lvl="1" indent="-171450">
              <a:buFont typeface="Courier New" panose="02070309020205020404" pitchFamily="49" charset="0"/>
              <a:buChar char="o"/>
            </a:pPr>
            <a:r>
              <a:rPr lang="en-US" sz="2600" b="1" dirty="0">
                <a:solidFill>
                  <a:schemeClr val="tx2">
                    <a:lumMod val="25000"/>
                  </a:schemeClr>
                </a:solidFill>
                <a:latin typeface="Adelle"/>
              </a:rPr>
              <a:t>Extension requires additional federal funds</a:t>
            </a:r>
          </a:p>
          <a:p>
            <a:pPr marL="628650" lvl="1" indent="-171450">
              <a:buFont typeface="Courier New" panose="02070309020205020404" pitchFamily="49" charset="0"/>
              <a:buChar char="o"/>
            </a:pPr>
            <a:endParaRPr lang="en-US" sz="2000" b="1" dirty="0">
              <a:solidFill>
                <a:schemeClr val="tx2">
                  <a:lumMod val="25000"/>
                </a:schemeClr>
              </a:solidFill>
              <a:latin typeface="Adelle"/>
            </a:endParaRPr>
          </a:p>
          <a:p>
            <a:pPr marL="628650" lvl="1" indent="-171450">
              <a:buFont typeface="Courier New" panose="02070309020205020404" pitchFamily="49" charset="0"/>
              <a:buChar char="o"/>
            </a:pPr>
            <a:r>
              <a:rPr lang="en-US" sz="2600" b="1" dirty="0">
                <a:solidFill>
                  <a:schemeClr val="tx2">
                    <a:lumMod val="25000"/>
                  </a:schemeClr>
                </a:solidFill>
                <a:latin typeface="Adelle"/>
              </a:rPr>
              <a:t>Extension involves any change in the approved objectives or scope of the project</a:t>
            </a:r>
          </a:p>
          <a:p>
            <a:pPr marL="628650" lvl="1" indent="-171450">
              <a:buFont typeface="Courier New" panose="02070309020205020404" pitchFamily="49" charset="0"/>
              <a:buChar char="o"/>
            </a:pPr>
            <a:endParaRPr lang="en-US" sz="2000" b="1" dirty="0">
              <a:solidFill>
                <a:schemeClr val="tx2">
                  <a:lumMod val="25000"/>
                </a:schemeClr>
              </a:solidFill>
              <a:latin typeface="Adelle"/>
            </a:endParaRPr>
          </a:p>
          <a:p>
            <a:pPr marL="628650" lvl="1" indent="-171450">
              <a:buFont typeface="Courier New" panose="02070309020205020404" pitchFamily="49" charset="0"/>
              <a:buChar char="o"/>
            </a:pPr>
            <a:r>
              <a:rPr lang="en-US" sz="2600" b="1" dirty="0">
                <a:solidFill>
                  <a:schemeClr val="tx2">
                    <a:lumMod val="25000"/>
                  </a:schemeClr>
                </a:solidFill>
                <a:latin typeface="Adelle"/>
              </a:rPr>
              <a:t>Extensions longer than twelve months must be requested. If the University approves a request for an extension of less than twelve months and the principal investigator subsequently wishes to lengthen that time period to a total of twelve months or longer, agency approval must be obtained</a:t>
            </a:r>
          </a:p>
          <a:p>
            <a:endParaRPr lang="en-US" sz="2600" dirty="0">
              <a:latin typeface="Adelle"/>
            </a:endParaRPr>
          </a:p>
        </p:txBody>
      </p:sp>
      <p:sp>
        <p:nvSpPr>
          <p:cNvPr id="3" name="Rectangle 2"/>
          <p:cNvSpPr/>
          <p:nvPr/>
        </p:nvSpPr>
        <p:spPr>
          <a:xfrm>
            <a:off x="493295" y="0"/>
            <a:ext cx="9938084" cy="984885"/>
          </a:xfrm>
          <a:prstGeom prst="rect">
            <a:avLst/>
          </a:prstGeom>
        </p:spPr>
        <p:txBody>
          <a:bodyPr wrap="square">
            <a:spAutoFit/>
          </a:bodyPr>
          <a:lstStyle/>
          <a:p>
            <a:pPr lvl="0"/>
            <a:r>
              <a:rPr lang="en-US" sz="3600" b="1" dirty="0">
                <a:solidFill>
                  <a:schemeClr val="tx2">
                    <a:lumMod val="25000"/>
                  </a:schemeClr>
                </a:solidFill>
                <a:latin typeface="Adelle"/>
              </a:rPr>
              <a:t>No-Cost Extensions - Keep In Mind</a:t>
            </a:r>
          </a:p>
          <a:p>
            <a:pPr lvl="0"/>
            <a:endParaRPr lang="en-US" sz="2200" dirty="0">
              <a:solidFill>
                <a:srgbClr val="FFFFFF"/>
              </a:solidFill>
              <a:latin typeface="Adelle"/>
            </a:endParaRPr>
          </a:p>
        </p:txBody>
      </p:sp>
      <p:cxnSp>
        <p:nvCxnSpPr>
          <p:cNvPr id="5" name="Straight Connector 4"/>
          <p:cNvCxnSpPr/>
          <p:nvPr/>
        </p:nvCxnSpPr>
        <p:spPr>
          <a:xfrm flipV="1">
            <a:off x="228334" y="747268"/>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590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05588" y="1161781"/>
            <a:ext cx="10704095" cy="4524315"/>
          </a:xfrm>
          <a:prstGeom prst="rect">
            <a:avLst/>
          </a:prstGeom>
        </p:spPr>
        <p:txBody>
          <a:bodyPr wrap="square">
            <a:spAutoFit/>
          </a:bodyPr>
          <a:lstStyle/>
          <a:p>
            <a:pPr marL="171450" indent="-171450">
              <a:buFont typeface="Wingdings" panose="05000000000000000000" pitchFamily="2" charset="2"/>
              <a:buChar char="Ø"/>
            </a:pPr>
            <a:r>
              <a:rPr lang="en-US" sz="3600" b="1" dirty="0">
                <a:solidFill>
                  <a:schemeClr val="tx2">
                    <a:lumMod val="25000"/>
                  </a:schemeClr>
                </a:solidFill>
                <a:latin typeface="Adelle"/>
              </a:rPr>
              <a:t>Unless otherwise specified, requests to extend a project period must be received by the agency at least 10 days before the expiration date of the grant</a:t>
            </a:r>
          </a:p>
          <a:p>
            <a:pPr marL="171450" indent="-171450">
              <a:buFont typeface="Wingdings" panose="05000000000000000000" pitchFamily="2" charset="2"/>
              <a:buChar char="Ø"/>
            </a:pPr>
            <a:endParaRPr lang="en-US" sz="3600" b="1" dirty="0">
              <a:solidFill>
                <a:schemeClr val="tx2">
                  <a:lumMod val="25000"/>
                </a:schemeClr>
              </a:solidFill>
              <a:latin typeface="Adelle"/>
            </a:endParaRPr>
          </a:p>
          <a:p>
            <a:pPr marL="171450" indent="-171450">
              <a:buFont typeface="Wingdings" panose="05000000000000000000" pitchFamily="2" charset="2"/>
              <a:buChar char="Ø"/>
            </a:pPr>
            <a:r>
              <a:rPr lang="en-US" sz="3600" b="1" dirty="0">
                <a:solidFill>
                  <a:schemeClr val="tx2">
                    <a:lumMod val="25000"/>
                  </a:schemeClr>
                </a:solidFill>
                <a:latin typeface="Adelle"/>
              </a:rPr>
              <a:t>Written requests must be reviewed, authorized, and submitted to the sponsor by SPA</a:t>
            </a:r>
          </a:p>
        </p:txBody>
      </p:sp>
      <p:sp>
        <p:nvSpPr>
          <p:cNvPr id="3" name="Rectangle 2"/>
          <p:cNvSpPr/>
          <p:nvPr/>
        </p:nvSpPr>
        <p:spPr>
          <a:xfrm>
            <a:off x="493295" y="0"/>
            <a:ext cx="9938084" cy="984885"/>
          </a:xfrm>
          <a:prstGeom prst="rect">
            <a:avLst/>
          </a:prstGeom>
        </p:spPr>
        <p:txBody>
          <a:bodyPr wrap="square">
            <a:spAutoFit/>
          </a:bodyPr>
          <a:lstStyle/>
          <a:p>
            <a:pPr lvl="0"/>
            <a:r>
              <a:rPr lang="en-US" sz="3600" b="1" dirty="0">
                <a:solidFill>
                  <a:schemeClr val="tx2">
                    <a:lumMod val="25000"/>
                  </a:schemeClr>
                </a:solidFill>
                <a:latin typeface="Adelle"/>
              </a:rPr>
              <a:t>No-Cost Extensions - Keep In Mind</a:t>
            </a:r>
          </a:p>
          <a:p>
            <a:pPr lvl="0"/>
            <a:endParaRPr lang="en-US" sz="2200" dirty="0">
              <a:solidFill>
                <a:schemeClr val="tx2">
                  <a:lumMod val="25000"/>
                </a:schemeClr>
              </a:solidFill>
              <a:latin typeface="Adelle"/>
            </a:endParaRPr>
          </a:p>
        </p:txBody>
      </p:sp>
      <p:cxnSp>
        <p:nvCxnSpPr>
          <p:cNvPr id="5" name="Straight Connector 4"/>
          <p:cNvCxnSpPr/>
          <p:nvPr/>
        </p:nvCxnSpPr>
        <p:spPr>
          <a:xfrm flipV="1">
            <a:off x="274508" y="67020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5138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05588" y="1161781"/>
            <a:ext cx="11226936" cy="4993675"/>
          </a:xfrm>
          <a:prstGeom prst="rect">
            <a:avLst/>
          </a:prstGeom>
        </p:spPr>
        <p:txBody>
          <a:bodyPr wrap="square">
            <a:spAutoFit/>
          </a:bodyPr>
          <a:lstStyle/>
          <a:p>
            <a:pPr marL="457200" indent="-457200">
              <a:buFont typeface="Wingdings" panose="05000000000000000000" pitchFamily="2" charset="2"/>
              <a:buChar char="q"/>
            </a:pPr>
            <a:r>
              <a:rPr lang="en-US" sz="2800" b="1" dirty="0">
                <a:solidFill>
                  <a:schemeClr val="tx2">
                    <a:lumMod val="25000"/>
                  </a:schemeClr>
                </a:solidFill>
                <a:latin typeface="Adelle"/>
              </a:rPr>
              <a:t>Occurs when unspent funds are transferred from one budget period to a separately funded budget period</a:t>
            </a:r>
          </a:p>
          <a:p>
            <a:pPr marL="457200" indent="-457200">
              <a:buFont typeface="Wingdings" panose="05000000000000000000" pitchFamily="2" charset="2"/>
              <a:buChar char="q"/>
            </a:pPr>
            <a:endParaRPr lang="en-US" sz="1050" b="1" dirty="0">
              <a:solidFill>
                <a:schemeClr val="tx2">
                  <a:lumMod val="25000"/>
                </a:schemeClr>
              </a:solidFill>
              <a:latin typeface="Adelle"/>
            </a:endParaRPr>
          </a:p>
          <a:p>
            <a:pPr marL="914400" lvl="1" indent="-457200">
              <a:buFont typeface="Courier New" panose="02070309020205020404" pitchFamily="49" charset="0"/>
              <a:buChar char="o"/>
            </a:pPr>
            <a:r>
              <a:rPr lang="en-US" sz="2800" b="1" dirty="0">
                <a:solidFill>
                  <a:schemeClr val="tx2">
                    <a:lumMod val="25000"/>
                  </a:schemeClr>
                </a:solidFill>
                <a:latin typeface="Adelle"/>
              </a:rPr>
              <a:t>Could refer to a transfer between periods in the same fund or between funds if the project continues with a new number</a:t>
            </a:r>
          </a:p>
          <a:p>
            <a:pPr marL="171450" indent="-171450">
              <a:buFont typeface="Wingdings" panose="05000000000000000000" pitchFamily="2" charset="2"/>
              <a:buChar char="Ø"/>
            </a:pPr>
            <a:endParaRPr lang="en-US" sz="2800" dirty="0">
              <a:solidFill>
                <a:schemeClr val="tx2">
                  <a:lumMod val="25000"/>
                </a:schemeClr>
              </a:solidFill>
              <a:latin typeface="Adelle"/>
            </a:endParaRPr>
          </a:p>
          <a:p>
            <a:pPr marL="457200" indent="-457200">
              <a:buFont typeface="Wingdings" panose="05000000000000000000" pitchFamily="2" charset="2"/>
              <a:buChar char="q"/>
            </a:pPr>
            <a:r>
              <a:rPr lang="en-US" sz="2800" b="1" dirty="0">
                <a:solidFill>
                  <a:schemeClr val="tx2">
                    <a:lumMod val="25000"/>
                  </a:schemeClr>
                </a:solidFill>
                <a:latin typeface="Adelle"/>
              </a:rPr>
              <a:t>Review agency polices to determine requirements</a:t>
            </a:r>
          </a:p>
          <a:p>
            <a:pPr marL="914400" lvl="1" indent="-457200">
              <a:buFont typeface="Courier New" panose="02070309020205020404" pitchFamily="49" charset="0"/>
              <a:buChar char="o"/>
            </a:pPr>
            <a:r>
              <a:rPr lang="en-US" sz="2800" b="1" dirty="0">
                <a:solidFill>
                  <a:schemeClr val="tx2">
                    <a:lumMod val="25000"/>
                  </a:schemeClr>
                </a:solidFill>
                <a:latin typeface="Adelle"/>
              </a:rPr>
              <a:t>Prepare letter to sponsor</a:t>
            </a:r>
          </a:p>
          <a:p>
            <a:pPr marL="1371600" lvl="2" indent="-457200">
              <a:buFont typeface="Arial" panose="020B0604020202020204" pitchFamily="34" charset="0"/>
              <a:buChar char="•"/>
            </a:pPr>
            <a:r>
              <a:rPr lang="en-US" sz="2800" b="1" dirty="0">
                <a:solidFill>
                  <a:schemeClr val="tx2">
                    <a:lumMod val="25000"/>
                  </a:schemeClr>
                </a:solidFill>
                <a:latin typeface="Adelle"/>
              </a:rPr>
              <a:t>Revised budget</a:t>
            </a:r>
          </a:p>
          <a:p>
            <a:pPr marL="1371600" lvl="2" indent="-457200">
              <a:buFont typeface="Arial" panose="020B0604020202020204" pitchFamily="34" charset="0"/>
              <a:buChar char="•"/>
            </a:pPr>
            <a:r>
              <a:rPr lang="en-US" sz="2800" b="1" dirty="0">
                <a:solidFill>
                  <a:schemeClr val="tx2">
                    <a:lumMod val="25000"/>
                  </a:schemeClr>
                </a:solidFill>
                <a:latin typeface="Adelle"/>
              </a:rPr>
              <a:t>Justification</a:t>
            </a:r>
          </a:p>
          <a:p>
            <a:pPr marL="914400" lvl="1" indent="-457200">
              <a:buFont typeface="Courier New" panose="02070309020205020404" pitchFamily="49" charset="0"/>
              <a:buChar char="o"/>
            </a:pPr>
            <a:r>
              <a:rPr lang="en-US" sz="2800" b="1" dirty="0">
                <a:solidFill>
                  <a:schemeClr val="tx2">
                    <a:lumMod val="25000"/>
                  </a:schemeClr>
                </a:solidFill>
                <a:latin typeface="Adelle"/>
              </a:rPr>
              <a:t>All requests funnel through SPA</a:t>
            </a:r>
          </a:p>
        </p:txBody>
      </p:sp>
      <p:sp>
        <p:nvSpPr>
          <p:cNvPr id="3" name="Rectangle 2"/>
          <p:cNvSpPr/>
          <p:nvPr/>
        </p:nvSpPr>
        <p:spPr>
          <a:xfrm>
            <a:off x="493295" y="0"/>
            <a:ext cx="9938084" cy="984885"/>
          </a:xfrm>
          <a:prstGeom prst="rect">
            <a:avLst/>
          </a:prstGeom>
        </p:spPr>
        <p:txBody>
          <a:bodyPr wrap="square">
            <a:spAutoFit/>
          </a:bodyPr>
          <a:lstStyle/>
          <a:p>
            <a:pPr lvl="0"/>
            <a:r>
              <a:rPr lang="en-US" sz="3600" b="1" dirty="0">
                <a:solidFill>
                  <a:schemeClr val="tx2">
                    <a:lumMod val="25000"/>
                  </a:schemeClr>
                </a:solidFill>
                <a:latin typeface="Adelle"/>
              </a:rPr>
              <a:t>Carry Forward Requests- Keep In Mind</a:t>
            </a:r>
          </a:p>
          <a:p>
            <a:pPr lvl="0"/>
            <a:endParaRPr lang="en-US" sz="2200" dirty="0">
              <a:solidFill>
                <a:schemeClr val="tx2">
                  <a:lumMod val="25000"/>
                </a:schemeClr>
              </a:solidFill>
              <a:latin typeface="Adelle"/>
            </a:endParaRPr>
          </a:p>
        </p:txBody>
      </p:sp>
      <p:cxnSp>
        <p:nvCxnSpPr>
          <p:cNvPr id="5" name="Straight Connector 4"/>
          <p:cNvCxnSpPr/>
          <p:nvPr/>
        </p:nvCxnSpPr>
        <p:spPr>
          <a:xfrm flipV="1">
            <a:off x="274508" y="67020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670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96117" y="0"/>
            <a:ext cx="6497053" cy="769441"/>
          </a:xfrm>
          <a:prstGeom prst="rect">
            <a:avLst/>
          </a:prstGeom>
          <a:noFill/>
        </p:spPr>
        <p:txBody>
          <a:bodyPr wrap="square" rtlCol="0">
            <a:spAutoFit/>
          </a:bodyPr>
          <a:lstStyle/>
          <a:p>
            <a:r>
              <a:rPr lang="en-US" sz="4400" b="1" dirty="0">
                <a:solidFill>
                  <a:schemeClr val="tx2">
                    <a:lumMod val="25000"/>
                  </a:schemeClr>
                </a:solidFill>
                <a:latin typeface="Adelle"/>
              </a:rPr>
              <a:t>Sub-Award Monitoring</a:t>
            </a:r>
          </a:p>
        </p:txBody>
      </p:sp>
      <p:sp>
        <p:nvSpPr>
          <p:cNvPr id="3" name="Rectangle 2"/>
          <p:cNvSpPr/>
          <p:nvPr/>
        </p:nvSpPr>
        <p:spPr>
          <a:xfrm>
            <a:off x="396116" y="1358262"/>
            <a:ext cx="11280068" cy="3539430"/>
          </a:xfrm>
          <a:prstGeom prst="rect">
            <a:avLst/>
          </a:prstGeom>
        </p:spPr>
        <p:txBody>
          <a:bodyPr wrap="square">
            <a:spAutoFit/>
          </a:bodyPr>
          <a:lstStyle/>
          <a:p>
            <a:pPr marL="457200" indent="-457200">
              <a:buFont typeface="Wingdings" panose="05000000000000000000" pitchFamily="2" charset="2"/>
              <a:buChar char="Ø"/>
            </a:pPr>
            <a:r>
              <a:rPr lang="en-US" sz="3200" dirty="0">
                <a:solidFill>
                  <a:schemeClr val="tx2">
                    <a:lumMod val="25000"/>
                  </a:schemeClr>
                </a:solidFill>
                <a:latin typeface="Adelle"/>
              </a:rPr>
              <a:t>WSU is responsible for ensuring that sponsor funds, including those provided by WSU to other entities, are spent in accordance with all applicable laws and regulations</a:t>
            </a:r>
          </a:p>
          <a:p>
            <a:pPr marL="457200" indent="-457200">
              <a:buFont typeface="Wingdings" panose="05000000000000000000" pitchFamily="2" charset="2"/>
              <a:buChar char="Ø"/>
            </a:pPr>
            <a:endParaRPr lang="en-US" sz="3200" dirty="0">
              <a:solidFill>
                <a:schemeClr val="tx2">
                  <a:lumMod val="25000"/>
                </a:schemeClr>
              </a:solidFill>
              <a:latin typeface="Adelle"/>
            </a:endParaRPr>
          </a:p>
          <a:p>
            <a:pPr marL="457200" indent="-457200">
              <a:buFont typeface="Wingdings" panose="05000000000000000000" pitchFamily="2" charset="2"/>
              <a:buChar char="Ø"/>
            </a:pPr>
            <a:r>
              <a:rPr lang="en-US" sz="3200" dirty="0">
                <a:solidFill>
                  <a:schemeClr val="tx2">
                    <a:lumMod val="25000"/>
                  </a:schemeClr>
                </a:solidFill>
                <a:latin typeface="Adelle"/>
              </a:rPr>
              <a:t>The University is required to monitor its </a:t>
            </a:r>
            <a:r>
              <a:rPr lang="en-US" sz="3200" dirty="0" err="1">
                <a:solidFill>
                  <a:schemeClr val="tx2">
                    <a:lumMod val="25000"/>
                  </a:schemeClr>
                </a:solidFill>
                <a:latin typeface="Adelle"/>
              </a:rPr>
              <a:t>subrecipients</a:t>
            </a:r>
            <a:r>
              <a:rPr lang="en-US" sz="3200" dirty="0">
                <a:solidFill>
                  <a:schemeClr val="tx2">
                    <a:lumMod val="25000"/>
                  </a:schemeClr>
                </a:solidFill>
                <a:latin typeface="Adelle"/>
              </a:rPr>
              <a:t> in its role as prime awardee</a:t>
            </a:r>
          </a:p>
        </p:txBody>
      </p:sp>
      <p:cxnSp>
        <p:nvCxnSpPr>
          <p:cNvPr id="5" name="Straight Connector 4"/>
          <p:cNvCxnSpPr/>
          <p:nvPr/>
        </p:nvCxnSpPr>
        <p:spPr>
          <a:xfrm flipV="1">
            <a:off x="257142" y="76944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9661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99291" y="129515"/>
            <a:ext cx="12461631" cy="646331"/>
          </a:xfrm>
          <a:prstGeom prst="rect">
            <a:avLst/>
          </a:prstGeom>
        </p:spPr>
        <p:txBody>
          <a:bodyPr wrap="square">
            <a:spAutoFit/>
          </a:bodyPr>
          <a:lstStyle/>
          <a:p>
            <a:r>
              <a:rPr lang="en-US" sz="3600" b="1" dirty="0">
                <a:solidFill>
                  <a:schemeClr val="tx2">
                    <a:lumMod val="25000"/>
                  </a:schemeClr>
                </a:solidFill>
                <a:latin typeface="Adelle"/>
              </a:rPr>
              <a:t>Sub-Award - PI &amp; Department Responsibilities</a:t>
            </a:r>
          </a:p>
        </p:txBody>
      </p:sp>
      <p:sp>
        <p:nvSpPr>
          <p:cNvPr id="3" name="Rectangle 2"/>
          <p:cNvSpPr/>
          <p:nvPr/>
        </p:nvSpPr>
        <p:spPr>
          <a:xfrm>
            <a:off x="334105" y="1109899"/>
            <a:ext cx="11359663" cy="4955203"/>
          </a:xfrm>
          <a:prstGeom prst="rect">
            <a:avLst/>
          </a:prstGeom>
        </p:spPr>
        <p:txBody>
          <a:bodyPr wrap="square">
            <a:spAutoFit/>
          </a:bodyPr>
          <a:lstStyle/>
          <a:p>
            <a:pPr marL="457200" indent="-457200">
              <a:buFont typeface="Wingdings" panose="05000000000000000000" pitchFamily="2" charset="2"/>
              <a:buChar char="Ø"/>
            </a:pPr>
            <a:r>
              <a:rPr lang="en-US" sz="3200" dirty="0">
                <a:solidFill>
                  <a:schemeClr val="tx2">
                    <a:lumMod val="25000"/>
                  </a:schemeClr>
                </a:solidFill>
                <a:latin typeface="Adelle"/>
              </a:rPr>
              <a:t>PI and Administrator responsibility </a:t>
            </a:r>
          </a:p>
          <a:p>
            <a:pPr marL="457200" indent="-457200">
              <a:buFont typeface="Wingdings" panose="05000000000000000000" pitchFamily="2" charset="2"/>
              <a:buChar char="Ø"/>
            </a:pPr>
            <a:endParaRPr lang="en-US" sz="3200" dirty="0">
              <a:solidFill>
                <a:schemeClr val="tx2">
                  <a:lumMod val="25000"/>
                </a:schemeClr>
              </a:solidFill>
              <a:latin typeface="Adelle"/>
            </a:endParaRPr>
          </a:p>
          <a:p>
            <a:pPr marL="914400" lvl="1" indent="-457200">
              <a:buFont typeface="Courier New" panose="02070309020205020404" pitchFamily="49" charset="0"/>
              <a:buChar char="o"/>
            </a:pPr>
            <a:r>
              <a:rPr lang="en-US" sz="3200" dirty="0">
                <a:solidFill>
                  <a:schemeClr val="tx2">
                    <a:lumMod val="25000"/>
                  </a:schemeClr>
                </a:solidFill>
                <a:latin typeface="Adelle"/>
              </a:rPr>
              <a:t>to monitor subrecipients for reasonable assurance that the award is used for authorized purposes, </a:t>
            </a:r>
          </a:p>
          <a:p>
            <a:pPr marL="914400" lvl="1" indent="-457200">
              <a:buFont typeface="Courier New" panose="02070309020205020404" pitchFamily="49" charset="0"/>
              <a:buChar char="o"/>
            </a:pPr>
            <a:endParaRPr lang="en-US" sz="1400" dirty="0">
              <a:solidFill>
                <a:schemeClr val="tx2">
                  <a:lumMod val="25000"/>
                </a:schemeClr>
              </a:solidFill>
              <a:latin typeface="Adelle"/>
            </a:endParaRPr>
          </a:p>
          <a:p>
            <a:pPr marL="914400" lvl="1" indent="-457200">
              <a:buFont typeface="Courier New" panose="02070309020205020404" pitchFamily="49" charset="0"/>
              <a:buChar char="o"/>
            </a:pPr>
            <a:r>
              <a:rPr lang="en-US" sz="3200" dirty="0">
                <a:solidFill>
                  <a:schemeClr val="tx2">
                    <a:lumMod val="25000"/>
                  </a:schemeClr>
                </a:solidFill>
                <a:latin typeface="Adelle"/>
              </a:rPr>
              <a:t>To ensure compliance with laws, regulation, and the provisions of the agreement, </a:t>
            </a:r>
          </a:p>
          <a:p>
            <a:pPr marL="914400" lvl="1" indent="-457200">
              <a:buFont typeface="Courier New" panose="02070309020205020404" pitchFamily="49" charset="0"/>
              <a:buChar char="o"/>
            </a:pPr>
            <a:endParaRPr lang="en-US" sz="1400" dirty="0">
              <a:solidFill>
                <a:schemeClr val="tx2">
                  <a:lumMod val="25000"/>
                </a:schemeClr>
              </a:solidFill>
              <a:latin typeface="Adelle"/>
            </a:endParaRPr>
          </a:p>
          <a:p>
            <a:pPr marL="914400" lvl="1" indent="-457200">
              <a:buFont typeface="Courier New" panose="02070309020205020404" pitchFamily="49" charset="0"/>
              <a:buChar char="o"/>
            </a:pPr>
            <a:r>
              <a:rPr lang="en-US" sz="3200" dirty="0">
                <a:solidFill>
                  <a:schemeClr val="tx2">
                    <a:lumMod val="25000"/>
                  </a:schemeClr>
                </a:solidFill>
                <a:latin typeface="Adelle"/>
              </a:rPr>
              <a:t>invoices are for allowable expenses in accordance with the agreement, and that </a:t>
            </a:r>
            <a:r>
              <a:rPr lang="en-US" sz="3200" dirty="0" err="1">
                <a:solidFill>
                  <a:schemeClr val="tx2">
                    <a:lumMod val="25000"/>
                  </a:schemeClr>
                </a:solidFill>
                <a:latin typeface="Adelle"/>
              </a:rPr>
              <a:t>subrecipient</a:t>
            </a:r>
            <a:r>
              <a:rPr lang="en-US" sz="3200" dirty="0">
                <a:solidFill>
                  <a:schemeClr val="tx2">
                    <a:lumMod val="25000"/>
                  </a:schemeClr>
                </a:solidFill>
                <a:latin typeface="Adelle"/>
              </a:rPr>
              <a:t> achieves its performance goals</a:t>
            </a:r>
          </a:p>
        </p:txBody>
      </p:sp>
      <p:cxnSp>
        <p:nvCxnSpPr>
          <p:cNvPr id="5" name="Straight Connector 4"/>
          <p:cNvCxnSpPr/>
          <p:nvPr/>
        </p:nvCxnSpPr>
        <p:spPr>
          <a:xfrm flipV="1">
            <a:off x="234928" y="775846"/>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4428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10866" y="6450"/>
            <a:ext cx="12461631" cy="646331"/>
          </a:xfrm>
          <a:prstGeom prst="rect">
            <a:avLst/>
          </a:prstGeom>
        </p:spPr>
        <p:txBody>
          <a:bodyPr wrap="square">
            <a:spAutoFit/>
          </a:bodyPr>
          <a:lstStyle/>
          <a:p>
            <a:r>
              <a:rPr lang="en-US" sz="3600" b="1" dirty="0">
                <a:solidFill>
                  <a:schemeClr val="tx2">
                    <a:lumMod val="25000"/>
                  </a:schemeClr>
                </a:solidFill>
                <a:latin typeface="Adelle"/>
              </a:rPr>
              <a:t>Sub-Award - PI &amp; Department Responsibilities</a:t>
            </a:r>
          </a:p>
        </p:txBody>
      </p:sp>
      <p:sp>
        <p:nvSpPr>
          <p:cNvPr id="3" name="Rectangle 2"/>
          <p:cNvSpPr/>
          <p:nvPr/>
        </p:nvSpPr>
        <p:spPr>
          <a:xfrm>
            <a:off x="295107" y="1034147"/>
            <a:ext cx="11248292" cy="1384995"/>
          </a:xfrm>
          <a:prstGeom prst="rect">
            <a:avLst/>
          </a:prstGeom>
        </p:spPr>
        <p:txBody>
          <a:bodyPr wrap="square">
            <a:spAutoFit/>
          </a:bodyPr>
          <a:lstStyle/>
          <a:p>
            <a:r>
              <a:rPr lang="en-US" sz="2800" b="1" dirty="0">
                <a:solidFill>
                  <a:schemeClr val="tx2">
                    <a:lumMod val="25000"/>
                  </a:schemeClr>
                </a:solidFill>
                <a:latin typeface="Adelle"/>
              </a:rPr>
              <a:t>PI and department administrator must review the subrecipient’s invoices and indicate approval by signing each invoice for payment</a:t>
            </a:r>
          </a:p>
        </p:txBody>
      </p:sp>
      <p:sp>
        <p:nvSpPr>
          <p:cNvPr id="4" name="Rectangle 3"/>
          <p:cNvSpPr/>
          <p:nvPr/>
        </p:nvSpPr>
        <p:spPr>
          <a:xfrm>
            <a:off x="210866" y="2800509"/>
            <a:ext cx="11723078" cy="3877985"/>
          </a:xfrm>
          <a:prstGeom prst="rect">
            <a:avLst/>
          </a:prstGeom>
          <a:solidFill>
            <a:schemeClr val="accent1"/>
          </a:solidFill>
        </p:spPr>
        <p:txBody>
          <a:bodyPr wrap="square">
            <a:spAutoFit/>
          </a:bodyPr>
          <a:lstStyle/>
          <a:p>
            <a:pPr marL="285750" indent="-285750">
              <a:buFont typeface="Wingdings" panose="05000000000000000000" pitchFamily="2" charset="2"/>
              <a:buChar char="Ø"/>
            </a:pPr>
            <a:r>
              <a:rPr lang="en-US" sz="2400" b="1" dirty="0">
                <a:solidFill>
                  <a:schemeClr val="tx2">
                    <a:lumMod val="25000"/>
                  </a:schemeClr>
                </a:solidFill>
                <a:latin typeface="Adelle"/>
              </a:rPr>
              <a:t>Verify that the invoice was prepared in accordance with the subaward requirements and that invoiced costs are:</a:t>
            </a:r>
          </a:p>
          <a:p>
            <a:endParaRPr lang="en-US" sz="2400" b="1" dirty="0">
              <a:solidFill>
                <a:schemeClr val="tx2">
                  <a:lumMod val="25000"/>
                </a:schemeClr>
              </a:solidFill>
              <a:latin typeface="Adelle"/>
            </a:endParaRPr>
          </a:p>
          <a:p>
            <a:pPr marL="742950" lvl="1" indent="-285750">
              <a:buFont typeface="Courier New" panose="02070309020205020404" pitchFamily="49" charset="0"/>
              <a:buChar char="o"/>
            </a:pPr>
            <a:r>
              <a:rPr lang="en-US" sz="2400" b="1" dirty="0">
                <a:solidFill>
                  <a:schemeClr val="tx2">
                    <a:lumMod val="25000"/>
                  </a:schemeClr>
                </a:solidFill>
                <a:latin typeface="Adelle"/>
              </a:rPr>
              <a:t>In accordance with the approved budget or permissible rebudgeting</a:t>
            </a:r>
          </a:p>
          <a:p>
            <a:pPr marL="742950" lvl="1" indent="-285750">
              <a:buFont typeface="Courier New" panose="02070309020205020404" pitchFamily="49" charset="0"/>
              <a:buChar char="o"/>
            </a:pPr>
            <a:endParaRPr lang="en-US" sz="1000" b="1" dirty="0">
              <a:solidFill>
                <a:schemeClr val="tx2">
                  <a:lumMod val="25000"/>
                </a:schemeClr>
              </a:solidFill>
              <a:latin typeface="Adelle"/>
            </a:endParaRPr>
          </a:p>
          <a:p>
            <a:pPr marL="742950" lvl="1" indent="-285750">
              <a:buFont typeface="Courier New" panose="02070309020205020404" pitchFamily="49" charset="0"/>
              <a:buChar char="o"/>
            </a:pPr>
            <a:r>
              <a:rPr lang="en-US" sz="2400" b="1" dirty="0">
                <a:solidFill>
                  <a:schemeClr val="tx2">
                    <a:lumMod val="25000"/>
                  </a:schemeClr>
                </a:solidFill>
                <a:latin typeface="Adelle"/>
              </a:rPr>
              <a:t>Incurred within the approved period of performance and overall cost limitations</a:t>
            </a:r>
          </a:p>
          <a:p>
            <a:pPr marL="742950" lvl="1" indent="-285750">
              <a:buFont typeface="Courier New" panose="02070309020205020404" pitchFamily="49" charset="0"/>
              <a:buChar char="o"/>
            </a:pPr>
            <a:endParaRPr lang="en-US" sz="1000" b="1" dirty="0">
              <a:solidFill>
                <a:schemeClr val="tx2">
                  <a:lumMod val="25000"/>
                </a:schemeClr>
              </a:solidFill>
              <a:latin typeface="Adelle"/>
            </a:endParaRPr>
          </a:p>
          <a:p>
            <a:pPr marL="742950" lvl="1" indent="-285750">
              <a:buFont typeface="Courier New" panose="02070309020205020404" pitchFamily="49" charset="0"/>
              <a:buChar char="o"/>
            </a:pPr>
            <a:r>
              <a:rPr lang="en-US" sz="2400" b="1" dirty="0">
                <a:solidFill>
                  <a:schemeClr val="tx2">
                    <a:lumMod val="25000"/>
                  </a:schemeClr>
                </a:solidFill>
                <a:latin typeface="Adelle"/>
              </a:rPr>
              <a:t>Aligned in terms of cost and type of expense with the scientific progress reported to date</a:t>
            </a:r>
          </a:p>
          <a:p>
            <a:pPr marL="742950" lvl="1" indent="-285750">
              <a:buFont typeface="Courier New" panose="02070309020205020404" pitchFamily="49" charset="0"/>
              <a:buChar char="o"/>
            </a:pPr>
            <a:endParaRPr lang="en-US" sz="1000" b="1" dirty="0">
              <a:solidFill>
                <a:schemeClr val="tx2">
                  <a:lumMod val="25000"/>
                </a:schemeClr>
              </a:solidFill>
              <a:latin typeface="Adelle"/>
            </a:endParaRPr>
          </a:p>
          <a:p>
            <a:pPr marL="742950" lvl="1" indent="-285750">
              <a:buFont typeface="Courier New" panose="02070309020205020404" pitchFamily="49" charset="0"/>
              <a:buChar char="o"/>
            </a:pPr>
            <a:r>
              <a:rPr lang="en-US" sz="2400" b="1" dirty="0">
                <a:solidFill>
                  <a:schemeClr val="tx2">
                    <a:lumMod val="25000"/>
                  </a:schemeClr>
                </a:solidFill>
                <a:latin typeface="Adelle"/>
              </a:rPr>
              <a:t>Allowable, allocable, and reasonable</a:t>
            </a:r>
          </a:p>
        </p:txBody>
      </p:sp>
      <p:cxnSp>
        <p:nvCxnSpPr>
          <p:cNvPr id="6" name="Straight Connector 5"/>
          <p:cNvCxnSpPr/>
          <p:nvPr/>
        </p:nvCxnSpPr>
        <p:spPr>
          <a:xfrm flipV="1">
            <a:off x="293397" y="652780"/>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7505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04800" y="162622"/>
            <a:ext cx="6096000" cy="1200329"/>
          </a:xfrm>
          <a:prstGeom prst="rect">
            <a:avLst/>
          </a:prstGeom>
        </p:spPr>
        <p:txBody>
          <a:bodyPr>
            <a:spAutoFit/>
          </a:bodyPr>
          <a:lstStyle/>
          <a:p>
            <a:r>
              <a:rPr lang="en-US" sz="3600" b="1" dirty="0">
                <a:solidFill>
                  <a:schemeClr val="tx2">
                    <a:lumMod val="25000"/>
                  </a:schemeClr>
                </a:solidFill>
                <a:latin typeface="Adelle"/>
              </a:rPr>
              <a:t>Sub-Award – Keep In Mind</a:t>
            </a:r>
          </a:p>
          <a:p>
            <a:endParaRPr lang="en-US" dirty="0"/>
          </a:p>
          <a:p>
            <a:endParaRPr lang="en-US" dirty="0"/>
          </a:p>
        </p:txBody>
      </p:sp>
      <p:sp>
        <p:nvSpPr>
          <p:cNvPr id="3" name="Rectangle 2"/>
          <p:cNvSpPr/>
          <p:nvPr/>
        </p:nvSpPr>
        <p:spPr>
          <a:xfrm>
            <a:off x="316375" y="1208777"/>
            <a:ext cx="11628698" cy="4524315"/>
          </a:xfrm>
          <a:prstGeom prst="rect">
            <a:avLst/>
          </a:prstGeom>
        </p:spPr>
        <p:txBody>
          <a:bodyPr wrap="square">
            <a:spAutoFit/>
          </a:bodyPr>
          <a:lstStyle/>
          <a:p>
            <a:pPr marL="285750" indent="-285750">
              <a:buFont typeface="Wingdings" panose="05000000000000000000" pitchFamily="2" charset="2"/>
              <a:buChar char="Ø"/>
            </a:pPr>
            <a:r>
              <a:rPr lang="en-US" sz="2800" b="1" dirty="0">
                <a:solidFill>
                  <a:schemeClr val="tx2">
                    <a:lumMod val="25000"/>
                  </a:schemeClr>
                </a:solidFill>
                <a:latin typeface="Adelle"/>
              </a:rPr>
              <a:t>The sub-recipient’s invoices should reflect both current period and cumulative expenses to date.  </a:t>
            </a:r>
          </a:p>
          <a:p>
            <a:pPr marL="285750" indent="-285750">
              <a:buFont typeface="Wingdings" panose="05000000000000000000" pitchFamily="2" charset="2"/>
              <a:buChar char="Ø"/>
            </a:pPr>
            <a:endParaRPr lang="en-US" sz="2800" b="1" dirty="0">
              <a:solidFill>
                <a:schemeClr val="tx2">
                  <a:lumMod val="25000"/>
                </a:schemeClr>
              </a:solidFill>
              <a:latin typeface="Adelle"/>
            </a:endParaRPr>
          </a:p>
          <a:p>
            <a:pPr marL="285750" indent="-285750">
              <a:buFont typeface="Wingdings" panose="05000000000000000000" pitchFamily="2" charset="2"/>
              <a:buChar char="Ø"/>
            </a:pPr>
            <a:r>
              <a:rPr lang="en-US" sz="2800" b="1" dirty="0">
                <a:solidFill>
                  <a:schemeClr val="tx2">
                    <a:lumMod val="25000"/>
                  </a:schemeClr>
                </a:solidFill>
                <a:latin typeface="Adelle"/>
              </a:rPr>
              <a:t>The PI and departmental administrators should also verify that the sub-recipient is adequately meeting any cost-sharing commitments made for the sub-award.</a:t>
            </a:r>
          </a:p>
          <a:p>
            <a:pPr marL="285750" indent="-285750">
              <a:buFont typeface="Wingdings" panose="05000000000000000000" pitchFamily="2" charset="2"/>
              <a:buChar char="Ø"/>
            </a:pPr>
            <a:endParaRPr lang="en-US" sz="2800" b="1" dirty="0">
              <a:solidFill>
                <a:schemeClr val="tx2">
                  <a:lumMod val="25000"/>
                </a:schemeClr>
              </a:solidFill>
              <a:latin typeface="Adelle"/>
            </a:endParaRPr>
          </a:p>
          <a:p>
            <a:pPr marL="285750" indent="-285750">
              <a:buFont typeface="Wingdings" panose="05000000000000000000" pitchFamily="2" charset="2"/>
              <a:buChar char="Ø"/>
            </a:pPr>
            <a:r>
              <a:rPr lang="en-US" sz="2800" b="1" dirty="0">
                <a:solidFill>
                  <a:schemeClr val="tx2">
                    <a:lumMod val="25000"/>
                  </a:schemeClr>
                </a:solidFill>
                <a:latin typeface="Adelle"/>
              </a:rPr>
              <a:t>Require justification of costs from sub-recipient if level of detail is not sufficient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cxnSp>
        <p:nvCxnSpPr>
          <p:cNvPr id="5" name="Straight Connector 4"/>
          <p:cNvCxnSpPr/>
          <p:nvPr/>
        </p:nvCxnSpPr>
        <p:spPr>
          <a:xfrm flipV="1">
            <a:off x="316375" y="85555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139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0790" y="0"/>
            <a:ext cx="7988968" cy="769441"/>
          </a:xfrm>
          <a:prstGeom prst="rect">
            <a:avLst/>
          </a:prstGeom>
          <a:noFill/>
        </p:spPr>
        <p:txBody>
          <a:bodyPr wrap="square" rtlCol="0">
            <a:spAutoFit/>
          </a:bodyPr>
          <a:lstStyle/>
          <a:p>
            <a:r>
              <a:rPr lang="en-US" sz="4400" b="1" dirty="0">
                <a:solidFill>
                  <a:schemeClr val="tx2">
                    <a:lumMod val="25000"/>
                  </a:schemeClr>
                </a:solidFill>
                <a:latin typeface="Adelle"/>
              </a:rPr>
              <a:t>Close-Out – Final Reports</a:t>
            </a:r>
          </a:p>
        </p:txBody>
      </p:sp>
      <p:graphicFrame>
        <p:nvGraphicFramePr>
          <p:cNvPr id="7" name="Diagram 6"/>
          <p:cNvGraphicFramePr/>
          <p:nvPr>
            <p:extLst>
              <p:ext uri="{D42A27DB-BD31-4B8C-83A1-F6EECF244321}">
                <p14:modId xmlns:p14="http://schemas.microsoft.com/office/powerpoint/2010/main" val="1018553361"/>
              </p:ext>
            </p:extLst>
          </p:nvPr>
        </p:nvGraphicFramePr>
        <p:xfrm>
          <a:off x="1840832" y="1022685"/>
          <a:ext cx="8337884" cy="5775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flipV="1">
            <a:off x="300790" y="77075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10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3363" y="-214375"/>
            <a:ext cx="10780776" cy="1325638"/>
          </a:xfrm>
        </p:spPr>
        <p:txBody>
          <a:bodyPr>
            <a:normAutofit/>
          </a:bodyPr>
          <a:lstStyle/>
          <a:p>
            <a:r>
              <a:rPr lang="en-US" b="1" dirty="0">
                <a:solidFill>
                  <a:schemeClr val="bg1">
                    <a:lumMod val="85000"/>
                    <a:lumOff val="15000"/>
                  </a:schemeClr>
                </a:solidFill>
                <a:latin typeface="Adelle"/>
              </a:rPr>
              <a:t>Research Compliance</a:t>
            </a:r>
          </a:p>
        </p:txBody>
      </p:sp>
      <p:grpSp>
        <p:nvGrpSpPr>
          <p:cNvPr id="11" name="Group 10"/>
          <p:cNvGrpSpPr/>
          <p:nvPr/>
        </p:nvGrpSpPr>
        <p:grpSpPr>
          <a:xfrm>
            <a:off x="495950" y="1484416"/>
            <a:ext cx="10952338" cy="4980873"/>
            <a:chOff x="495950" y="1484416"/>
            <a:chExt cx="10952338" cy="4980873"/>
          </a:xfrm>
        </p:grpSpPr>
        <p:sp>
          <p:nvSpPr>
            <p:cNvPr id="5" name="Rounded Rectangle 4"/>
            <p:cNvSpPr/>
            <p:nvPr/>
          </p:nvSpPr>
          <p:spPr>
            <a:xfrm>
              <a:off x="495950" y="4384333"/>
              <a:ext cx="2007410" cy="1824434"/>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Conflict of Interest</a:t>
              </a:r>
            </a:p>
          </p:txBody>
        </p:sp>
        <p:sp>
          <p:nvSpPr>
            <p:cNvPr id="6" name="Rounded Rectangle 5"/>
            <p:cNvSpPr/>
            <p:nvPr/>
          </p:nvSpPr>
          <p:spPr>
            <a:xfrm>
              <a:off x="1331626" y="1862640"/>
              <a:ext cx="2343468" cy="2014438"/>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Environmental Health and Safety</a:t>
              </a:r>
            </a:p>
          </p:txBody>
        </p:sp>
        <p:sp>
          <p:nvSpPr>
            <p:cNvPr id="7" name="Rounded Rectangle 6"/>
            <p:cNvSpPr/>
            <p:nvPr/>
          </p:nvSpPr>
          <p:spPr>
            <a:xfrm>
              <a:off x="2859552" y="4006109"/>
              <a:ext cx="2888780" cy="2459180"/>
            </a:xfrm>
            <a:prstGeom prst="roundRect">
              <a:avLst/>
            </a:prstGeom>
            <a:solidFill>
              <a:srgbClr val="26665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Export Control</a:t>
              </a:r>
            </a:p>
          </p:txBody>
        </p:sp>
        <p:sp>
          <p:nvSpPr>
            <p:cNvPr id="8" name="Rounded Rectangle 7"/>
            <p:cNvSpPr/>
            <p:nvPr/>
          </p:nvSpPr>
          <p:spPr>
            <a:xfrm>
              <a:off x="4273113" y="1484416"/>
              <a:ext cx="3154902" cy="20144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IRB</a:t>
              </a:r>
            </a:p>
          </p:txBody>
        </p:sp>
        <p:sp>
          <p:nvSpPr>
            <p:cNvPr id="9" name="Rounded Rectangle 8"/>
            <p:cNvSpPr/>
            <p:nvPr/>
          </p:nvSpPr>
          <p:spPr>
            <a:xfrm>
              <a:off x="8943262" y="4414081"/>
              <a:ext cx="2505026" cy="1707398"/>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IACUC</a:t>
              </a:r>
            </a:p>
          </p:txBody>
        </p:sp>
        <p:sp>
          <p:nvSpPr>
            <p:cNvPr id="10" name="Rounded Rectangle 9"/>
            <p:cNvSpPr/>
            <p:nvPr/>
          </p:nvSpPr>
          <p:spPr>
            <a:xfrm>
              <a:off x="6272554" y="3713229"/>
              <a:ext cx="2484066" cy="1909640"/>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Stem Cell Research Oversight</a:t>
              </a:r>
            </a:p>
          </p:txBody>
        </p:sp>
        <p:sp>
          <p:nvSpPr>
            <p:cNvPr id="12" name="Rounded Rectangle 11"/>
            <p:cNvSpPr/>
            <p:nvPr/>
          </p:nvSpPr>
          <p:spPr>
            <a:xfrm>
              <a:off x="8352288" y="1756868"/>
              <a:ext cx="2383006" cy="1741986"/>
            </a:xfrm>
            <a:prstGeom prst="roundRect">
              <a:avLst/>
            </a:prstGeom>
            <a:gradFill>
              <a:gsLst>
                <a:gs pos="100000">
                  <a:srgbClr val="FFC000"/>
                </a:gs>
                <a:gs pos="100000">
                  <a:schemeClr val="accent2">
                    <a:shade val="100000"/>
                    <a:satMod val="100000"/>
                    <a:lumMod val="100000"/>
                  </a:schemeClr>
                </a:gs>
                <a:gs pos="100000">
                  <a:schemeClr val="accent2">
                    <a:shade val="80000"/>
                    <a:satMod val="100000"/>
                    <a:lumMod val="99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Research Misconduct</a:t>
              </a:r>
            </a:p>
          </p:txBody>
        </p:sp>
      </p:grpSp>
      <p:cxnSp>
        <p:nvCxnSpPr>
          <p:cNvPr id="13" name="Straight Connector 12"/>
          <p:cNvCxnSpPr/>
          <p:nvPr/>
        </p:nvCxnSpPr>
        <p:spPr>
          <a:xfrm flipV="1">
            <a:off x="493546" y="116909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623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0790" y="0"/>
            <a:ext cx="7988968" cy="769441"/>
          </a:xfrm>
          <a:prstGeom prst="rect">
            <a:avLst/>
          </a:prstGeom>
          <a:noFill/>
        </p:spPr>
        <p:txBody>
          <a:bodyPr wrap="square" rtlCol="0">
            <a:spAutoFit/>
          </a:bodyPr>
          <a:lstStyle/>
          <a:p>
            <a:r>
              <a:rPr lang="en-US" sz="4400" b="1" dirty="0">
                <a:solidFill>
                  <a:schemeClr val="tx2">
                    <a:lumMod val="25000"/>
                  </a:schemeClr>
                </a:solidFill>
                <a:latin typeface="Adelle"/>
              </a:rPr>
              <a:t>Final Reports - Financial</a:t>
            </a:r>
          </a:p>
        </p:txBody>
      </p:sp>
      <p:sp>
        <p:nvSpPr>
          <p:cNvPr id="5" name="Rectangle 4"/>
          <p:cNvSpPr/>
          <p:nvPr/>
        </p:nvSpPr>
        <p:spPr>
          <a:xfrm>
            <a:off x="300789" y="1282641"/>
            <a:ext cx="11610473" cy="4524315"/>
          </a:xfrm>
          <a:prstGeom prst="rect">
            <a:avLst/>
          </a:prstGeom>
        </p:spPr>
        <p:txBody>
          <a:bodyPr wrap="square">
            <a:spAutoFit/>
          </a:bodyPr>
          <a:lstStyle/>
          <a:p>
            <a:pPr marL="457200" indent="-457200">
              <a:buFont typeface="Wingdings" panose="05000000000000000000" pitchFamily="2" charset="2"/>
              <a:buChar char="Ø"/>
            </a:pPr>
            <a:r>
              <a:rPr lang="en-US" sz="3200" dirty="0">
                <a:solidFill>
                  <a:schemeClr val="tx2">
                    <a:lumMod val="25000"/>
                  </a:schemeClr>
                </a:solidFill>
                <a:latin typeface="Adelle"/>
              </a:rPr>
              <a:t>Financial Status Report is prepared by the SPA Finance and Reporting team </a:t>
            </a:r>
          </a:p>
          <a:p>
            <a:pPr marL="457200" indent="-457200">
              <a:buFont typeface="Wingdings" panose="05000000000000000000" pitchFamily="2" charset="2"/>
              <a:buChar char="Ø"/>
            </a:pPr>
            <a:endParaRPr lang="en-US" sz="3200" dirty="0">
              <a:solidFill>
                <a:schemeClr val="tx2">
                  <a:lumMod val="25000"/>
                </a:schemeClr>
              </a:solidFill>
              <a:latin typeface="Adelle"/>
            </a:endParaRPr>
          </a:p>
          <a:p>
            <a:pPr marL="457200" indent="-457200">
              <a:buFont typeface="Wingdings" panose="05000000000000000000" pitchFamily="2" charset="2"/>
              <a:buChar char="Ø"/>
            </a:pPr>
            <a:r>
              <a:rPr lang="en-US" sz="3200" dirty="0">
                <a:solidFill>
                  <a:schemeClr val="tx2">
                    <a:lumMod val="25000"/>
                  </a:schemeClr>
                </a:solidFill>
                <a:latin typeface="Adelle"/>
              </a:rPr>
              <a:t>Reporting Accountant consults with the appropriate administrator regarding any outstanding charges, unliquidated obligations, etc.</a:t>
            </a:r>
          </a:p>
          <a:p>
            <a:pPr marL="457200" indent="-457200">
              <a:buFont typeface="Wingdings" panose="05000000000000000000" pitchFamily="2" charset="2"/>
              <a:buChar char="Ø"/>
            </a:pPr>
            <a:endParaRPr lang="en-US" sz="3200" dirty="0">
              <a:solidFill>
                <a:schemeClr val="tx2">
                  <a:lumMod val="25000"/>
                </a:schemeClr>
              </a:solidFill>
              <a:latin typeface="Adelle"/>
            </a:endParaRPr>
          </a:p>
          <a:p>
            <a:pPr marL="457200" indent="-457200">
              <a:buFont typeface="Wingdings" panose="05000000000000000000" pitchFamily="2" charset="2"/>
              <a:buChar char="Ø"/>
            </a:pPr>
            <a:r>
              <a:rPr lang="en-US" sz="3200" dirty="0">
                <a:solidFill>
                  <a:schemeClr val="tx2">
                    <a:lumMod val="25000"/>
                  </a:schemeClr>
                </a:solidFill>
                <a:latin typeface="Adelle"/>
              </a:rPr>
              <a:t>The report is sent to the PI for review prior to submission to the sponsor</a:t>
            </a:r>
          </a:p>
        </p:txBody>
      </p:sp>
      <p:cxnSp>
        <p:nvCxnSpPr>
          <p:cNvPr id="7" name="Straight Connector 6"/>
          <p:cNvCxnSpPr/>
          <p:nvPr/>
        </p:nvCxnSpPr>
        <p:spPr>
          <a:xfrm flipV="1">
            <a:off x="300789" y="86758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488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0790" y="0"/>
            <a:ext cx="7988968" cy="769441"/>
          </a:xfrm>
          <a:prstGeom prst="rect">
            <a:avLst/>
          </a:prstGeom>
          <a:noFill/>
        </p:spPr>
        <p:txBody>
          <a:bodyPr wrap="square" rtlCol="0">
            <a:spAutoFit/>
          </a:bodyPr>
          <a:lstStyle/>
          <a:p>
            <a:r>
              <a:rPr lang="en-US" sz="4400" b="1" dirty="0">
                <a:solidFill>
                  <a:schemeClr val="tx2">
                    <a:lumMod val="25000"/>
                  </a:schemeClr>
                </a:solidFill>
                <a:latin typeface="Adelle"/>
              </a:rPr>
              <a:t>Final Reports - Technical</a:t>
            </a:r>
          </a:p>
        </p:txBody>
      </p:sp>
      <p:sp>
        <p:nvSpPr>
          <p:cNvPr id="6" name="Rectangle 5"/>
          <p:cNvSpPr/>
          <p:nvPr/>
        </p:nvSpPr>
        <p:spPr>
          <a:xfrm>
            <a:off x="300790" y="1167933"/>
            <a:ext cx="11658599" cy="4278094"/>
          </a:xfrm>
          <a:prstGeom prst="rect">
            <a:avLst/>
          </a:prstGeom>
        </p:spPr>
        <p:txBody>
          <a:bodyPr wrap="square">
            <a:spAutoFit/>
          </a:bodyPr>
          <a:lstStyle/>
          <a:p>
            <a:pPr marL="457200" indent="-457200">
              <a:buFont typeface="Wingdings" panose="05000000000000000000" pitchFamily="2" charset="2"/>
              <a:buChar char="Ø"/>
            </a:pPr>
            <a:r>
              <a:rPr lang="en-US" sz="3200" b="1" dirty="0">
                <a:solidFill>
                  <a:schemeClr val="tx2">
                    <a:lumMod val="25000"/>
                  </a:schemeClr>
                </a:solidFill>
                <a:latin typeface="Adelle"/>
              </a:rPr>
              <a:t>Unless otherwise indicated, “final performance reports are due 90 calendar days after the expiration or termination of the award." </a:t>
            </a:r>
          </a:p>
          <a:p>
            <a:pPr marL="457200" indent="-457200">
              <a:buFont typeface="Wingdings" panose="05000000000000000000" pitchFamily="2" charset="2"/>
              <a:buChar char="Ø"/>
            </a:pPr>
            <a:endParaRPr lang="en-US" sz="2400" b="1" dirty="0">
              <a:solidFill>
                <a:schemeClr val="tx2">
                  <a:lumMod val="25000"/>
                </a:schemeClr>
              </a:solidFill>
              <a:latin typeface="Adelle"/>
            </a:endParaRPr>
          </a:p>
          <a:p>
            <a:pPr marL="457200" indent="-457200">
              <a:buFont typeface="Wingdings" panose="05000000000000000000" pitchFamily="2" charset="2"/>
              <a:buChar char="Ø"/>
            </a:pPr>
            <a:r>
              <a:rPr lang="en-US" sz="3200" b="1" dirty="0">
                <a:solidFill>
                  <a:schemeClr val="tx2">
                    <a:lumMod val="25000"/>
                  </a:schemeClr>
                </a:solidFill>
                <a:latin typeface="Adelle"/>
              </a:rPr>
              <a:t>Outlines project activities in sufficient detail</a:t>
            </a:r>
          </a:p>
          <a:p>
            <a:endParaRPr lang="en-US" sz="2400" b="1" dirty="0">
              <a:solidFill>
                <a:schemeClr val="tx2">
                  <a:lumMod val="25000"/>
                </a:schemeClr>
              </a:solidFill>
              <a:latin typeface="Adelle"/>
            </a:endParaRPr>
          </a:p>
          <a:p>
            <a:pPr marL="914400" lvl="1" indent="-457200">
              <a:buFont typeface="Wingdings" panose="05000000000000000000" pitchFamily="2" charset="2"/>
              <a:buChar char="q"/>
            </a:pPr>
            <a:r>
              <a:rPr lang="en-US" sz="3200" b="1" dirty="0">
                <a:solidFill>
                  <a:schemeClr val="tx2">
                    <a:lumMod val="25000"/>
                  </a:schemeClr>
                </a:solidFill>
                <a:latin typeface="Adelle"/>
              </a:rPr>
              <a:t>Detailed description of data collection and analysis procedures, modifications to or problems with the original research design, findings, and conclusions</a:t>
            </a:r>
          </a:p>
        </p:txBody>
      </p:sp>
      <p:cxnSp>
        <p:nvCxnSpPr>
          <p:cNvPr id="7" name="Straight Connector 6"/>
          <p:cNvCxnSpPr/>
          <p:nvPr/>
        </p:nvCxnSpPr>
        <p:spPr>
          <a:xfrm flipV="1">
            <a:off x="300790" y="894660"/>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8466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0790" y="0"/>
            <a:ext cx="7988968" cy="769441"/>
          </a:xfrm>
          <a:prstGeom prst="rect">
            <a:avLst/>
          </a:prstGeom>
          <a:noFill/>
        </p:spPr>
        <p:txBody>
          <a:bodyPr wrap="square" rtlCol="0">
            <a:spAutoFit/>
          </a:bodyPr>
          <a:lstStyle/>
          <a:p>
            <a:r>
              <a:rPr lang="en-US" sz="4400" b="1" dirty="0">
                <a:solidFill>
                  <a:schemeClr val="tx2">
                    <a:lumMod val="25000"/>
                  </a:schemeClr>
                </a:solidFill>
                <a:latin typeface="Adelle"/>
              </a:rPr>
              <a:t>Final Reports - Invention</a:t>
            </a:r>
          </a:p>
        </p:txBody>
      </p:sp>
      <p:sp>
        <p:nvSpPr>
          <p:cNvPr id="6" name="Rectangle 5"/>
          <p:cNvSpPr/>
          <p:nvPr/>
        </p:nvSpPr>
        <p:spPr>
          <a:xfrm>
            <a:off x="374984" y="980762"/>
            <a:ext cx="11269580" cy="5632311"/>
          </a:xfrm>
          <a:prstGeom prst="rect">
            <a:avLst/>
          </a:prstGeom>
        </p:spPr>
        <p:txBody>
          <a:bodyPr wrap="square">
            <a:spAutoFit/>
          </a:bodyPr>
          <a:lstStyle/>
          <a:p>
            <a:pPr marL="457200" indent="-457200">
              <a:buFont typeface="Wingdings" panose="05000000000000000000" pitchFamily="2" charset="2"/>
              <a:buChar char="Ø"/>
            </a:pPr>
            <a:r>
              <a:rPr lang="en-US" sz="2400" b="1" dirty="0">
                <a:solidFill>
                  <a:schemeClr val="tx2">
                    <a:lumMod val="25000"/>
                  </a:schemeClr>
                </a:solidFill>
                <a:latin typeface="Adelle"/>
              </a:rPr>
              <a:t>The University submits a Final Invention Report or Statement and Certification, whether or not invention(s) resulted from work under the grant, when required by sponsor</a:t>
            </a:r>
          </a:p>
          <a:p>
            <a:pPr marL="457200" indent="-457200">
              <a:buFont typeface="Wingdings" panose="05000000000000000000" pitchFamily="2" charset="2"/>
              <a:buChar char="Ø"/>
            </a:pPr>
            <a:endParaRPr lang="en-US" sz="2400" b="1" dirty="0">
              <a:solidFill>
                <a:schemeClr val="tx2">
                  <a:lumMod val="25000"/>
                </a:schemeClr>
              </a:solidFill>
              <a:latin typeface="Adelle"/>
            </a:endParaRPr>
          </a:p>
          <a:p>
            <a:pPr marL="457200" indent="-457200">
              <a:buFont typeface="Wingdings" panose="05000000000000000000" pitchFamily="2" charset="2"/>
              <a:buChar char="Ø"/>
            </a:pPr>
            <a:r>
              <a:rPr lang="en-US" sz="2400" b="1" dirty="0">
                <a:solidFill>
                  <a:schemeClr val="tx2">
                    <a:lumMod val="25000"/>
                  </a:schemeClr>
                </a:solidFill>
                <a:latin typeface="Adelle"/>
              </a:rPr>
              <a:t>Must be signed by the PI and an authorized institutional official</a:t>
            </a:r>
          </a:p>
          <a:p>
            <a:pPr marL="457200" indent="-457200">
              <a:buFont typeface="Wingdings" panose="05000000000000000000" pitchFamily="2" charset="2"/>
              <a:buChar char="Ø"/>
            </a:pPr>
            <a:endParaRPr lang="en-US" sz="2400" b="1" dirty="0">
              <a:solidFill>
                <a:schemeClr val="tx2">
                  <a:lumMod val="25000"/>
                </a:schemeClr>
              </a:solidFill>
              <a:latin typeface="Adelle"/>
            </a:endParaRPr>
          </a:p>
          <a:p>
            <a:pPr marL="457200" indent="-457200">
              <a:buFont typeface="Wingdings" panose="05000000000000000000" pitchFamily="2" charset="2"/>
              <a:buChar char="Ø"/>
            </a:pPr>
            <a:r>
              <a:rPr lang="en-US" sz="2400" b="1" dirty="0">
                <a:solidFill>
                  <a:schemeClr val="tx2">
                    <a:lumMod val="25000"/>
                  </a:schemeClr>
                </a:solidFill>
                <a:latin typeface="Adelle"/>
              </a:rPr>
              <a:t>Report must list all inventions that were conceived or first actually reduced to practice during the course of work under the project, whether or not previously reported</a:t>
            </a:r>
          </a:p>
          <a:p>
            <a:pPr marL="457200" indent="-457200">
              <a:buFont typeface="Wingdings" panose="05000000000000000000" pitchFamily="2" charset="2"/>
              <a:buChar char="Ø"/>
            </a:pPr>
            <a:endParaRPr lang="en-US" sz="2400" b="1" dirty="0">
              <a:solidFill>
                <a:schemeClr val="tx2">
                  <a:lumMod val="25000"/>
                </a:schemeClr>
              </a:solidFill>
              <a:latin typeface="Adelle"/>
            </a:endParaRPr>
          </a:p>
          <a:p>
            <a:pPr marL="457200" indent="-457200">
              <a:buFont typeface="Wingdings" panose="05000000000000000000" pitchFamily="2" charset="2"/>
              <a:buChar char="Ø"/>
            </a:pPr>
            <a:r>
              <a:rPr lang="en-US" sz="2400" b="1" dirty="0">
                <a:solidFill>
                  <a:schemeClr val="tx2">
                    <a:lumMod val="25000"/>
                  </a:schemeClr>
                </a:solidFill>
                <a:latin typeface="Adelle"/>
              </a:rPr>
              <a:t>If there were no inventions, the statement should indicate "None.“</a:t>
            </a:r>
          </a:p>
          <a:p>
            <a:pPr marL="457200" indent="-457200">
              <a:buFont typeface="Wingdings" panose="05000000000000000000" pitchFamily="2" charset="2"/>
              <a:buChar char="Ø"/>
            </a:pPr>
            <a:endParaRPr lang="en-US" sz="2400" b="1" dirty="0">
              <a:solidFill>
                <a:schemeClr val="tx2">
                  <a:lumMod val="25000"/>
                </a:schemeClr>
              </a:solidFill>
              <a:latin typeface="Adelle"/>
            </a:endParaRPr>
          </a:p>
          <a:p>
            <a:pPr marL="457200" indent="-457200">
              <a:buFont typeface="Wingdings" panose="05000000000000000000" pitchFamily="2" charset="2"/>
              <a:buChar char="Ø"/>
            </a:pPr>
            <a:r>
              <a:rPr lang="en-US" sz="2400" b="1" dirty="0">
                <a:solidFill>
                  <a:schemeClr val="tx2">
                    <a:lumMod val="25000"/>
                  </a:schemeClr>
                </a:solidFill>
                <a:latin typeface="Adelle"/>
              </a:rPr>
              <a:t>The PI is responsible for generating this report and it should be processed through SPA who will work with the Technology Commercialization office to obtain the appropriate signature</a:t>
            </a:r>
          </a:p>
        </p:txBody>
      </p:sp>
      <p:cxnSp>
        <p:nvCxnSpPr>
          <p:cNvPr id="7" name="Straight Connector 6"/>
          <p:cNvCxnSpPr/>
          <p:nvPr/>
        </p:nvCxnSpPr>
        <p:spPr>
          <a:xfrm flipV="1">
            <a:off x="300790" y="80107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628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0631" y="0"/>
            <a:ext cx="7988968" cy="769441"/>
          </a:xfrm>
          <a:prstGeom prst="rect">
            <a:avLst/>
          </a:prstGeom>
          <a:noFill/>
        </p:spPr>
        <p:txBody>
          <a:bodyPr wrap="square" rtlCol="0">
            <a:spAutoFit/>
          </a:bodyPr>
          <a:lstStyle/>
          <a:p>
            <a:r>
              <a:rPr lang="en-US" sz="4400" b="1" dirty="0">
                <a:solidFill>
                  <a:schemeClr val="tx2">
                    <a:lumMod val="25000"/>
                  </a:schemeClr>
                </a:solidFill>
                <a:latin typeface="Adelle"/>
              </a:rPr>
              <a:t>Final Reports - Property</a:t>
            </a:r>
          </a:p>
        </p:txBody>
      </p:sp>
      <p:sp>
        <p:nvSpPr>
          <p:cNvPr id="5" name="Rectangle 4"/>
          <p:cNvSpPr/>
          <p:nvPr/>
        </p:nvSpPr>
        <p:spPr>
          <a:xfrm>
            <a:off x="300789" y="1053769"/>
            <a:ext cx="11502189" cy="4832092"/>
          </a:xfrm>
          <a:prstGeom prst="rect">
            <a:avLst/>
          </a:prstGeom>
        </p:spPr>
        <p:txBody>
          <a:bodyPr wrap="square">
            <a:spAutoFit/>
          </a:bodyPr>
          <a:lstStyle/>
          <a:p>
            <a:pPr marL="457200" indent="-457200">
              <a:buFont typeface="Wingdings" panose="05000000000000000000" pitchFamily="2" charset="2"/>
              <a:buChar char="Ø"/>
            </a:pPr>
            <a:r>
              <a:rPr lang="en-US" sz="2800" b="1" dirty="0">
                <a:solidFill>
                  <a:schemeClr val="tx2">
                    <a:lumMod val="25000"/>
                  </a:schemeClr>
                </a:solidFill>
                <a:latin typeface="Adelle"/>
              </a:rPr>
              <a:t>WSU must account for any real or personal property acquired with the use of federal funds</a:t>
            </a:r>
          </a:p>
          <a:p>
            <a:pPr marL="457200" indent="-457200">
              <a:buFont typeface="Wingdings" panose="05000000000000000000" pitchFamily="2" charset="2"/>
              <a:buChar char="Ø"/>
            </a:pPr>
            <a:endParaRPr lang="en-US" sz="2800" b="1" dirty="0">
              <a:solidFill>
                <a:schemeClr val="tx2">
                  <a:lumMod val="25000"/>
                </a:schemeClr>
              </a:solidFill>
              <a:latin typeface="Adelle"/>
            </a:endParaRPr>
          </a:p>
          <a:p>
            <a:pPr marL="457200" indent="-457200">
              <a:buFont typeface="Wingdings" panose="05000000000000000000" pitchFamily="2" charset="2"/>
              <a:buChar char="Ø"/>
            </a:pPr>
            <a:r>
              <a:rPr lang="en-US" sz="2800" b="1" dirty="0">
                <a:solidFill>
                  <a:schemeClr val="tx2">
                    <a:lumMod val="25000"/>
                  </a:schemeClr>
                </a:solidFill>
                <a:latin typeface="Adelle"/>
              </a:rPr>
              <a:t>A report is prepared by SPA and Fiscal Operations using agency forms identifying the equipment purchased, acquisition cost, make, model number, serial number, WSU inventory number, and condition</a:t>
            </a:r>
          </a:p>
          <a:p>
            <a:pPr marL="457200" indent="-457200">
              <a:buFont typeface="Wingdings" panose="05000000000000000000" pitchFamily="2" charset="2"/>
              <a:buChar char="Ø"/>
            </a:pPr>
            <a:endParaRPr lang="en-US" sz="2800" b="1" dirty="0">
              <a:solidFill>
                <a:schemeClr val="tx2">
                  <a:lumMod val="25000"/>
                </a:schemeClr>
              </a:solidFill>
              <a:latin typeface="Adelle"/>
            </a:endParaRPr>
          </a:p>
          <a:p>
            <a:pPr marL="457200" indent="-457200">
              <a:buFont typeface="Wingdings" panose="05000000000000000000" pitchFamily="2" charset="2"/>
              <a:buChar char="Ø"/>
            </a:pPr>
            <a:r>
              <a:rPr lang="en-US" sz="2800" b="1" dirty="0">
                <a:solidFill>
                  <a:schemeClr val="tx2">
                    <a:lumMod val="25000"/>
                  </a:schemeClr>
                </a:solidFill>
                <a:latin typeface="Adelle"/>
              </a:rPr>
              <a:t>If the terms of the award do not automatically give title to the University, a letter is sent to the agency requesting transfer of title to the University</a:t>
            </a:r>
          </a:p>
        </p:txBody>
      </p:sp>
      <p:sp>
        <p:nvSpPr>
          <p:cNvPr id="7" name="TextBox 6"/>
          <p:cNvSpPr txBox="1"/>
          <p:nvPr/>
        </p:nvSpPr>
        <p:spPr>
          <a:xfrm>
            <a:off x="9281320" y="6045949"/>
            <a:ext cx="2767264" cy="646331"/>
          </a:xfrm>
          <a:prstGeom prst="rect">
            <a:avLst/>
          </a:prstGeom>
          <a:solidFill>
            <a:srgbClr val="FFCC49"/>
          </a:solidFill>
        </p:spPr>
        <p:txBody>
          <a:bodyPr wrap="square" rtlCol="0">
            <a:spAutoFit/>
          </a:bodyPr>
          <a:lstStyle/>
          <a:p>
            <a:pPr algn="ctr"/>
            <a:r>
              <a:rPr lang="en-US" b="1" dirty="0">
                <a:latin typeface="Adelle"/>
                <a:hlinkClick r:id="rId3"/>
              </a:rPr>
              <a:t>WSU Policy regarding Equipment</a:t>
            </a:r>
            <a:endParaRPr lang="en-US" b="1" dirty="0">
              <a:latin typeface="Adelle"/>
            </a:endParaRPr>
          </a:p>
        </p:txBody>
      </p:sp>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302" y="5931754"/>
            <a:ext cx="647700" cy="647700"/>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151539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5566027" y="2817193"/>
            <a:ext cx="998992" cy="1446550"/>
          </a:xfrm>
          <a:prstGeom prst="rect">
            <a:avLst/>
          </a:prstGeom>
          <a:noFill/>
          <a:effectLst>
            <a:glow rad="228600">
              <a:schemeClr val="accent1">
                <a:satMod val="175000"/>
                <a:alpha val="40000"/>
              </a:schemeClr>
            </a:glow>
          </a:effectLst>
          <a:scene3d>
            <a:camera prst="orthographicFront"/>
            <a:lightRig rig="harsh" dir="t">
              <a:rot lat="0" lon="0" rev="1800000"/>
            </a:lightRig>
          </a:scene3d>
          <a:sp3d extrusionH="107950" contourW="31750">
            <a:bevelT w="101600" prst="riblet"/>
            <a:contourClr>
              <a:srgbClr val="266659"/>
            </a:contourClr>
          </a:sp3d>
        </p:spPr>
        <p:txBody>
          <a:bodyPr wrap="none" lIns="91440" tIns="45720" rIns="91440" bIns="45720">
            <a:spAutoFit/>
            <a:sp3d extrusionH="57150" prstMaterial="matte">
              <a:bevelT w="63500" h="12700" prst="angle"/>
              <a:contourClr>
                <a:schemeClr val="bg1">
                  <a:lumMod val="65000"/>
                </a:schemeClr>
              </a:contourClr>
            </a:sp3d>
          </a:bodyPr>
          <a:lstStyle/>
          <a:p>
            <a:pPr algn="ctr"/>
            <a:r>
              <a:rPr lang="en-US" sz="8800" b="1" dirty="0">
                <a:ln/>
                <a:solidFill>
                  <a:schemeClr val="accent3"/>
                </a:solidFill>
                <a:latin typeface="Adelle"/>
              </a:rPr>
              <a:t>&amp;</a:t>
            </a:r>
            <a:endParaRPr lang="en-US" sz="8800" b="1" cap="none" spc="0" dirty="0">
              <a:ln/>
              <a:solidFill>
                <a:schemeClr val="accent3"/>
              </a:solidFill>
              <a:effectLst/>
              <a:latin typeface="Adelle"/>
            </a:endParaRPr>
          </a:p>
        </p:txBody>
      </p:sp>
      <p:sp>
        <p:nvSpPr>
          <p:cNvPr id="4" name="Rectangle 3"/>
          <p:cNvSpPr/>
          <p:nvPr/>
        </p:nvSpPr>
        <p:spPr>
          <a:xfrm>
            <a:off x="2868173" y="4516226"/>
            <a:ext cx="6394700" cy="1446550"/>
          </a:xfrm>
          <a:prstGeom prst="rect">
            <a:avLst/>
          </a:prstGeom>
          <a:noFill/>
          <a:effectLst>
            <a:glow rad="228600">
              <a:schemeClr val="accent1">
                <a:satMod val="175000"/>
                <a:alpha val="40000"/>
              </a:schemeClr>
            </a:glow>
          </a:effectLst>
          <a:scene3d>
            <a:camera prst="orthographicFront"/>
            <a:lightRig rig="harsh" dir="t">
              <a:rot lat="0" lon="0" rev="1800000"/>
            </a:lightRig>
          </a:scene3d>
          <a:sp3d extrusionH="107950" contourW="31750">
            <a:bevelT w="101600" prst="riblet"/>
            <a:contourClr>
              <a:srgbClr val="266659"/>
            </a:contourClr>
          </a:sp3d>
        </p:spPr>
        <p:txBody>
          <a:bodyPr wrap="square" lIns="91440" tIns="45720" rIns="91440" bIns="45720">
            <a:spAutoFit/>
            <a:sp3d extrusionH="57150" prstMaterial="matte">
              <a:bevelT w="63500" h="12700" prst="angle"/>
              <a:contourClr>
                <a:schemeClr val="bg1">
                  <a:lumMod val="65000"/>
                </a:schemeClr>
              </a:contourClr>
            </a:sp3d>
          </a:bodyPr>
          <a:lstStyle/>
          <a:p>
            <a:pPr algn="ctr"/>
            <a:r>
              <a:rPr lang="en-US" sz="8800" b="1" dirty="0">
                <a:ln/>
                <a:solidFill>
                  <a:schemeClr val="accent3"/>
                </a:solidFill>
                <a:latin typeface="Adelle"/>
              </a:rPr>
              <a:t>Discussion</a:t>
            </a:r>
            <a:endParaRPr lang="en-US" sz="8800" b="1" cap="none" spc="0" dirty="0">
              <a:ln/>
              <a:solidFill>
                <a:schemeClr val="accent3"/>
              </a:solidFill>
              <a:effectLst/>
              <a:latin typeface="Adelle"/>
            </a:endParaRPr>
          </a:p>
        </p:txBody>
      </p:sp>
      <p:sp>
        <p:nvSpPr>
          <p:cNvPr id="5" name="Rectangle 4"/>
          <p:cNvSpPr/>
          <p:nvPr/>
        </p:nvSpPr>
        <p:spPr>
          <a:xfrm>
            <a:off x="3212819" y="1118161"/>
            <a:ext cx="5705408" cy="1446550"/>
          </a:xfrm>
          <a:prstGeom prst="rect">
            <a:avLst/>
          </a:prstGeom>
          <a:noFill/>
          <a:effectLst>
            <a:glow rad="228600">
              <a:schemeClr val="accent1">
                <a:satMod val="175000"/>
                <a:alpha val="40000"/>
              </a:schemeClr>
            </a:glow>
          </a:effectLst>
          <a:scene3d>
            <a:camera prst="orthographicFront"/>
            <a:lightRig rig="harsh" dir="t">
              <a:rot lat="0" lon="0" rev="1800000"/>
            </a:lightRig>
          </a:scene3d>
          <a:sp3d extrusionH="107950" contourW="31750">
            <a:bevelT w="101600" prst="riblet"/>
            <a:contourClr>
              <a:srgbClr val="266659"/>
            </a:contourClr>
          </a:sp3d>
        </p:spPr>
        <p:txBody>
          <a:bodyPr wrap="none" lIns="91440" tIns="45720" rIns="91440" bIns="45720">
            <a:spAutoFit/>
            <a:sp3d extrusionH="57150" prstMaterial="matte">
              <a:bevelT w="63500" h="12700" prst="angle"/>
              <a:contourClr>
                <a:schemeClr val="bg1">
                  <a:lumMod val="65000"/>
                </a:schemeClr>
              </a:contourClr>
            </a:sp3d>
          </a:bodyPr>
          <a:lstStyle/>
          <a:p>
            <a:pPr algn="ctr"/>
            <a:r>
              <a:rPr lang="en-US" sz="8800" b="1" cap="none" spc="0" dirty="0">
                <a:ln/>
                <a:solidFill>
                  <a:schemeClr val="accent3"/>
                </a:solidFill>
                <a:effectLst/>
                <a:latin typeface="Adelle"/>
              </a:rPr>
              <a:t>Questions</a:t>
            </a:r>
          </a:p>
        </p:txBody>
      </p:sp>
    </p:spTree>
    <p:extLst>
      <p:ext uri="{BB962C8B-B14F-4D97-AF65-F5344CB8AC3E}">
        <p14:creationId xmlns:p14="http://schemas.microsoft.com/office/powerpoint/2010/main" val="26538364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068" y="4563634"/>
            <a:ext cx="2510304" cy="2294366"/>
          </a:xfrm>
          <a:prstGeom prst="rect">
            <a:avLst/>
          </a:prstGeom>
          <a:effectLst>
            <a:softEdge rad="16510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19" t="5268" r="5834" b="36821"/>
          <a:stretch/>
        </p:blipFill>
        <p:spPr>
          <a:xfrm>
            <a:off x="0" y="1635946"/>
            <a:ext cx="6539696" cy="2581155"/>
          </a:xfrm>
          <a:prstGeom prst="rect">
            <a:avLst/>
          </a:prstGeom>
          <a:solidFill>
            <a:srgbClr val="FFCC49"/>
          </a:solidFill>
          <a:ln>
            <a:noFill/>
          </a:ln>
          <a:effectLst>
            <a:outerShdw blurRad="292100" dist="139700" dir="2700000" algn="tl" rotWithShape="0">
              <a:srgbClr val="333333">
                <a:alpha val="65000"/>
              </a:srgbClr>
            </a:outerShdw>
          </a:effectLst>
        </p:spPr>
      </p:pic>
      <p:sp>
        <p:nvSpPr>
          <p:cNvPr id="7" name="Rectangle 6"/>
          <p:cNvSpPr>
            <a:spLocks/>
          </p:cNvSpPr>
          <p:nvPr/>
        </p:nvSpPr>
        <p:spPr>
          <a:xfrm>
            <a:off x="0" y="1635946"/>
            <a:ext cx="12192000" cy="2581155"/>
          </a:xfrm>
          <a:prstGeom prst="rect">
            <a:avLst/>
          </a:prstGeom>
          <a:solidFill>
            <a:srgbClr val="26665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539696" y="2291765"/>
            <a:ext cx="5652304" cy="1169551"/>
          </a:xfrm>
          <a:prstGeom prst="rect">
            <a:avLst/>
          </a:prstGeom>
          <a:noFill/>
        </p:spPr>
        <p:txBody>
          <a:bodyPr wrap="square" rtlCol="0">
            <a:spAutoFit/>
          </a:bodyPr>
          <a:lstStyle/>
          <a:p>
            <a:r>
              <a:rPr lang="en-US" sz="4000" b="1" dirty="0">
                <a:latin typeface="Adelle"/>
              </a:rPr>
              <a:t>Sponsored Projects:</a:t>
            </a:r>
          </a:p>
          <a:p>
            <a:r>
              <a:rPr lang="en-US" sz="3000" b="1" dirty="0">
                <a:latin typeface="Adelle"/>
              </a:rPr>
              <a:t>Departmental Administration</a:t>
            </a:r>
          </a:p>
        </p:txBody>
      </p:sp>
    </p:spTree>
    <p:extLst>
      <p:ext uri="{BB962C8B-B14F-4D97-AF65-F5344CB8AC3E}">
        <p14:creationId xmlns:p14="http://schemas.microsoft.com/office/powerpoint/2010/main" val="337086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2472" y="0"/>
            <a:ext cx="8551572" cy="1442433"/>
          </a:xfrm>
        </p:spPr>
        <p:txBody>
          <a:bodyPr>
            <a:normAutofit/>
          </a:bodyPr>
          <a:lstStyle/>
          <a:p>
            <a:pPr eaLnBrk="1" fontAlgn="auto" hangingPunct="1">
              <a:spcAft>
                <a:spcPts val="0"/>
              </a:spcAft>
              <a:defRPr/>
            </a:pPr>
            <a:r>
              <a:rPr lang="en-US" sz="8800" b="1" dirty="0">
                <a:solidFill>
                  <a:schemeClr val="bg1">
                    <a:lumMod val="85000"/>
                    <a:lumOff val="15000"/>
                  </a:schemeClr>
                </a:solidFill>
                <a:latin typeface="Adelle"/>
              </a:rPr>
              <a:t>Key Concepts</a:t>
            </a:r>
          </a:p>
        </p:txBody>
      </p:sp>
      <p:sp>
        <p:nvSpPr>
          <p:cNvPr id="3" name="TextBox 2"/>
          <p:cNvSpPr txBox="1"/>
          <p:nvPr/>
        </p:nvSpPr>
        <p:spPr>
          <a:xfrm>
            <a:off x="702472" y="1455775"/>
            <a:ext cx="11101601" cy="1569660"/>
          </a:xfrm>
          <a:prstGeom prst="rect">
            <a:avLst/>
          </a:prstGeom>
          <a:noFill/>
        </p:spPr>
        <p:txBody>
          <a:bodyPr wrap="square">
            <a:spAutoFit/>
          </a:bodyPr>
          <a:lstStyle/>
          <a:p>
            <a:pPr algn="ctr" eaLnBrk="1" fontAlgn="auto" hangingPunct="1">
              <a:spcBef>
                <a:spcPts val="0"/>
              </a:spcBef>
              <a:spcAft>
                <a:spcPts val="0"/>
              </a:spcAft>
              <a:defRPr/>
            </a:pPr>
            <a:r>
              <a:rPr lang="en-US" sz="4000" b="1" u="sng" dirty="0">
                <a:solidFill>
                  <a:schemeClr val="bg1">
                    <a:lumMod val="85000"/>
                    <a:lumOff val="15000"/>
                  </a:schemeClr>
                </a:solidFill>
                <a:latin typeface="Adelle"/>
              </a:rPr>
              <a:t>Sponsored Project</a:t>
            </a:r>
            <a:r>
              <a:rPr lang="en-US" sz="3600" b="1" dirty="0">
                <a:solidFill>
                  <a:schemeClr val="bg1">
                    <a:lumMod val="85000"/>
                    <a:lumOff val="15000"/>
                  </a:schemeClr>
                </a:solidFill>
                <a:latin typeface="Adelle"/>
              </a:rPr>
              <a:t> </a:t>
            </a:r>
            <a:r>
              <a:rPr lang="en-US" sz="3600" dirty="0">
                <a:solidFill>
                  <a:schemeClr val="bg1">
                    <a:lumMod val="85000"/>
                    <a:lumOff val="15000"/>
                  </a:schemeClr>
                </a:solidFill>
                <a:latin typeface="Adelle"/>
              </a:rPr>
              <a:t>– Any </a:t>
            </a:r>
            <a:r>
              <a:rPr lang="en-US" sz="3600" b="1" dirty="0">
                <a:solidFill>
                  <a:schemeClr val="bg1">
                    <a:lumMod val="85000"/>
                    <a:lumOff val="15000"/>
                  </a:schemeClr>
                </a:solidFill>
                <a:latin typeface="Adelle"/>
              </a:rPr>
              <a:t>EXTERNALLY FUNDED</a:t>
            </a:r>
            <a:r>
              <a:rPr lang="en-US" sz="3600" dirty="0">
                <a:solidFill>
                  <a:schemeClr val="bg1">
                    <a:lumMod val="85000"/>
                    <a:lumOff val="15000"/>
                  </a:schemeClr>
                </a:solidFill>
                <a:latin typeface="Adelle"/>
              </a:rPr>
              <a:t> research or scholarly activity</a:t>
            </a:r>
          </a:p>
          <a:p>
            <a:pPr eaLnBrk="1" fontAlgn="auto" hangingPunct="1">
              <a:spcBef>
                <a:spcPts val="0"/>
              </a:spcBef>
              <a:spcAft>
                <a:spcPts val="0"/>
              </a:spcAft>
              <a:defRPr/>
            </a:pPr>
            <a:endParaRPr lang="en-US" sz="2000" u="sng" dirty="0">
              <a:latin typeface="Adelle"/>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687" y="2426530"/>
            <a:ext cx="3951152" cy="4431470"/>
          </a:xfrm>
          <a:prstGeom prst="rect">
            <a:avLst/>
          </a:prstGeom>
        </p:spPr>
      </p:pic>
      <p:cxnSp>
        <p:nvCxnSpPr>
          <p:cNvPr id="6" name="Straight Connector 5"/>
          <p:cNvCxnSpPr/>
          <p:nvPr/>
        </p:nvCxnSpPr>
        <p:spPr>
          <a:xfrm flipV="1">
            <a:off x="360680" y="135354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550224" y="1379577"/>
            <a:ext cx="1131121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marL="285750" indent="-285750" eaLnBrk="1" hangingPunct="1">
              <a:buFont typeface="Arial" panose="020B0604020202020204" pitchFamily="34" charset="0"/>
              <a:buChar char="•"/>
            </a:pPr>
            <a:endParaRPr lang="en-US" altLang="en-US" sz="2400" dirty="0"/>
          </a:p>
          <a:p>
            <a:pPr marL="342900" indent="-342900" eaLnBrk="1" hangingPunct="1">
              <a:buFont typeface="Wingdings" panose="05000000000000000000" pitchFamily="2" charset="2"/>
              <a:buChar char="Ø"/>
            </a:pPr>
            <a:r>
              <a:rPr lang="en-US" altLang="en-US" sz="3200" dirty="0">
                <a:solidFill>
                  <a:schemeClr val="bg1">
                    <a:lumMod val="85000"/>
                    <a:lumOff val="15000"/>
                  </a:schemeClr>
                </a:solidFill>
                <a:latin typeface="Adelle"/>
              </a:rPr>
              <a:t>“Exchange Transaction” between an external sponsor and recipient</a:t>
            </a:r>
          </a:p>
          <a:p>
            <a:pPr marL="342900" indent="-342900" eaLnBrk="1" hangingPunct="1">
              <a:buFont typeface="Wingdings" panose="05000000000000000000" pitchFamily="2" charset="2"/>
              <a:buChar char="Ø"/>
            </a:pPr>
            <a:endParaRPr lang="en-US" altLang="en-US" sz="3200" dirty="0">
              <a:solidFill>
                <a:schemeClr val="bg1">
                  <a:lumMod val="85000"/>
                  <a:lumOff val="15000"/>
                </a:schemeClr>
              </a:solidFill>
              <a:latin typeface="Adelle"/>
            </a:endParaRPr>
          </a:p>
          <a:p>
            <a:pPr marL="342900" indent="-342900" eaLnBrk="1" hangingPunct="1">
              <a:buFont typeface="Wingdings" panose="05000000000000000000" pitchFamily="2" charset="2"/>
              <a:buChar char="Ø"/>
            </a:pPr>
            <a:r>
              <a:rPr lang="en-US" altLang="en-US" sz="3200" dirty="0">
                <a:solidFill>
                  <a:schemeClr val="bg1">
                    <a:lumMod val="85000"/>
                    <a:lumOff val="15000"/>
                  </a:schemeClr>
                </a:solidFill>
                <a:latin typeface="Adelle"/>
              </a:rPr>
              <a:t>Grant, contract, cooperative agreement, purchase order or any other mutually bonding agreement that restricts the use of funds or property and stipulates conditions with which the university must comply</a:t>
            </a:r>
          </a:p>
        </p:txBody>
      </p:sp>
      <p:sp>
        <p:nvSpPr>
          <p:cNvPr id="5" name="Title 1"/>
          <p:cNvSpPr>
            <a:spLocks noGrp="1"/>
          </p:cNvSpPr>
          <p:nvPr>
            <p:ph type="title"/>
          </p:nvPr>
        </p:nvSpPr>
        <p:spPr>
          <a:xfrm>
            <a:off x="550224" y="-24743"/>
            <a:ext cx="11603865" cy="1442433"/>
          </a:xfrm>
        </p:spPr>
        <p:txBody>
          <a:bodyPr>
            <a:normAutofit/>
          </a:bodyPr>
          <a:lstStyle/>
          <a:p>
            <a:pPr eaLnBrk="1" fontAlgn="auto" hangingPunct="1">
              <a:spcAft>
                <a:spcPts val="0"/>
              </a:spcAft>
              <a:defRPr/>
            </a:pPr>
            <a:r>
              <a:rPr lang="en-US" sz="6000" b="1" dirty="0">
                <a:solidFill>
                  <a:schemeClr val="bg1">
                    <a:lumMod val="85000"/>
                    <a:lumOff val="15000"/>
                  </a:schemeClr>
                </a:solidFill>
                <a:latin typeface="Adelle"/>
              </a:rPr>
              <a:t>Sponsored Project – In Detail</a:t>
            </a:r>
          </a:p>
        </p:txBody>
      </p:sp>
      <p:cxnSp>
        <p:nvCxnSpPr>
          <p:cNvPr id="7" name="Straight Connector 6"/>
          <p:cNvCxnSpPr/>
          <p:nvPr/>
        </p:nvCxnSpPr>
        <p:spPr>
          <a:xfrm flipV="1">
            <a:off x="303426" y="1216500"/>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9" name="TextBox 3"/>
          <p:cNvSpPr txBox="1">
            <a:spLocks noChangeArrowheads="1"/>
          </p:cNvSpPr>
          <p:nvPr/>
        </p:nvSpPr>
        <p:spPr bwMode="auto">
          <a:xfrm>
            <a:off x="550224" y="1379577"/>
            <a:ext cx="11311218"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eaLnBrk="1" hangingPunct="1"/>
            <a:endParaRPr lang="en-US" altLang="en-US" sz="2400" dirty="0">
              <a:solidFill>
                <a:schemeClr val="bg1">
                  <a:lumMod val="85000"/>
                  <a:lumOff val="15000"/>
                </a:schemeClr>
              </a:solidFill>
            </a:endParaRPr>
          </a:p>
          <a:p>
            <a:pPr marL="342900" indent="-342900" eaLnBrk="1" hangingPunct="1">
              <a:buFont typeface="Wingdings" panose="05000000000000000000" pitchFamily="2" charset="2"/>
              <a:buChar char="Ø"/>
            </a:pPr>
            <a:r>
              <a:rPr lang="en-US" altLang="en-US" sz="3200" dirty="0">
                <a:solidFill>
                  <a:schemeClr val="bg1">
                    <a:lumMod val="85000"/>
                    <a:lumOff val="15000"/>
                  </a:schemeClr>
                </a:solidFill>
                <a:latin typeface="Adelle"/>
              </a:rPr>
              <a:t>Includes provisions for audit by or on behalf of the sponsor</a:t>
            </a:r>
          </a:p>
          <a:p>
            <a:pPr marL="342900" indent="-342900" eaLnBrk="1" hangingPunct="1">
              <a:buFont typeface="Wingdings" panose="05000000000000000000" pitchFamily="2" charset="2"/>
              <a:buChar char="Ø"/>
            </a:pPr>
            <a:endParaRPr lang="en-US" altLang="en-US" sz="3200" dirty="0">
              <a:solidFill>
                <a:schemeClr val="bg1">
                  <a:lumMod val="85000"/>
                  <a:lumOff val="15000"/>
                </a:schemeClr>
              </a:solidFill>
              <a:latin typeface="Adelle"/>
            </a:endParaRPr>
          </a:p>
          <a:p>
            <a:pPr marL="342900" indent="-342900" eaLnBrk="1" hangingPunct="1">
              <a:buFont typeface="Wingdings" panose="05000000000000000000" pitchFamily="2" charset="2"/>
              <a:buChar char="Ø"/>
            </a:pPr>
            <a:r>
              <a:rPr lang="en-US" altLang="en-US" sz="3200" dirty="0">
                <a:solidFill>
                  <a:schemeClr val="bg1">
                    <a:lumMod val="85000"/>
                    <a:lumOff val="15000"/>
                  </a:schemeClr>
                </a:solidFill>
                <a:latin typeface="Adelle"/>
              </a:rPr>
              <a:t>Involves the disposition of property, whether tangible or intangible, that may result from the project (e.g. equipment, records, inventions, copyrights, or rights in data)</a:t>
            </a:r>
          </a:p>
          <a:p>
            <a:pPr marL="342900" indent="-342900" eaLnBrk="1" hangingPunct="1">
              <a:buFont typeface="Wingdings" panose="05000000000000000000" pitchFamily="2" charset="2"/>
              <a:buChar char="Ø"/>
            </a:pPr>
            <a:endParaRPr lang="en-US" altLang="en-US" sz="3200" dirty="0">
              <a:solidFill>
                <a:schemeClr val="bg1">
                  <a:lumMod val="85000"/>
                  <a:lumOff val="15000"/>
                </a:schemeClr>
              </a:solidFill>
              <a:latin typeface="Adelle"/>
            </a:endParaRPr>
          </a:p>
          <a:p>
            <a:pPr marL="342900" indent="-342900" eaLnBrk="1" hangingPunct="1">
              <a:buFont typeface="Wingdings" panose="05000000000000000000" pitchFamily="2" charset="2"/>
              <a:buChar char="Ø"/>
            </a:pPr>
            <a:r>
              <a:rPr lang="en-US" altLang="en-US" sz="3200" dirty="0">
                <a:solidFill>
                  <a:schemeClr val="bg1">
                    <a:lumMod val="85000"/>
                    <a:lumOff val="15000"/>
                  </a:schemeClr>
                </a:solidFill>
                <a:latin typeface="Adelle"/>
              </a:rPr>
              <a:t>Requires regulatory oversight in areas such as animal care, human subjects, biosafety, or financial conflict of interest</a:t>
            </a:r>
          </a:p>
          <a:p>
            <a:pPr marL="285750" indent="-285750" eaLnBrk="1" hangingPunct="1">
              <a:buFont typeface="Arial" panose="020B0604020202020204" pitchFamily="34" charset="0"/>
              <a:buChar char="•"/>
            </a:pPr>
            <a:endParaRPr lang="en-US" altLang="en-US" dirty="0">
              <a:latin typeface="Adelle"/>
            </a:endParaRPr>
          </a:p>
        </p:txBody>
      </p:sp>
      <p:sp>
        <p:nvSpPr>
          <p:cNvPr id="5" name="Title 1"/>
          <p:cNvSpPr>
            <a:spLocks noGrp="1"/>
          </p:cNvSpPr>
          <p:nvPr>
            <p:ph type="title"/>
          </p:nvPr>
        </p:nvSpPr>
        <p:spPr>
          <a:xfrm>
            <a:off x="257577" y="0"/>
            <a:ext cx="11603865" cy="1442433"/>
          </a:xfrm>
        </p:spPr>
        <p:txBody>
          <a:bodyPr>
            <a:normAutofit/>
          </a:bodyPr>
          <a:lstStyle/>
          <a:p>
            <a:pPr eaLnBrk="1" fontAlgn="auto" hangingPunct="1">
              <a:spcAft>
                <a:spcPts val="0"/>
              </a:spcAft>
              <a:defRPr/>
            </a:pPr>
            <a:r>
              <a:rPr lang="en-US" sz="6600" b="1" dirty="0">
                <a:solidFill>
                  <a:schemeClr val="bg1">
                    <a:lumMod val="85000"/>
                    <a:lumOff val="15000"/>
                  </a:schemeClr>
                </a:solidFill>
                <a:latin typeface="Adelle"/>
              </a:rPr>
              <a:t>Sponsored Project – In Detail</a:t>
            </a:r>
          </a:p>
        </p:txBody>
      </p:sp>
      <p:cxnSp>
        <p:nvCxnSpPr>
          <p:cNvPr id="7" name="Straight Connector 6"/>
          <p:cNvCxnSpPr/>
          <p:nvPr/>
        </p:nvCxnSpPr>
        <p:spPr>
          <a:xfrm flipV="1">
            <a:off x="303426" y="121649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2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599" y="1661375"/>
            <a:ext cx="12819888" cy="5038760"/>
          </a:xfrm>
        </p:spPr>
        <p:txBody>
          <a:bodyPr>
            <a:normAutofit/>
          </a:bodyPr>
          <a:lstStyle/>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Research</a:t>
            </a:r>
          </a:p>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Professional Development</a:t>
            </a:r>
          </a:p>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Instruction</a:t>
            </a:r>
          </a:p>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Training</a:t>
            </a:r>
          </a:p>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Curriculum Development</a:t>
            </a:r>
          </a:p>
          <a:p>
            <a:pPr marL="2971800" lvl="5" indent="-685800" defTabSz="457200">
              <a:buFont typeface="Wingdings" panose="05000000000000000000" pitchFamily="2" charset="2"/>
              <a:buChar char="v"/>
              <a:defRPr/>
            </a:pPr>
            <a:r>
              <a:rPr lang="en-US" sz="5400" dirty="0">
                <a:solidFill>
                  <a:schemeClr val="bg1">
                    <a:lumMod val="85000"/>
                    <a:lumOff val="15000"/>
                  </a:schemeClr>
                </a:solidFill>
                <a:latin typeface="Adelle"/>
              </a:rPr>
              <a:t>Community and Public Service</a:t>
            </a:r>
          </a:p>
          <a:p>
            <a:pPr marL="457200" indent="-457200">
              <a:buFont typeface="Wingdings" panose="05000000000000000000" pitchFamily="2" charset="2"/>
              <a:buChar char="v"/>
            </a:pPr>
            <a:endParaRPr lang="en-US" dirty="0">
              <a:latin typeface="Adelle"/>
            </a:endParaRPr>
          </a:p>
        </p:txBody>
      </p:sp>
      <p:sp>
        <p:nvSpPr>
          <p:cNvPr id="4" name="Title 1"/>
          <p:cNvSpPr>
            <a:spLocks noGrp="1"/>
          </p:cNvSpPr>
          <p:nvPr>
            <p:ph type="title"/>
          </p:nvPr>
        </p:nvSpPr>
        <p:spPr>
          <a:xfrm>
            <a:off x="667512" y="0"/>
            <a:ext cx="10780776" cy="1325638"/>
          </a:xfrm>
        </p:spPr>
        <p:txBody>
          <a:bodyPr/>
          <a:lstStyle/>
          <a:p>
            <a:r>
              <a:rPr lang="en-US" b="1" dirty="0">
                <a:solidFill>
                  <a:schemeClr val="bg1">
                    <a:lumMod val="85000"/>
                    <a:lumOff val="15000"/>
                  </a:schemeClr>
                </a:solidFill>
                <a:latin typeface="Adelle"/>
              </a:rPr>
              <a:t>Activity Types</a:t>
            </a:r>
          </a:p>
        </p:txBody>
      </p:sp>
      <p:cxnSp>
        <p:nvCxnSpPr>
          <p:cNvPr id="6" name="Straight Connector 5"/>
          <p:cNvCxnSpPr/>
          <p:nvPr/>
        </p:nvCxnSpPr>
        <p:spPr>
          <a:xfrm flipV="1">
            <a:off x="385719" y="134085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1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81441" y="141226"/>
            <a:ext cx="11796712" cy="1200329"/>
          </a:xfrm>
          <a:prstGeom prst="rect">
            <a:avLst/>
          </a:prstGeom>
          <a:noFill/>
        </p:spPr>
        <p:txBody>
          <a:bodyPr>
            <a:spAutoFit/>
          </a:bodyPr>
          <a:lstStyle/>
          <a:p>
            <a:pPr eaLnBrk="1" fontAlgn="auto" hangingPunct="1">
              <a:spcBef>
                <a:spcPts val="0"/>
              </a:spcBef>
              <a:spcAft>
                <a:spcPts val="0"/>
              </a:spcAft>
              <a:defRPr/>
            </a:pPr>
            <a:r>
              <a:rPr lang="en-US" sz="5400" b="1" dirty="0">
                <a:solidFill>
                  <a:schemeClr val="bg1">
                    <a:lumMod val="85000"/>
                    <a:lumOff val="15000"/>
                  </a:schemeClr>
                </a:solidFill>
                <a:latin typeface="Adelle"/>
              </a:rPr>
              <a:t>Types of Awards</a:t>
            </a:r>
          </a:p>
          <a:p>
            <a:pPr eaLnBrk="1" fontAlgn="auto" hangingPunct="1">
              <a:spcBef>
                <a:spcPts val="0"/>
              </a:spcBef>
              <a:spcAft>
                <a:spcPts val="0"/>
              </a:spcAft>
              <a:defRPr/>
            </a:pPr>
            <a:endParaRPr lang="en-US" dirty="0">
              <a:latin typeface="+mn-lt"/>
            </a:endParaRPr>
          </a:p>
        </p:txBody>
      </p:sp>
      <p:sp>
        <p:nvSpPr>
          <p:cNvPr id="8" name="Freeform 7"/>
          <p:cNvSpPr/>
          <p:nvPr/>
        </p:nvSpPr>
        <p:spPr>
          <a:xfrm>
            <a:off x="982845" y="3606314"/>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rgbClr val="2666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Sponsored Projects</a:t>
            </a:r>
          </a:p>
        </p:txBody>
      </p:sp>
      <p:sp>
        <p:nvSpPr>
          <p:cNvPr id="9" name="Freeform 8"/>
          <p:cNvSpPr/>
          <p:nvPr/>
        </p:nvSpPr>
        <p:spPr>
          <a:xfrm rot="18770822">
            <a:off x="3352801" y="3680049"/>
            <a:ext cx="1538802" cy="32387"/>
          </a:xfrm>
          <a:custGeom>
            <a:avLst/>
            <a:gdLst>
              <a:gd name="connsiteX0" fmla="*/ 0 w 1538802"/>
              <a:gd name="connsiteY0" fmla="*/ 16193 h 32387"/>
              <a:gd name="connsiteX1" fmla="*/ 1538802 w 1538802"/>
              <a:gd name="connsiteY1" fmla="*/ 16193 h 32387"/>
            </a:gdLst>
            <a:ahLst/>
            <a:cxnLst>
              <a:cxn ang="0">
                <a:pos x="connsiteX0" y="connsiteY0"/>
              </a:cxn>
              <a:cxn ang="0">
                <a:pos x="connsiteX1" y="connsiteY1"/>
              </a:cxn>
            </a:cxnLst>
            <a:rect l="l" t="t" r="r" b="b"/>
            <a:pathLst>
              <a:path w="1538802" h="32387">
                <a:moveTo>
                  <a:pt x="0" y="16193"/>
                </a:moveTo>
                <a:lnTo>
                  <a:pt x="1538802" y="161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3630" tIns="-22276" rIns="743631" bIns="-22278"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0" name="Freeform 9"/>
          <p:cNvSpPr/>
          <p:nvPr/>
        </p:nvSpPr>
        <p:spPr>
          <a:xfrm>
            <a:off x="4645429" y="2478107"/>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rgbClr val="FFCC4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Assistance</a:t>
            </a:r>
            <a:r>
              <a:rPr lang="en-US" sz="3100" kern="1200" dirty="0"/>
              <a:t> </a:t>
            </a:r>
          </a:p>
        </p:txBody>
      </p:sp>
      <p:sp>
        <p:nvSpPr>
          <p:cNvPr id="11" name="Freeform 10"/>
          <p:cNvSpPr/>
          <p:nvPr/>
        </p:nvSpPr>
        <p:spPr>
          <a:xfrm rot="19457599">
            <a:off x="7140431" y="2739877"/>
            <a:ext cx="1288710" cy="32387"/>
          </a:xfrm>
          <a:custGeom>
            <a:avLst/>
            <a:gdLst>
              <a:gd name="connsiteX0" fmla="*/ 0 w 1288710"/>
              <a:gd name="connsiteY0" fmla="*/ 16193 h 32387"/>
              <a:gd name="connsiteX1" fmla="*/ 1288710 w 1288710"/>
              <a:gd name="connsiteY1" fmla="*/ 16193 h 32387"/>
            </a:gdLst>
            <a:ahLst/>
            <a:cxnLst>
              <a:cxn ang="0">
                <a:pos x="connsiteX0" y="connsiteY0"/>
              </a:cxn>
              <a:cxn ang="0">
                <a:pos x="connsiteX1" y="connsiteY1"/>
              </a:cxn>
            </a:cxnLst>
            <a:rect l="l" t="t" r="r" b="b"/>
            <a:pathLst>
              <a:path w="1288710" h="32387">
                <a:moveTo>
                  <a:pt x="0" y="16193"/>
                </a:moveTo>
                <a:lnTo>
                  <a:pt x="1288710" y="16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4837" tIns="-16024" rIns="624837" bIns="-16025"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2" name="Freeform 11"/>
          <p:cNvSpPr/>
          <p:nvPr/>
        </p:nvSpPr>
        <p:spPr>
          <a:xfrm>
            <a:off x="8308013" y="1725969"/>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Grant</a:t>
            </a:r>
          </a:p>
        </p:txBody>
      </p:sp>
      <p:sp>
        <p:nvSpPr>
          <p:cNvPr id="13" name="Freeform 12"/>
          <p:cNvSpPr/>
          <p:nvPr/>
        </p:nvSpPr>
        <p:spPr>
          <a:xfrm rot="2142401">
            <a:off x="7140431" y="3492015"/>
            <a:ext cx="1288710" cy="32387"/>
          </a:xfrm>
          <a:custGeom>
            <a:avLst/>
            <a:gdLst>
              <a:gd name="connsiteX0" fmla="*/ 0 w 1288710"/>
              <a:gd name="connsiteY0" fmla="*/ 16193 h 32387"/>
              <a:gd name="connsiteX1" fmla="*/ 1288710 w 1288710"/>
              <a:gd name="connsiteY1" fmla="*/ 16193 h 32387"/>
            </a:gdLst>
            <a:ahLst/>
            <a:cxnLst>
              <a:cxn ang="0">
                <a:pos x="connsiteX0" y="connsiteY0"/>
              </a:cxn>
              <a:cxn ang="0">
                <a:pos x="connsiteX1" y="connsiteY1"/>
              </a:cxn>
            </a:cxnLst>
            <a:rect l="l" t="t" r="r" b="b"/>
            <a:pathLst>
              <a:path w="1288710" h="32387">
                <a:moveTo>
                  <a:pt x="0" y="16193"/>
                </a:moveTo>
                <a:lnTo>
                  <a:pt x="1288710" y="16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24838" tIns="-16025" rIns="624836" bIns="-16024"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4" name="Freeform 13"/>
          <p:cNvSpPr/>
          <p:nvPr/>
        </p:nvSpPr>
        <p:spPr>
          <a:xfrm>
            <a:off x="8308013" y="3230245"/>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Cooperative Agreement</a:t>
            </a:r>
          </a:p>
        </p:txBody>
      </p:sp>
      <p:sp>
        <p:nvSpPr>
          <p:cNvPr id="15" name="Freeform 14"/>
          <p:cNvSpPr/>
          <p:nvPr/>
        </p:nvSpPr>
        <p:spPr>
          <a:xfrm rot="2829178">
            <a:off x="3352801" y="4808256"/>
            <a:ext cx="1538802" cy="32387"/>
          </a:xfrm>
          <a:custGeom>
            <a:avLst/>
            <a:gdLst>
              <a:gd name="connsiteX0" fmla="*/ 0 w 1538802"/>
              <a:gd name="connsiteY0" fmla="*/ 16193 h 32387"/>
              <a:gd name="connsiteX1" fmla="*/ 1538802 w 1538802"/>
              <a:gd name="connsiteY1" fmla="*/ 16193 h 32387"/>
            </a:gdLst>
            <a:ahLst/>
            <a:cxnLst>
              <a:cxn ang="0">
                <a:pos x="connsiteX0" y="connsiteY0"/>
              </a:cxn>
              <a:cxn ang="0">
                <a:pos x="connsiteX1" y="connsiteY1"/>
              </a:cxn>
            </a:cxnLst>
            <a:rect l="l" t="t" r="r" b="b"/>
            <a:pathLst>
              <a:path w="1538802" h="32387">
                <a:moveTo>
                  <a:pt x="0" y="16193"/>
                </a:moveTo>
                <a:lnTo>
                  <a:pt x="1538802" y="1619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3632" tIns="-22278" rIns="743629" bIns="-22276"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6" name="Freeform 15"/>
          <p:cNvSpPr/>
          <p:nvPr/>
        </p:nvSpPr>
        <p:spPr>
          <a:xfrm>
            <a:off x="4645429" y="4734520"/>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rgbClr val="8E234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Procurement</a:t>
            </a:r>
          </a:p>
        </p:txBody>
      </p:sp>
      <p:sp>
        <p:nvSpPr>
          <p:cNvPr id="17" name="Freeform 16"/>
          <p:cNvSpPr/>
          <p:nvPr/>
        </p:nvSpPr>
        <p:spPr>
          <a:xfrm>
            <a:off x="7261560" y="5372359"/>
            <a:ext cx="1046452" cy="32387"/>
          </a:xfrm>
          <a:custGeom>
            <a:avLst/>
            <a:gdLst>
              <a:gd name="connsiteX0" fmla="*/ 0 w 1046452"/>
              <a:gd name="connsiteY0" fmla="*/ 16193 h 32387"/>
              <a:gd name="connsiteX1" fmla="*/ 1046452 w 1046452"/>
              <a:gd name="connsiteY1" fmla="*/ 16193 h 32387"/>
            </a:gdLst>
            <a:ahLst/>
            <a:cxnLst>
              <a:cxn ang="0">
                <a:pos x="connsiteX0" y="connsiteY0"/>
              </a:cxn>
              <a:cxn ang="0">
                <a:pos x="connsiteX1" y="connsiteY1"/>
              </a:cxn>
            </a:cxnLst>
            <a:rect l="l" t="t" r="r" b="b"/>
            <a:pathLst>
              <a:path w="1046452" h="32387">
                <a:moveTo>
                  <a:pt x="0" y="16193"/>
                </a:moveTo>
                <a:lnTo>
                  <a:pt x="1046452" y="1619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9765" tIns="-9967" rIns="509765" bIns="-9968"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8" name="Freeform 17"/>
          <p:cNvSpPr/>
          <p:nvPr/>
        </p:nvSpPr>
        <p:spPr>
          <a:xfrm>
            <a:off x="8308013" y="4734520"/>
            <a:ext cx="2616131" cy="1308065"/>
          </a:xfrm>
          <a:custGeom>
            <a:avLst/>
            <a:gdLst>
              <a:gd name="connsiteX0" fmla="*/ 0 w 2616131"/>
              <a:gd name="connsiteY0" fmla="*/ 130807 h 1308065"/>
              <a:gd name="connsiteX1" fmla="*/ 130807 w 2616131"/>
              <a:gd name="connsiteY1" fmla="*/ 0 h 1308065"/>
              <a:gd name="connsiteX2" fmla="*/ 2485325 w 2616131"/>
              <a:gd name="connsiteY2" fmla="*/ 0 h 1308065"/>
              <a:gd name="connsiteX3" fmla="*/ 2616132 w 2616131"/>
              <a:gd name="connsiteY3" fmla="*/ 130807 h 1308065"/>
              <a:gd name="connsiteX4" fmla="*/ 2616131 w 2616131"/>
              <a:gd name="connsiteY4" fmla="*/ 1177259 h 1308065"/>
              <a:gd name="connsiteX5" fmla="*/ 2485324 w 2616131"/>
              <a:gd name="connsiteY5" fmla="*/ 1308066 h 1308065"/>
              <a:gd name="connsiteX6" fmla="*/ 130807 w 2616131"/>
              <a:gd name="connsiteY6" fmla="*/ 1308065 h 1308065"/>
              <a:gd name="connsiteX7" fmla="*/ 0 w 2616131"/>
              <a:gd name="connsiteY7" fmla="*/ 1177258 h 1308065"/>
              <a:gd name="connsiteX8" fmla="*/ 0 w 2616131"/>
              <a:gd name="connsiteY8" fmla="*/ 130807 h 130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131" h="1308065">
                <a:moveTo>
                  <a:pt x="0" y="130807"/>
                </a:moveTo>
                <a:cubicBezTo>
                  <a:pt x="0" y="58564"/>
                  <a:pt x="58564" y="0"/>
                  <a:pt x="130807" y="0"/>
                </a:cubicBezTo>
                <a:lnTo>
                  <a:pt x="2485325" y="0"/>
                </a:lnTo>
                <a:cubicBezTo>
                  <a:pt x="2557568" y="0"/>
                  <a:pt x="2616132" y="58564"/>
                  <a:pt x="2616132" y="130807"/>
                </a:cubicBezTo>
                <a:cubicBezTo>
                  <a:pt x="2616132" y="479624"/>
                  <a:pt x="2616131" y="828442"/>
                  <a:pt x="2616131" y="1177259"/>
                </a:cubicBezTo>
                <a:cubicBezTo>
                  <a:pt x="2616131" y="1249502"/>
                  <a:pt x="2557567" y="1308066"/>
                  <a:pt x="2485324" y="1308066"/>
                </a:cubicBezTo>
                <a:lnTo>
                  <a:pt x="130807" y="1308065"/>
                </a:lnTo>
                <a:cubicBezTo>
                  <a:pt x="58564" y="1308065"/>
                  <a:pt x="0" y="1249501"/>
                  <a:pt x="0" y="1177258"/>
                </a:cubicBezTo>
                <a:lnTo>
                  <a:pt x="0" y="130807"/>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997" tIns="57997" rIns="57997" bIns="57997" numCol="1" spcCol="1270" anchor="ctr" anchorCtr="0">
            <a:noAutofit/>
          </a:bodyPr>
          <a:lstStyle/>
          <a:p>
            <a:pPr lvl="0" algn="ctr" defTabSz="1377950">
              <a:lnSpc>
                <a:spcPct val="90000"/>
              </a:lnSpc>
              <a:spcBef>
                <a:spcPct val="0"/>
              </a:spcBef>
              <a:spcAft>
                <a:spcPct val="35000"/>
              </a:spcAft>
            </a:pPr>
            <a:r>
              <a:rPr lang="en-US" sz="3100" b="1" kern="1200" dirty="0">
                <a:solidFill>
                  <a:schemeClr val="bg1">
                    <a:lumMod val="85000"/>
                    <a:lumOff val="15000"/>
                  </a:schemeClr>
                </a:solidFill>
                <a:effectLst>
                  <a:outerShdw blurRad="38100" dist="38100" dir="2700000" algn="tl">
                    <a:srgbClr val="000000">
                      <a:alpha val="43137"/>
                    </a:srgbClr>
                  </a:outerShdw>
                </a:effectLst>
                <a:latin typeface="Adelle"/>
              </a:rPr>
              <a:t>Contract</a:t>
            </a:r>
          </a:p>
        </p:txBody>
      </p:sp>
      <p:cxnSp>
        <p:nvCxnSpPr>
          <p:cNvPr id="19" name="Straight Connector 18"/>
          <p:cNvCxnSpPr/>
          <p:nvPr/>
        </p:nvCxnSpPr>
        <p:spPr>
          <a:xfrm flipV="1">
            <a:off x="281441" y="112352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25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12" y="0"/>
            <a:ext cx="10780776" cy="1405825"/>
          </a:xfrm>
        </p:spPr>
        <p:txBody>
          <a:bodyPr>
            <a:normAutofit/>
          </a:bodyPr>
          <a:lstStyle/>
          <a:p>
            <a:r>
              <a:rPr lang="en-US" dirty="0">
                <a:solidFill>
                  <a:schemeClr val="bg1">
                    <a:lumMod val="85000"/>
                    <a:lumOff val="15000"/>
                  </a:schemeClr>
                </a:solidFill>
              </a:rPr>
              <a:t>Roles &amp; Responsibilities</a:t>
            </a:r>
          </a:p>
        </p:txBody>
      </p:sp>
      <p:sp>
        <p:nvSpPr>
          <p:cNvPr id="3" name="Text Placeholder 2"/>
          <p:cNvSpPr>
            <a:spLocks noGrp="1"/>
          </p:cNvSpPr>
          <p:nvPr>
            <p:ph type="body" idx="1"/>
          </p:nvPr>
        </p:nvSpPr>
        <p:spPr>
          <a:xfrm>
            <a:off x="528034" y="1886010"/>
            <a:ext cx="11423561" cy="4424638"/>
          </a:xfrm>
        </p:spPr>
        <p:txBody>
          <a:bodyPr>
            <a:normAutofit fontScale="92500" lnSpcReduction="10000"/>
          </a:bodyPr>
          <a:lstStyle/>
          <a:p>
            <a:r>
              <a:rPr lang="en-US" sz="4300" b="1" dirty="0">
                <a:solidFill>
                  <a:schemeClr val="bg1">
                    <a:lumMod val="85000"/>
                    <a:lumOff val="15000"/>
                  </a:schemeClr>
                </a:solidFill>
              </a:rPr>
              <a:t>Principal Investigator</a:t>
            </a:r>
          </a:p>
          <a:p>
            <a:endParaRPr lang="en-US" b="1" dirty="0">
              <a:solidFill>
                <a:schemeClr val="bg1">
                  <a:lumMod val="85000"/>
                  <a:lumOff val="15000"/>
                </a:schemeClr>
              </a:solidFill>
            </a:endParaRPr>
          </a:p>
          <a:p>
            <a:pPr marL="457200" indent="-457200">
              <a:buFont typeface="Wingdings" panose="05000000000000000000" pitchFamily="2" charset="2"/>
              <a:buChar char="Ø"/>
            </a:pPr>
            <a:r>
              <a:rPr lang="en-US" b="1" dirty="0">
                <a:solidFill>
                  <a:schemeClr val="bg1">
                    <a:lumMod val="85000"/>
                    <a:lumOff val="15000"/>
                  </a:schemeClr>
                </a:solidFill>
              </a:rPr>
              <a:t>Responsible for the sponsored project's overall programmatic and financial direction</a:t>
            </a:r>
          </a:p>
          <a:p>
            <a:pPr marL="457200" indent="-457200">
              <a:buFont typeface="Wingdings" panose="05000000000000000000" pitchFamily="2" charset="2"/>
              <a:buChar char="Ø"/>
            </a:pPr>
            <a:endParaRPr lang="en-US" b="1" dirty="0">
              <a:solidFill>
                <a:schemeClr val="bg1">
                  <a:lumMod val="85000"/>
                  <a:lumOff val="15000"/>
                </a:schemeClr>
              </a:solidFill>
            </a:endParaRPr>
          </a:p>
          <a:p>
            <a:pPr marL="457200" indent="-457200">
              <a:buFont typeface="Wingdings" panose="05000000000000000000" pitchFamily="2" charset="2"/>
              <a:buChar char="Ø"/>
            </a:pPr>
            <a:r>
              <a:rPr lang="en-US" b="1" dirty="0">
                <a:solidFill>
                  <a:schemeClr val="bg1">
                    <a:lumMod val="85000"/>
                    <a:lumOff val="15000"/>
                  </a:schemeClr>
                </a:solidFill>
              </a:rPr>
              <a:t>Decides how best to allocate the available financial resources to successfully carry out the project activities, and may require the department's assistance with the routine paperwork associated with the obligation and expenditure of funds and in the regular review of the project's fiscal status. </a:t>
            </a:r>
          </a:p>
          <a:p>
            <a:pPr marL="457200" indent="-457200">
              <a:buFont typeface="Arial" panose="020B0604020202020204" pitchFamily="34" charset="0"/>
              <a:buChar char="•"/>
            </a:pPr>
            <a:endParaRPr lang="en-US" dirty="0">
              <a:solidFill>
                <a:schemeClr val="bg1">
                  <a:lumMod val="85000"/>
                  <a:lumOff val="15000"/>
                </a:schemeClr>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endParaRPr lang="en-US" dirty="0"/>
          </a:p>
        </p:txBody>
      </p:sp>
      <p:cxnSp>
        <p:nvCxnSpPr>
          <p:cNvPr id="5" name="Straight Connector 4"/>
          <p:cNvCxnSpPr/>
          <p:nvPr/>
        </p:nvCxnSpPr>
        <p:spPr>
          <a:xfrm flipV="1">
            <a:off x="393579" y="138114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79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60695" y="289031"/>
            <a:ext cx="9226296" cy="664006"/>
          </a:xfrm>
        </p:spPr>
        <p:txBody>
          <a:bodyPr>
            <a:normAutofit/>
          </a:bodyPr>
          <a:lstStyle/>
          <a:p>
            <a:r>
              <a:rPr lang="en-US" sz="4000" b="1" dirty="0">
                <a:solidFill>
                  <a:schemeClr val="bg1">
                    <a:lumMod val="85000"/>
                    <a:lumOff val="15000"/>
                  </a:schemeClr>
                </a:solidFill>
              </a:rPr>
              <a:t>Principal Investigator</a:t>
            </a:r>
          </a:p>
        </p:txBody>
      </p:sp>
      <p:sp>
        <p:nvSpPr>
          <p:cNvPr id="4" name="Rectangle 3"/>
          <p:cNvSpPr/>
          <p:nvPr/>
        </p:nvSpPr>
        <p:spPr>
          <a:xfrm>
            <a:off x="579548" y="1300766"/>
            <a:ext cx="11271557" cy="4524315"/>
          </a:xfrm>
          <a:prstGeom prst="rect">
            <a:avLst/>
          </a:prstGeom>
        </p:spPr>
        <p:txBody>
          <a:bodyPr wrap="square">
            <a:spAutoFit/>
          </a:bodyPr>
          <a:lstStyle/>
          <a:p>
            <a:pPr marL="457200" indent="-457200">
              <a:buFont typeface="Wingdings" panose="05000000000000000000" pitchFamily="2" charset="2"/>
              <a:buChar char="Ø"/>
            </a:pPr>
            <a:r>
              <a:rPr lang="en-US" sz="3200" b="1" dirty="0">
                <a:solidFill>
                  <a:schemeClr val="bg1">
                    <a:lumMod val="85000"/>
                    <a:lumOff val="15000"/>
                  </a:schemeClr>
                </a:solidFill>
                <a:latin typeface="Adelle"/>
              </a:rPr>
              <a:t>Ultimately responsible to his or her departmental administrator for resolving in a timely manner any over-expenditures or unallowable costs that occur on a sponsored project</a:t>
            </a:r>
          </a:p>
          <a:p>
            <a:pPr marL="457200" indent="-457200">
              <a:buFont typeface="Wingdings" panose="05000000000000000000" pitchFamily="2" charset="2"/>
              <a:buChar char="Ø"/>
            </a:pPr>
            <a:endParaRPr lang="en-US" sz="3200" b="1" dirty="0">
              <a:solidFill>
                <a:schemeClr val="bg1">
                  <a:lumMod val="85000"/>
                  <a:lumOff val="15000"/>
                </a:schemeClr>
              </a:solidFill>
              <a:latin typeface="Adelle"/>
            </a:endParaRPr>
          </a:p>
          <a:p>
            <a:pPr marL="457200" indent="-457200">
              <a:buFont typeface="Wingdings" panose="05000000000000000000" pitchFamily="2" charset="2"/>
              <a:buChar char="Ø"/>
            </a:pPr>
            <a:r>
              <a:rPr lang="en-US" sz="3200" b="1" dirty="0">
                <a:solidFill>
                  <a:schemeClr val="bg1">
                    <a:lumMod val="85000"/>
                    <a:lumOff val="15000"/>
                  </a:schemeClr>
                </a:solidFill>
                <a:latin typeface="Adelle"/>
              </a:rPr>
              <a:t>Assumes responsibility for project fiscal management; for adhering to all guidelines, policies and regulations; and for reporting requirements, including the reporting of inventions or financial conflicts of interest</a:t>
            </a:r>
          </a:p>
        </p:txBody>
      </p:sp>
      <p:cxnSp>
        <p:nvCxnSpPr>
          <p:cNvPr id="6" name="Straight Connector 5"/>
          <p:cNvCxnSpPr/>
          <p:nvPr/>
        </p:nvCxnSpPr>
        <p:spPr>
          <a:xfrm flipV="1">
            <a:off x="293089" y="953037"/>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97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7225" y="0"/>
            <a:ext cx="10772775" cy="960120"/>
          </a:xfrm>
        </p:spPr>
        <p:txBody>
          <a:bodyPr>
            <a:normAutofit/>
          </a:bodyPr>
          <a:lstStyle/>
          <a:p>
            <a:r>
              <a:rPr lang="en-US" sz="4400" b="1" dirty="0">
                <a:solidFill>
                  <a:schemeClr val="bg1">
                    <a:lumMod val="85000"/>
                    <a:lumOff val="15000"/>
                  </a:schemeClr>
                </a:solidFill>
                <a:latin typeface="Adelle"/>
              </a:rPr>
              <a:t>Research Administrator</a:t>
            </a:r>
          </a:p>
        </p:txBody>
      </p:sp>
      <p:sp>
        <p:nvSpPr>
          <p:cNvPr id="2" name="Rectangle 1"/>
          <p:cNvSpPr/>
          <p:nvPr/>
        </p:nvSpPr>
        <p:spPr>
          <a:xfrm>
            <a:off x="447943" y="1062188"/>
            <a:ext cx="11191338" cy="3477875"/>
          </a:xfrm>
          <a:prstGeom prst="rect">
            <a:avLst/>
          </a:prstGeom>
        </p:spPr>
        <p:txBody>
          <a:bodyPr wrap="square">
            <a:spAutoFit/>
          </a:bodyPr>
          <a:lstStyle/>
          <a:p>
            <a:pPr marL="457200" indent="-457200">
              <a:buFont typeface="Wingdings" panose="05000000000000000000" pitchFamily="2" charset="2"/>
              <a:buChar char="Ø"/>
            </a:pPr>
            <a:r>
              <a:rPr lang="en-US" sz="3200" b="1" dirty="0">
                <a:solidFill>
                  <a:schemeClr val="bg1">
                    <a:lumMod val="85000"/>
                    <a:lumOff val="15000"/>
                  </a:schemeClr>
                </a:solidFill>
                <a:latin typeface="Adelle"/>
              </a:rPr>
              <a:t>Helps facilitate research or other activity by assisting with management of sponsored projects, enabling faculty to focus on project work</a:t>
            </a:r>
          </a:p>
          <a:p>
            <a:pPr marL="457200" indent="-457200">
              <a:buFont typeface="Wingdings" panose="05000000000000000000" pitchFamily="2" charset="2"/>
              <a:buChar char="Ø"/>
            </a:pPr>
            <a:endParaRPr lang="en-US" sz="1400" b="1" dirty="0">
              <a:solidFill>
                <a:schemeClr val="bg1">
                  <a:lumMod val="85000"/>
                  <a:lumOff val="15000"/>
                </a:schemeClr>
              </a:solidFill>
              <a:latin typeface="Adelle"/>
            </a:endParaRPr>
          </a:p>
          <a:p>
            <a:pPr marL="457200" indent="-457200">
              <a:buFont typeface="Wingdings" panose="05000000000000000000" pitchFamily="2" charset="2"/>
              <a:buChar char="Ø"/>
            </a:pPr>
            <a:endParaRPr lang="en-US" sz="1400" b="1" dirty="0">
              <a:solidFill>
                <a:schemeClr val="bg1">
                  <a:lumMod val="85000"/>
                  <a:lumOff val="15000"/>
                </a:schemeClr>
              </a:solidFill>
              <a:latin typeface="Adelle"/>
            </a:endParaRPr>
          </a:p>
          <a:p>
            <a:pPr marL="457200" indent="-457200">
              <a:buFont typeface="Wingdings" panose="05000000000000000000" pitchFamily="2" charset="2"/>
              <a:buChar char="Ø"/>
            </a:pPr>
            <a:r>
              <a:rPr lang="en-US" sz="3200" b="1" dirty="0">
                <a:solidFill>
                  <a:schemeClr val="bg1">
                    <a:lumMod val="85000"/>
                    <a:lumOff val="15000"/>
                  </a:schemeClr>
                </a:solidFill>
                <a:latin typeface="Adelle"/>
              </a:rPr>
              <a:t>Maintains current knowledge of sponsor regulations and WSU policies and procedures involving all phases of sponsored project management</a:t>
            </a:r>
          </a:p>
        </p:txBody>
      </p:sp>
      <p:sp>
        <p:nvSpPr>
          <p:cNvPr id="3" name="Rectangle 2"/>
          <p:cNvSpPr/>
          <p:nvPr/>
        </p:nvSpPr>
        <p:spPr>
          <a:xfrm>
            <a:off x="657225" y="4849660"/>
            <a:ext cx="11191338" cy="1569660"/>
          </a:xfrm>
          <a:prstGeom prst="rect">
            <a:avLst/>
          </a:prstGeom>
        </p:spPr>
        <p:txBody>
          <a:bodyPr wrap="square">
            <a:spAutoFit/>
          </a:bodyPr>
          <a:lstStyle/>
          <a:p>
            <a:pPr marL="457200" indent="-457200">
              <a:buFont typeface="Wingdings" panose="05000000000000000000" pitchFamily="2" charset="2"/>
              <a:buChar char="Ø"/>
            </a:pPr>
            <a:r>
              <a:rPr lang="en-US" sz="3200" b="1" dirty="0">
                <a:solidFill>
                  <a:schemeClr val="bg1">
                    <a:lumMod val="85000"/>
                    <a:lumOff val="15000"/>
                  </a:schemeClr>
                </a:solidFill>
                <a:latin typeface="Adelle"/>
              </a:rPr>
              <a:t>Assists with routine paperwork associated with the obligation and expenditure of funds and in the regular review of the project's fiscal status</a:t>
            </a:r>
          </a:p>
        </p:txBody>
      </p:sp>
      <p:cxnSp>
        <p:nvCxnSpPr>
          <p:cNvPr id="6" name="Straight Connector 5"/>
          <p:cNvCxnSpPr/>
          <p:nvPr/>
        </p:nvCxnSpPr>
        <p:spPr>
          <a:xfrm flipV="1">
            <a:off x="290547" y="81158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14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10780713" cy="2384425"/>
          </a:xfrm>
        </p:spPr>
        <p:txBody>
          <a:bodyPr/>
          <a:lstStyle/>
          <a:p>
            <a:pPr eaLnBrk="1" fontAlgn="auto" hangingPunct="1">
              <a:spcAft>
                <a:spcPts val="0"/>
              </a:spcAft>
              <a:defRPr/>
            </a:pPr>
            <a:r>
              <a:rPr lang="en-US" dirty="0">
                <a:solidFill>
                  <a:schemeClr val="bg1">
                    <a:lumMod val="85000"/>
                    <a:lumOff val="15000"/>
                  </a:schemeClr>
                </a:solidFill>
                <a:latin typeface="Adelle"/>
              </a:rPr>
              <a:t>Fundamentals</a:t>
            </a:r>
          </a:p>
        </p:txBody>
      </p:sp>
      <p:sp>
        <p:nvSpPr>
          <p:cNvPr id="3" name="Text Placeholder 2"/>
          <p:cNvSpPr>
            <a:spLocks noGrp="1"/>
          </p:cNvSpPr>
          <p:nvPr>
            <p:ph type="body" idx="1"/>
          </p:nvPr>
        </p:nvSpPr>
        <p:spPr>
          <a:xfrm>
            <a:off x="666750" y="2825200"/>
            <a:ext cx="9226550" cy="2950911"/>
          </a:xfrm>
        </p:spPr>
        <p:txBody>
          <a:bodyPr rtlCol="0">
            <a:normAutofit/>
          </a:bodyPr>
          <a:lstStyle/>
          <a:p>
            <a:pPr eaLnBrk="1" fontAlgn="auto" hangingPunct="1">
              <a:spcAft>
                <a:spcPts val="0"/>
              </a:spcAft>
              <a:defRPr/>
            </a:pPr>
            <a:r>
              <a:rPr lang="en-US" dirty="0">
                <a:solidFill>
                  <a:schemeClr val="bg1">
                    <a:lumMod val="85000"/>
                    <a:lumOff val="15000"/>
                  </a:schemeClr>
                </a:solidFill>
                <a:latin typeface="Adelle"/>
              </a:rPr>
              <a:t>Wayne State University Research Environment</a:t>
            </a:r>
          </a:p>
          <a:p>
            <a:pPr eaLnBrk="1" fontAlgn="auto" hangingPunct="1">
              <a:spcAft>
                <a:spcPts val="0"/>
              </a:spcAft>
              <a:defRPr/>
            </a:pPr>
            <a:r>
              <a:rPr lang="en-US" dirty="0">
                <a:solidFill>
                  <a:schemeClr val="bg1">
                    <a:lumMod val="85000"/>
                    <a:lumOff val="15000"/>
                  </a:schemeClr>
                </a:solidFill>
                <a:latin typeface="Adelle"/>
              </a:rPr>
              <a:t>Roles &amp; Responsibilities</a:t>
            </a:r>
          </a:p>
          <a:p>
            <a:pPr eaLnBrk="1" fontAlgn="auto" hangingPunct="1">
              <a:spcAft>
                <a:spcPts val="0"/>
              </a:spcAft>
              <a:defRPr/>
            </a:pPr>
            <a:r>
              <a:rPr lang="en-US" dirty="0">
                <a:solidFill>
                  <a:schemeClr val="bg1">
                    <a:lumMod val="85000"/>
                    <a:lumOff val="15000"/>
                  </a:schemeClr>
                </a:solidFill>
                <a:latin typeface="Adelle"/>
              </a:rPr>
              <a:t>Key Concepts</a:t>
            </a:r>
          </a:p>
          <a:p>
            <a:pPr eaLnBrk="1" fontAlgn="auto" hangingPunct="1">
              <a:spcAft>
                <a:spcPts val="0"/>
              </a:spcAft>
              <a:defRPr/>
            </a:pPr>
            <a:r>
              <a:rPr lang="en-US" dirty="0">
                <a:solidFill>
                  <a:schemeClr val="bg1">
                    <a:lumMod val="85000"/>
                    <a:lumOff val="15000"/>
                  </a:schemeClr>
                </a:solidFill>
                <a:latin typeface="Adelle"/>
              </a:rPr>
              <a:t>General Policies</a:t>
            </a:r>
          </a:p>
          <a:p>
            <a:pPr eaLnBrk="1" fontAlgn="auto" hangingPunct="1">
              <a:spcAft>
                <a:spcPts val="0"/>
              </a:spcAft>
              <a:defRPr/>
            </a:pPr>
            <a:r>
              <a:rPr lang="en-US" dirty="0">
                <a:solidFill>
                  <a:schemeClr val="bg1">
                    <a:lumMod val="85000"/>
                    <a:lumOff val="15000"/>
                  </a:schemeClr>
                </a:solidFill>
                <a:latin typeface="Adelle"/>
              </a:rPr>
              <a:t>Grant Life Cycle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714" y="3331029"/>
            <a:ext cx="2982686" cy="2982686"/>
          </a:xfrm>
          <a:prstGeom prst="rect">
            <a:avLst/>
          </a:prstGeom>
        </p:spPr>
      </p:pic>
      <p:cxnSp>
        <p:nvCxnSpPr>
          <p:cNvPr id="7" name="Straight Connector 6"/>
          <p:cNvCxnSpPr/>
          <p:nvPr/>
        </p:nvCxnSpPr>
        <p:spPr>
          <a:xfrm flipV="1">
            <a:off x="253649" y="2283854"/>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798" y="-263480"/>
            <a:ext cx="11515725" cy="1657350"/>
          </a:xfrm>
        </p:spPr>
        <p:txBody>
          <a:bodyPr>
            <a:normAutofit/>
          </a:bodyPr>
          <a:lstStyle/>
          <a:p>
            <a:r>
              <a:rPr lang="en-US" sz="4400" b="1" dirty="0">
                <a:solidFill>
                  <a:schemeClr val="bg1">
                    <a:lumMod val="85000"/>
                    <a:lumOff val="15000"/>
                  </a:schemeClr>
                </a:solidFill>
                <a:latin typeface="Adelle"/>
              </a:rPr>
              <a:t>Typical Research Administrator Functions</a:t>
            </a:r>
          </a:p>
        </p:txBody>
      </p:sp>
      <p:sp>
        <p:nvSpPr>
          <p:cNvPr id="5" name="TextBox 4"/>
          <p:cNvSpPr txBox="1"/>
          <p:nvPr/>
        </p:nvSpPr>
        <p:spPr>
          <a:xfrm>
            <a:off x="208823" y="1273145"/>
            <a:ext cx="12189016" cy="4708981"/>
          </a:xfrm>
          <a:prstGeom prst="rect">
            <a:avLst/>
          </a:prstGeom>
          <a:noFill/>
        </p:spPr>
        <p:txBody>
          <a:bodyPr wrap="square" rtlCol="0">
            <a:spAutoFit/>
          </a:bodyPr>
          <a:lstStyle/>
          <a:p>
            <a:pPr marL="457200" indent="-457200">
              <a:buFont typeface="Wingdings" panose="05000000000000000000" pitchFamily="2" charset="2"/>
              <a:buChar char="ü"/>
            </a:pPr>
            <a:r>
              <a:rPr lang="en-US" sz="4000" b="1" dirty="0">
                <a:solidFill>
                  <a:schemeClr val="bg1">
                    <a:lumMod val="85000"/>
                    <a:lumOff val="15000"/>
                  </a:schemeClr>
                </a:solidFill>
                <a:latin typeface="Adelle"/>
              </a:rPr>
              <a:t>Promote best practices in grant administration</a:t>
            </a:r>
          </a:p>
          <a:p>
            <a:pPr marL="457200" indent="-457200">
              <a:buFont typeface="Wingdings" panose="05000000000000000000" pitchFamily="2" charset="2"/>
              <a:buChar char="ü"/>
            </a:pPr>
            <a:endParaRPr lang="en-US" sz="2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4000" b="1" dirty="0">
                <a:solidFill>
                  <a:schemeClr val="bg1">
                    <a:lumMod val="85000"/>
                    <a:lumOff val="15000"/>
                  </a:schemeClr>
                </a:solidFill>
                <a:latin typeface="Adelle"/>
              </a:rPr>
              <a:t>Identify funding sources</a:t>
            </a:r>
          </a:p>
          <a:p>
            <a:pPr marL="457200" indent="-457200">
              <a:buFont typeface="Wingdings" panose="05000000000000000000" pitchFamily="2" charset="2"/>
              <a:buChar char="ü"/>
            </a:pPr>
            <a:endParaRPr lang="en-US" sz="2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4000" b="1" dirty="0">
                <a:solidFill>
                  <a:schemeClr val="bg1">
                    <a:lumMod val="85000"/>
                    <a:lumOff val="15000"/>
                  </a:schemeClr>
                </a:solidFill>
                <a:latin typeface="Adelle"/>
              </a:rPr>
              <a:t>Oversee compliance with funding agency regulations and standards</a:t>
            </a:r>
          </a:p>
          <a:p>
            <a:pPr marL="457200" indent="-457200">
              <a:buFont typeface="Wingdings" panose="05000000000000000000" pitchFamily="2" charset="2"/>
              <a:buChar char="ü"/>
            </a:pPr>
            <a:endParaRPr lang="en-US" sz="2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4000" b="1" dirty="0">
                <a:solidFill>
                  <a:schemeClr val="bg1">
                    <a:lumMod val="85000"/>
                    <a:lumOff val="15000"/>
                  </a:schemeClr>
                </a:solidFill>
                <a:latin typeface="Adelle"/>
              </a:rPr>
              <a:t>Ensure timely submission of progress reports and closeout reports</a:t>
            </a:r>
          </a:p>
        </p:txBody>
      </p:sp>
      <p:cxnSp>
        <p:nvCxnSpPr>
          <p:cNvPr id="6" name="Straight Connector 5"/>
          <p:cNvCxnSpPr/>
          <p:nvPr/>
        </p:nvCxnSpPr>
        <p:spPr>
          <a:xfrm flipV="1">
            <a:off x="208823" y="1003834"/>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13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798" y="-263480"/>
            <a:ext cx="11515725" cy="1657350"/>
          </a:xfrm>
        </p:spPr>
        <p:txBody>
          <a:bodyPr>
            <a:normAutofit/>
          </a:bodyPr>
          <a:lstStyle/>
          <a:p>
            <a:r>
              <a:rPr lang="en-US" sz="4400" b="1" dirty="0">
                <a:solidFill>
                  <a:schemeClr val="bg1">
                    <a:lumMod val="85000"/>
                    <a:lumOff val="15000"/>
                  </a:schemeClr>
                </a:solidFill>
                <a:latin typeface="Adelle"/>
              </a:rPr>
              <a:t>Typical Research Administrator </a:t>
            </a:r>
            <a:r>
              <a:rPr lang="en-US" sz="4400" b="1" dirty="0">
                <a:solidFill>
                  <a:schemeClr val="bg1"/>
                </a:solidFill>
                <a:latin typeface="Adelle"/>
              </a:rPr>
              <a:t>Functions</a:t>
            </a:r>
          </a:p>
        </p:txBody>
      </p:sp>
      <p:sp>
        <p:nvSpPr>
          <p:cNvPr id="5" name="TextBox 4"/>
          <p:cNvSpPr txBox="1"/>
          <p:nvPr/>
        </p:nvSpPr>
        <p:spPr>
          <a:xfrm>
            <a:off x="458205" y="1393870"/>
            <a:ext cx="11449318" cy="4401205"/>
          </a:xfrm>
          <a:prstGeom prst="rect">
            <a:avLst/>
          </a:prstGeom>
          <a:noFill/>
        </p:spPr>
        <p:txBody>
          <a:bodyPr wrap="square" rtlCol="0">
            <a:spAutoFit/>
          </a:bodyPr>
          <a:lstStyle/>
          <a:p>
            <a:pPr marL="457200" indent="-457200">
              <a:buFont typeface="Wingdings" panose="05000000000000000000" pitchFamily="2" charset="2"/>
              <a:buChar char="ü"/>
            </a:pPr>
            <a:r>
              <a:rPr lang="en-US" sz="4000" b="1" dirty="0">
                <a:solidFill>
                  <a:schemeClr val="bg1">
                    <a:lumMod val="85000"/>
                    <a:lumOff val="15000"/>
                  </a:schemeClr>
                </a:solidFill>
                <a:latin typeface="Adelle"/>
              </a:rPr>
              <a:t>Familiarize faculty with guidelines and requirements of grant applications</a:t>
            </a:r>
          </a:p>
          <a:p>
            <a:pPr marL="457200" indent="-457200">
              <a:buFont typeface="Wingdings" panose="05000000000000000000" pitchFamily="2" charset="2"/>
              <a:buChar char="ü"/>
            </a:pPr>
            <a:endParaRPr lang="en-US" sz="2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4000" b="1" dirty="0">
                <a:solidFill>
                  <a:schemeClr val="bg1">
                    <a:lumMod val="85000"/>
                    <a:lumOff val="15000"/>
                  </a:schemeClr>
                </a:solidFill>
                <a:latin typeface="Adelle"/>
              </a:rPr>
              <a:t>Familiarize investigators and staff with the scientific and financial responsibilities of the grant</a:t>
            </a:r>
          </a:p>
          <a:p>
            <a:pPr marL="457200" indent="-457200">
              <a:buFont typeface="Wingdings" panose="05000000000000000000" pitchFamily="2" charset="2"/>
              <a:buChar char="ü"/>
            </a:pPr>
            <a:endParaRPr lang="en-US" sz="2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4000" b="1" dirty="0">
                <a:solidFill>
                  <a:schemeClr val="bg1">
                    <a:lumMod val="85000"/>
                    <a:lumOff val="15000"/>
                  </a:schemeClr>
                </a:solidFill>
                <a:latin typeface="Adelle"/>
              </a:rPr>
              <a:t>Provide proposal and budget templates</a:t>
            </a:r>
          </a:p>
        </p:txBody>
      </p:sp>
      <p:cxnSp>
        <p:nvCxnSpPr>
          <p:cNvPr id="6" name="Straight Connector 5"/>
          <p:cNvCxnSpPr/>
          <p:nvPr/>
        </p:nvCxnSpPr>
        <p:spPr>
          <a:xfrm flipV="1">
            <a:off x="349507" y="96676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74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195" y="0"/>
            <a:ext cx="12006805" cy="1068779"/>
          </a:xfrm>
        </p:spPr>
        <p:txBody>
          <a:bodyPr>
            <a:normAutofit/>
          </a:bodyPr>
          <a:lstStyle/>
          <a:p>
            <a:r>
              <a:rPr lang="en-US" sz="4400" b="1" dirty="0">
                <a:solidFill>
                  <a:schemeClr val="bg1">
                    <a:lumMod val="85000"/>
                    <a:lumOff val="15000"/>
                  </a:schemeClr>
                </a:solidFill>
                <a:latin typeface="Adelle"/>
              </a:rPr>
              <a:t>Typical Research Administrator Functions</a:t>
            </a:r>
          </a:p>
        </p:txBody>
      </p:sp>
      <p:sp>
        <p:nvSpPr>
          <p:cNvPr id="5" name="TextBox 4"/>
          <p:cNvSpPr txBox="1"/>
          <p:nvPr/>
        </p:nvSpPr>
        <p:spPr>
          <a:xfrm>
            <a:off x="313786" y="1068779"/>
            <a:ext cx="12557028" cy="5893921"/>
          </a:xfrm>
          <a:prstGeom prst="rect">
            <a:avLst/>
          </a:prstGeom>
          <a:noFill/>
        </p:spPr>
        <p:txBody>
          <a:bodyPr wrap="square" rtlCol="0">
            <a:spAutoFit/>
          </a:bodyPr>
          <a:lstStyle/>
          <a:p>
            <a:pPr marL="457200" indent="-457200">
              <a:buFont typeface="Wingdings" panose="05000000000000000000" pitchFamily="2" charset="2"/>
              <a:buChar char="ü"/>
            </a:pPr>
            <a:r>
              <a:rPr lang="en-US" sz="3200" b="1" dirty="0">
                <a:solidFill>
                  <a:schemeClr val="bg1">
                    <a:lumMod val="85000"/>
                    <a:lumOff val="15000"/>
                  </a:schemeClr>
                </a:solidFill>
                <a:latin typeface="Adelle"/>
              </a:rPr>
              <a:t>Helps PI apply for grants</a:t>
            </a:r>
          </a:p>
          <a:p>
            <a:pPr marL="457200" indent="-457200">
              <a:buFont typeface="Wingdings" panose="05000000000000000000" pitchFamily="2" charset="2"/>
              <a:buChar char="ü"/>
            </a:pPr>
            <a:endParaRPr lang="en-US" sz="900" b="1" dirty="0">
              <a:solidFill>
                <a:schemeClr val="bg1">
                  <a:lumMod val="85000"/>
                  <a:lumOff val="15000"/>
                </a:schemeClr>
              </a:solidFill>
              <a:latin typeface="Adelle"/>
            </a:endParaRPr>
          </a:p>
          <a:p>
            <a:pPr marL="1371600" lvl="2" indent="-457200">
              <a:buFont typeface="Courier New" panose="02070309020205020404" pitchFamily="49" charset="0"/>
              <a:buChar char="o"/>
            </a:pPr>
            <a:r>
              <a:rPr lang="en-US" sz="3200" b="1" dirty="0">
                <a:solidFill>
                  <a:schemeClr val="bg1">
                    <a:lumMod val="85000"/>
                    <a:lumOff val="15000"/>
                  </a:schemeClr>
                </a:solidFill>
                <a:latin typeface="Adelle"/>
              </a:rPr>
              <a:t>Assistance with budget preparation</a:t>
            </a:r>
          </a:p>
          <a:p>
            <a:pPr marL="1371600" lvl="2" indent="-457200">
              <a:lnSpc>
                <a:spcPct val="150000"/>
              </a:lnSpc>
              <a:buFont typeface="Courier New" panose="02070309020205020404" pitchFamily="49" charset="0"/>
              <a:buChar char="o"/>
            </a:pPr>
            <a:r>
              <a:rPr lang="en-US" sz="3200" b="1" dirty="0">
                <a:solidFill>
                  <a:schemeClr val="bg1">
                    <a:lumMod val="85000"/>
                    <a:lumOff val="15000"/>
                  </a:schemeClr>
                </a:solidFill>
                <a:latin typeface="Adelle"/>
              </a:rPr>
              <a:t>Completion of forms</a:t>
            </a:r>
          </a:p>
          <a:p>
            <a:pPr marL="1371600" lvl="2" indent="-457200">
              <a:lnSpc>
                <a:spcPct val="150000"/>
              </a:lnSpc>
              <a:buFont typeface="Courier New" panose="02070309020205020404" pitchFamily="49" charset="0"/>
              <a:buChar char="o"/>
            </a:pPr>
            <a:r>
              <a:rPr lang="en-US" sz="3200" b="1" dirty="0">
                <a:solidFill>
                  <a:schemeClr val="bg1">
                    <a:lumMod val="85000"/>
                    <a:lumOff val="15000"/>
                  </a:schemeClr>
                </a:solidFill>
                <a:latin typeface="Adelle"/>
              </a:rPr>
              <a:t>Meeting deadlines</a:t>
            </a:r>
          </a:p>
          <a:p>
            <a:pPr marL="1371600" lvl="2" indent="-457200">
              <a:lnSpc>
                <a:spcPct val="150000"/>
              </a:lnSpc>
              <a:buFont typeface="Courier New" panose="02070309020205020404" pitchFamily="49" charset="0"/>
              <a:buChar char="o"/>
            </a:pPr>
            <a:r>
              <a:rPr lang="en-US" sz="3200" b="1" dirty="0">
                <a:solidFill>
                  <a:schemeClr val="bg1">
                    <a:lumMod val="85000"/>
                    <a:lumOff val="15000"/>
                  </a:schemeClr>
                </a:solidFill>
                <a:latin typeface="Adelle"/>
              </a:rPr>
              <a:t>Seeking approvals</a:t>
            </a:r>
          </a:p>
          <a:p>
            <a:pPr marL="1371600" lvl="2" indent="-457200">
              <a:lnSpc>
                <a:spcPct val="150000"/>
              </a:lnSpc>
              <a:buFont typeface="Courier New" panose="02070309020205020404" pitchFamily="49" charset="0"/>
              <a:buChar char="o"/>
            </a:pPr>
            <a:r>
              <a:rPr lang="en-US" sz="3200" b="1" dirty="0">
                <a:solidFill>
                  <a:schemeClr val="bg1">
                    <a:lumMod val="85000"/>
                    <a:lumOff val="15000"/>
                  </a:schemeClr>
                </a:solidFill>
                <a:latin typeface="Adelle"/>
              </a:rPr>
              <a:t>Obtaining signatures</a:t>
            </a:r>
          </a:p>
          <a:p>
            <a:pPr marL="457200" indent="-457200">
              <a:buFont typeface="Wingdings" panose="05000000000000000000" pitchFamily="2" charset="2"/>
              <a:buChar char="ü"/>
            </a:pPr>
            <a:r>
              <a:rPr lang="en-US" sz="3200" b="1" dirty="0">
                <a:solidFill>
                  <a:schemeClr val="bg1">
                    <a:lumMod val="85000"/>
                    <a:lumOff val="15000"/>
                  </a:schemeClr>
                </a:solidFill>
                <a:latin typeface="Adelle"/>
              </a:rPr>
              <a:t>Reviews applications, budgets and applicable paperwork prior to submission</a:t>
            </a:r>
          </a:p>
          <a:p>
            <a:pPr marL="457200" indent="-457200">
              <a:lnSpc>
                <a:spcPct val="150000"/>
              </a:lnSpc>
              <a:buFont typeface="Wingdings" panose="05000000000000000000" pitchFamily="2" charset="2"/>
              <a:buChar char="ü"/>
            </a:pPr>
            <a:r>
              <a:rPr lang="en-US" sz="3200" b="1" dirty="0">
                <a:solidFill>
                  <a:schemeClr val="bg1">
                    <a:lumMod val="85000"/>
                    <a:lumOff val="15000"/>
                  </a:schemeClr>
                </a:solidFill>
                <a:latin typeface="Adelle"/>
              </a:rPr>
              <a:t>Review awards and negotiation</a:t>
            </a:r>
          </a:p>
        </p:txBody>
      </p:sp>
      <p:cxnSp>
        <p:nvCxnSpPr>
          <p:cNvPr id="6" name="Straight Connector 5"/>
          <p:cNvCxnSpPr/>
          <p:nvPr/>
        </p:nvCxnSpPr>
        <p:spPr>
          <a:xfrm flipV="1">
            <a:off x="185195" y="89262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42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7225" y="0"/>
            <a:ext cx="10772775" cy="878774"/>
          </a:xfrm>
        </p:spPr>
        <p:txBody>
          <a:bodyPr>
            <a:normAutofit/>
          </a:bodyPr>
          <a:lstStyle/>
          <a:p>
            <a:r>
              <a:rPr lang="en-US" sz="4400" b="1" dirty="0">
                <a:solidFill>
                  <a:schemeClr val="bg1">
                    <a:lumMod val="85000"/>
                    <a:lumOff val="15000"/>
                  </a:schemeClr>
                </a:solidFill>
                <a:latin typeface="Adelle"/>
              </a:rPr>
              <a:t>College Dean’s Office</a:t>
            </a:r>
          </a:p>
        </p:txBody>
      </p:sp>
      <p:sp>
        <p:nvSpPr>
          <p:cNvPr id="2" name="Rectangle 1"/>
          <p:cNvSpPr/>
          <p:nvPr/>
        </p:nvSpPr>
        <p:spPr>
          <a:xfrm>
            <a:off x="238661" y="1068780"/>
            <a:ext cx="11861140" cy="6494085"/>
          </a:xfrm>
          <a:prstGeom prst="rect">
            <a:avLst/>
          </a:prstGeom>
        </p:spPr>
        <p:txBody>
          <a:bodyPr wrap="square">
            <a:spAutoFit/>
          </a:bodyPr>
          <a:lstStyle/>
          <a:p>
            <a:r>
              <a:rPr lang="en-US" sz="3000" b="1" dirty="0">
                <a:solidFill>
                  <a:schemeClr val="bg1">
                    <a:lumMod val="85000"/>
                    <a:lumOff val="15000"/>
                  </a:schemeClr>
                </a:solidFill>
                <a:latin typeface="Adelle"/>
              </a:rPr>
              <a:t>General oversight of the sponsored activities performed within the college, which may include:</a:t>
            </a:r>
          </a:p>
          <a:p>
            <a:endParaRPr lang="en-US" sz="1200" b="1" dirty="0">
              <a:solidFill>
                <a:schemeClr val="bg1">
                  <a:lumMod val="85000"/>
                  <a:lumOff val="15000"/>
                </a:schemeClr>
              </a:solidFill>
              <a:latin typeface="Adelle"/>
            </a:endParaRPr>
          </a:p>
          <a:p>
            <a:endParaRPr lang="en-US" sz="1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3000" b="1" dirty="0">
                <a:solidFill>
                  <a:schemeClr val="bg1">
                    <a:lumMod val="85000"/>
                    <a:lumOff val="15000"/>
                  </a:schemeClr>
                </a:solidFill>
                <a:latin typeface="Adelle"/>
              </a:rPr>
              <a:t>Ensuring that departments have adequate facilities and other resources for achieving project aims</a:t>
            </a:r>
          </a:p>
          <a:p>
            <a:pPr marL="457200" indent="-457200">
              <a:buFont typeface="Wingdings" panose="05000000000000000000" pitchFamily="2" charset="2"/>
              <a:buChar char="ü"/>
            </a:pPr>
            <a:endParaRPr lang="en-US" sz="1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3000" b="1" dirty="0">
                <a:solidFill>
                  <a:schemeClr val="bg1">
                    <a:lumMod val="85000"/>
                    <a:lumOff val="15000"/>
                  </a:schemeClr>
                </a:solidFill>
                <a:latin typeface="Adelle"/>
              </a:rPr>
              <a:t>Ensure faculty time commitments on sponsored projects does not conflict with other departmental or University responsibilities</a:t>
            </a:r>
          </a:p>
          <a:p>
            <a:pPr marL="457200" indent="-457200">
              <a:buFont typeface="Wingdings" panose="05000000000000000000" pitchFamily="2" charset="2"/>
              <a:buChar char="ü"/>
            </a:pPr>
            <a:endParaRPr lang="en-US" sz="1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3000" b="1" dirty="0">
                <a:solidFill>
                  <a:schemeClr val="bg1">
                    <a:lumMod val="85000"/>
                    <a:lumOff val="15000"/>
                  </a:schemeClr>
                </a:solidFill>
                <a:latin typeface="Adelle"/>
              </a:rPr>
              <a:t>Monitor departmental financial resources</a:t>
            </a:r>
          </a:p>
          <a:p>
            <a:pPr marL="457200" indent="-457200">
              <a:buFont typeface="Wingdings" panose="05000000000000000000" pitchFamily="2" charset="2"/>
              <a:buChar char="ü"/>
            </a:pPr>
            <a:endParaRPr lang="en-US" sz="1000" b="1" dirty="0">
              <a:solidFill>
                <a:schemeClr val="bg1">
                  <a:lumMod val="85000"/>
                  <a:lumOff val="15000"/>
                </a:schemeClr>
              </a:solidFill>
              <a:latin typeface="Adelle"/>
            </a:endParaRPr>
          </a:p>
          <a:p>
            <a:pPr marL="457200" indent="-457200">
              <a:buFont typeface="Wingdings" panose="05000000000000000000" pitchFamily="2" charset="2"/>
              <a:buChar char="ü"/>
            </a:pPr>
            <a:r>
              <a:rPr lang="en-US" sz="3000" b="1" dirty="0">
                <a:solidFill>
                  <a:schemeClr val="bg1">
                    <a:lumMod val="85000"/>
                    <a:lumOff val="15000"/>
                  </a:schemeClr>
                </a:solidFill>
                <a:latin typeface="Adelle"/>
              </a:rPr>
              <a:t>Ensure departmental compliance with the various regulatory  requirements of the sponsors and the University</a:t>
            </a:r>
          </a:p>
          <a:p>
            <a:endParaRPr lang="en-US" sz="3200" dirty="0"/>
          </a:p>
          <a:p>
            <a:endParaRPr lang="en-US" sz="3200" dirty="0"/>
          </a:p>
        </p:txBody>
      </p:sp>
      <p:cxnSp>
        <p:nvCxnSpPr>
          <p:cNvPr id="6" name="Straight Connector 5"/>
          <p:cNvCxnSpPr/>
          <p:nvPr/>
        </p:nvCxnSpPr>
        <p:spPr>
          <a:xfrm flipV="1">
            <a:off x="390223" y="82942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646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693" y="-424277"/>
            <a:ext cx="10772775" cy="1657350"/>
          </a:xfrm>
        </p:spPr>
        <p:txBody>
          <a:bodyPr>
            <a:normAutofit/>
          </a:bodyPr>
          <a:lstStyle/>
          <a:p>
            <a:r>
              <a:rPr lang="en-US" sz="4400" b="1" dirty="0">
                <a:solidFill>
                  <a:schemeClr val="bg1">
                    <a:lumMod val="85000"/>
                    <a:lumOff val="15000"/>
                  </a:schemeClr>
                </a:solidFill>
                <a:latin typeface="Adelle"/>
              </a:rPr>
              <a:t>Sponsored Programs Administration</a:t>
            </a:r>
          </a:p>
        </p:txBody>
      </p:sp>
      <p:sp>
        <p:nvSpPr>
          <p:cNvPr id="4" name="TextBox 3"/>
          <p:cNvSpPr txBox="1"/>
          <p:nvPr/>
        </p:nvSpPr>
        <p:spPr>
          <a:xfrm>
            <a:off x="312148" y="1111086"/>
            <a:ext cx="11523079" cy="4832092"/>
          </a:xfrm>
          <a:prstGeom prst="rect">
            <a:avLst/>
          </a:prstGeom>
          <a:noFill/>
        </p:spPr>
        <p:txBody>
          <a:bodyPr wrap="square" rtlCol="0">
            <a:spAutoFit/>
          </a:bodyPr>
          <a:lstStyle/>
          <a:p>
            <a:r>
              <a:rPr lang="en-US" sz="3200" dirty="0">
                <a:solidFill>
                  <a:schemeClr val="bg1">
                    <a:lumMod val="85000"/>
                    <a:lumOff val="15000"/>
                  </a:schemeClr>
                </a:solidFill>
                <a:latin typeface="Adelle"/>
              </a:rPr>
              <a:t>Responsible for authorizing all projects to external sponsors and assisting the Principal Investigator, Department Administrator, and College Administrator throughout the grant life-cycle</a:t>
            </a:r>
          </a:p>
          <a:p>
            <a:endParaRPr lang="en-US" sz="3200" dirty="0">
              <a:solidFill>
                <a:schemeClr val="bg1">
                  <a:lumMod val="85000"/>
                  <a:lumOff val="15000"/>
                </a:schemeClr>
              </a:solidFill>
              <a:latin typeface="Adelle"/>
            </a:endParaRPr>
          </a:p>
          <a:p>
            <a:pPr marL="914400" lvl="1" indent="-457200">
              <a:buFont typeface="Wingdings" panose="05000000000000000000" pitchFamily="2" charset="2"/>
              <a:buChar char="ü"/>
            </a:pPr>
            <a:r>
              <a:rPr lang="en-US" sz="3200" dirty="0">
                <a:solidFill>
                  <a:schemeClr val="bg1">
                    <a:lumMod val="85000"/>
                    <a:lumOff val="15000"/>
                  </a:schemeClr>
                </a:solidFill>
                <a:latin typeface="Adelle"/>
              </a:rPr>
              <a:t>Legally authorized to submit proposals to external sponsors, </a:t>
            </a:r>
          </a:p>
          <a:p>
            <a:pPr marL="914400" lvl="1" indent="-457200">
              <a:buFont typeface="Wingdings" panose="05000000000000000000" pitchFamily="2" charset="2"/>
              <a:buChar char="ü"/>
            </a:pPr>
            <a:endParaRPr lang="en-US" sz="1000" dirty="0">
              <a:solidFill>
                <a:schemeClr val="bg1">
                  <a:lumMod val="85000"/>
                  <a:lumOff val="15000"/>
                </a:schemeClr>
              </a:solidFill>
              <a:latin typeface="Adelle"/>
            </a:endParaRPr>
          </a:p>
          <a:p>
            <a:pPr marL="914400" lvl="1" indent="-457200">
              <a:buFont typeface="Wingdings" panose="05000000000000000000" pitchFamily="2" charset="2"/>
              <a:buChar char="ü"/>
            </a:pPr>
            <a:r>
              <a:rPr lang="en-US" sz="3200" dirty="0">
                <a:solidFill>
                  <a:schemeClr val="bg1">
                    <a:lumMod val="85000"/>
                    <a:lumOff val="15000"/>
                  </a:schemeClr>
                </a:solidFill>
                <a:latin typeface="Adelle"/>
              </a:rPr>
              <a:t>Accept and establish awards</a:t>
            </a:r>
          </a:p>
          <a:p>
            <a:pPr marL="914400" lvl="1" indent="-457200">
              <a:buFont typeface="Wingdings" panose="05000000000000000000" pitchFamily="2" charset="2"/>
              <a:buChar char="ü"/>
            </a:pPr>
            <a:endParaRPr lang="en-US" sz="1000" dirty="0">
              <a:solidFill>
                <a:schemeClr val="bg1">
                  <a:lumMod val="85000"/>
                  <a:lumOff val="15000"/>
                </a:schemeClr>
              </a:solidFill>
              <a:latin typeface="Adelle"/>
            </a:endParaRPr>
          </a:p>
          <a:p>
            <a:pPr marL="914400" lvl="1" indent="-457200">
              <a:buFont typeface="Wingdings" panose="05000000000000000000" pitchFamily="2" charset="2"/>
              <a:buChar char="ü"/>
            </a:pPr>
            <a:r>
              <a:rPr lang="en-US" sz="3200" dirty="0">
                <a:solidFill>
                  <a:schemeClr val="bg1">
                    <a:lumMod val="85000"/>
                    <a:lumOff val="15000"/>
                  </a:schemeClr>
                </a:solidFill>
                <a:latin typeface="Adelle"/>
              </a:rPr>
              <a:t>Negotiate/sign contracts on behalf of the University</a:t>
            </a:r>
          </a:p>
        </p:txBody>
      </p:sp>
      <p:cxnSp>
        <p:nvCxnSpPr>
          <p:cNvPr id="6" name="Straight Connector 5"/>
          <p:cNvCxnSpPr/>
          <p:nvPr/>
        </p:nvCxnSpPr>
        <p:spPr>
          <a:xfrm flipV="1">
            <a:off x="277211" y="819457"/>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60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3491197"/>
              </p:ext>
            </p:extLst>
          </p:nvPr>
        </p:nvGraphicFramePr>
        <p:xfrm>
          <a:off x="154380" y="761218"/>
          <a:ext cx="11922824" cy="5303520"/>
        </p:xfrm>
        <a:graphic>
          <a:graphicData uri="http://schemas.openxmlformats.org/drawingml/2006/table">
            <a:tbl>
              <a:tblPr firstRow="1" bandRow="1">
                <a:tableStyleId>{5C22544A-7EE6-4342-B048-85BDC9FD1C3A}</a:tableStyleId>
              </a:tblPr>
              <a:tblGrid>
                <a:gridCol w="2980706">
                  <a:extLst>
                    <a:ext uri="{9D8B030D-6E8A-4147-A177-3AD203B41FA5}">
                      <a16:colId xmlns:a16="http://schemas.microsoft.com/office/drawing/2014/main" val="20000"/>
                    </a:ext>
                  </a:extLst>
                </a:gridCol>
                <a:gridCol w="2980706">
                  <a:extLst>
                    <a:ext uri="{9D8B030D-6E8A-4147-A177-3AD203B41FA5}">
                      <a16:colId xmlns:a16="http://schemas.microsoft.com/office/drawing/2014/main" val="20001"/>
                    </a:ext>
                  </a:extLst>
                </a:gridCol>
                <a:gridCol w="2980706">
                  <a:extLst>
                    <a:ext uri="{9D8B030D-6E8A-4147-A177-3AD203B41FA5}">
                      <a16:colId xmlns:a16="http://schemas.microsoft.com/office/drawing/2014/main" val="20002"/>
                    </a:ext>
                  </a:extLst>
                </a:gridCol>
                <a:gridCol w="2980706">
                  <a:extLst>
                    <a:ext uri="{9D8B030D-6E8A-4147-A177-3AD203B41FA5}">
                      <a16:colId xmlns:a16="http://schemas.microsoft.com/office/drawing/2014/main" val="20003"/>
                    </a:ext>
                  </a:extLst>
                </a:gridCol>
              </a:tblGrid>
              <a:tr h="370840">
                <a:tc>
                  <a:txBody>
                    <a:bodyPr/>
                    <a:lstStyle/>
                    <a:p>
                      <a:pPr algn="ctr"/>
                      <a:r>
                        <a:rPr lang="en-US" dirty="0"/>
                        <a:t>Function</a:t>
                      </a:r>
                    </a:p>
                  </a:txBody>
                  <a:tcPr/>
                </a:tc>
                <a:tc>
                  <a:txBody>
                    <a:bodyPr/>
                    <a:lstStyle/>
                    <a:p>
                      <a:pPr algn="ctr"/>
                      <a:r>
                        <a:rPr lang="en-US" dirty="0"/>
                        <a:t>DA Responsibilities</a:t>
                      </a:r>
                    </a:p>
                  </a:txBody>
                  <a:tcPr/>
                </a:tc>
                <a:tc>
                  <a:txBody>
                    <a:bodyPr/>
                    <a:lstStyle/>
                    <a:p>
                      <a:pPr algn="ctr"/>
                      <a:r>
                        <a:rPr lang="en-US" dirty="0"/>
                        <a:t>DA Facilitation Role</a:t>
                      </a:r>
                    </a:p>
                  </a:txBody>
                  <a:tcPr/>
                </a:tc>
                <a:tc>
                  <a:txBody>
                    <a:bodyPr/>
                    <a:lstStyle/>
                    <a:p>
                      <a:pPr algn="ctr"/>
                      <a:r>
                        <a:rPr lang="en-US" dirty="0"/>
                        <a:t>Leadership</a:t>
                      </a:r>
                      <a:r>
                        <a:rPr lang="en-US" baseline="0" dirty="0"/>
                        <a:t> or Support provided by</a:t>
                      </a:r>
                      <a:endParaRPr lang="en-US" dirty="0"/>
                    </a:p>
                  </a:txBody>
                  <a:tcPr/>
                </a:tc>
                <a:extLst>
                  <a:ext uri="{0D108BD9-81ED-4DB2-BD59-A6C34878D82A}">
                    <a16:rowId xmlns:a16="http://schemas.microsoft.com/office/drawing/2014/main" val="10000"/>
                  </a:ext>
                </a:extLst>
              </a:tr>
              <a:tr h="370840">
                <a:tc>
                  <a:txBody>
                    <a:bodyPr/>
                    <a:lstStyle/>
                    <a:p>
                      <a:r>
                        <a:rPr lang="en-US" sz="1600" b="1" dirty="0"/>
                        <a:t>Ge</a:t>
                      </a:r>
                      <a:r>
                        <a:rPr lang="en-US" sz="1600" b="1" baseline="0" dirty="0"/>
                        <a:t>neral Management</a:t>
                      </a:r>
                      <a:endParaRPr lang="en-US" sz="1600" b="1" dirty="0"/>
                    </a:p>
                  </a:txBody>
                  <a:tcPr/>
                </a:tc>
                <a:tc>
                  <a:txBody>
                    <a:bodyPr/>
                    <a:lstStyle/>
                    <a:p>
                      <a:r>
                        <a:rPr lang="en-US" sz="1600" dirty="0"/>
                        <a:t>Understand</a:t>
                      </a:r>
                      <a:r>
                        <a:rPr lang="en-US" sz="1600" baseline="0" dirty="0"/>
                        <a:t> general management principles and apply them to departmental management</a:t>
                      </a:r>
                      <a:endParaRPr lang="en-US" sz="1600" dirty="0"/>
                    </a:p>
                  </a:txBody>
                  <a:tcPr/>
                </a:tc>
                <a:tc>
                  <a:txBody>
                    <a:bodyPr/>
                    <a:lstStyle/>
                    <a:p>
                      <a:r>
                        <a:rPr lang="en-US" sz="1600" dirty="0"/>
                        <a:t>Acts as a role model for good management</a:t>
                      </a:r>
                      <a:r>
                        <a:rPr lang="en-US" sz="1600" baseline="0" dirty="0"/>
                        <a:t> principles and participates in integration of management training throughout the organization</a:t>
                      </a:r>
                      <a:endParaRPr lang="en-US" sz="1600" dirty="0"/>
                    </a:p>
                  </a:txBody>
                  <a:tcPr/>
                </a:tc>
                <a:tc>
                  <a:txBody>
                    <a:bodyPr/>
                    <a:lstStyle/>
                    <a:p>
                      <a:r>
                        <a:rPr lang="en-US" sz="1600" dirty="0"/>
                        <a:t>Departmental Administrator’s supervisor encourages and</a:t>
                      </a:r>
                      <a:r>
                        <a:rPr lang="en-US" sz="1600" baseline="0" dirty="0"/>
                        <a:t> supports a quality management program</a:t>
                      </a:r>
                      <a:endParaRPr lang="en-US" sz="1600" dirty="0"/>
                    </a:p>
                  </a:txBody>
                  <a:tcPr/>
                </a:tc>
                <a:extLst>
                  <a:ext uri="{0D108BD9-81ED-4DB2-BD59-A6C34878D82A}">
                    <a16:rowId xmlns:a16="http://schemas.microsoft.com/office/drawing/2014/main" val="10001"/>
                  </a:ext>
                </a:extLst>
              </a:tr>
              <a:tr h="370840">
                <a:tc>
                  <a:txBody>
                    <a:bodyPr/>
                    <a:lstStyle/>
                    <a:p>
                      <a:r>
                        <a:rPr lang="en-US" sz="1600" b="1" dirty="0"/>
                        <a:t>Preparing Grant</a:t>
                      </a:r>
                      <a:r>
                        <a:rPr lang="en-US" sz="1600" b="1" baseline="0" dirty="0"/>
                        <a:t> applications</a:t>
                      </a:r>
                      <a:endParaRPr lang="en-US" sz="1600" b="1" dirty="0"/>
                    </a:p>
                  </a:txBody>
                  <a:tcPr/>
                </a:tc>
                <a:tc>
                  <a:txBody>
                    <a:bodyPr/>
                    <a:lstStyle/>
                    <a:p>
                      <a:r>
                        <a:rPr lang="en-US" sz="1600" dirty="0"/>
                        <a:t>Ensure completion, accuracy and submit on time for institutional review; ensure policies are followed; identify</a:t>
                      </a:r>
                      <a:r>
                        <a:rPr lang="en-US" sz="1600" baseline="0" dirty="0"/>
                        <a:t> cost-share; be aware of corresponding IRB and IACUC submissions</a:t>
                      </a:r>
                      <a:endParaRPr lang="en-US" sz="1600" dirty="0"/>
                    </a:p>
                  </a:txBody>
                  <a:tcPr/>
                </a:tc>
                <a:tc>
                  <a:txBody>
                    <a:bodyPr/>
                    <a:lstStyle/>
                    <a:p>
                      <a:r>
                        <a:rPr lang="en-US" sz="1600" dirty="0"/>
                        <a:t>Provide attention to detail.  Ensures proposal is compliant with all requirements</a:t>
                      </a:r>
                      <a:r>
                        <a:rPr lang="en-US" sz="1600" baseline="0" dirty="0"/>
                        <a:t> (page numbers, font type, organizational structure)</a:t>
                      </a:r>
                      <a:endParaRPr lang="en-US" sz="1600" dirty="0"/>
                    </a:p>
                  </a:txBody>
                  <a:tcPr/>
                </a:tc>
                <a:tc>
                  <a:txBody>
                    <a:bodyPr/>
                    <a:lstStyle/>
                    <a:p>
                      <a:r>
                        <a:rPr lang="en-US" sz="1600" dirty="0"/>
                        <a:t>Principal</a:t>
                      </a:r>
                      <a:r>
                        <a:rPr lang="en-US" sz="1600" baseline="0" dirty="0"/>
                        <a:t> Investigator: provides science, participates in budget preparation and completion of IRB/IACUC/COI, etc., when applicable</a:t>
                      </a:r>
                    </a:p>
                    <a:p>
                      <a:r>
                        <a:rPr lang="en-US" sz="1600" baseline="0" dirty="0"/>
                        <a:t>SPA: review/approve/submit on behalf of university</a:t>
                      </a:r>
                      <a:endParaRPr lang="en-US" sz="1600" dirty="0"/>
                    </a:p>
                  </a:txBody>
                  <a:tcPr/>
                </a:tc>
                <a:extLst>
                  <a:ext uri="{0D108BD9-81ED-4DB2-BD59-A6C34878D82A}">
                    <a16:rowId xmlns:a16="http://schemas.microsoft.com/office/drawing/2014/main" val="10002"/>
                  </a:ext>
                </a:extLst>
              </a:tr>
              <a:tr h="370840">
                <a:tc>
                  <a:txBody>
                    <a:bodyPr/>
                    <a:lstStyle/>
                    <a:p>
                      <a:r>
                        <a:rPr lang="en-US" sz="1600" b="1" dirty="0"/>
                        <a:t>Expenditure Control</a:t>
                      </a:r>
                    </a:p>
                  </a:txBody>
                  <a:tcPr/>
                </a:tc>
                <a:tc>
                  <a:txBody>
                    <a:bodyPr/>
                    <a:lstStyle/>
                    <a:p>
                      <a:r>
                        <a:rPr lang="en-US" sz="1600" dirty="0"/>
                        <a:t>Ensure funds are sufficient for financial commitment; follow cost principles and expend</a:t>
                      </a:r>
                      <a:r>
                        <a:rPr lang="en-US" sz="1600" baseline="0" dirty="0"/>
                        <a:t> funds within budget period; ensure WSU expenditure policies are adhered to</a:t>
                      </a:r>
                      <a:endParaRPr lang="en-US" sz="1600" dirty="0"/>
                    </a:p>
                  </a:txBody>
                  <a:tcPr/>
                </a:tc>
                <a:tc>
                  <a:txBody>
                    <a:bodyPr/>
                    <a:lstStyle/>
                    <a:p>
                      <a:r>
                        <a:rPr lang="en-US" sz="1600" dirty="0"/>
                        <a:t>Prepare and process</a:t>
                      </a:r>
                      <a:r>
                        <a:rPr lang="en-US" sz="1600" baseline="0" dirty="0"/>
                        <a:t> requests with clear and sufficient explanation and documentation to ensure completeness and expediency; discuss any exceptions with SPA</a:t>
                      </a:r>
                      <a:endParaRPr lang="en-US" sz="1600" dirty="0"/>
                    </a:p>
                  </a:txBody>
                  <a:tcPr/>
                </a:tc>
                <a:tc>
                  <a:txBody>
                    <a:bodyPr/>
                    <a:lstStyle/>
                    <a:p>
                      <a:r>
                        <a:rPr lang="en-US" sz="1600" dirty="0"/>
                        <a:t>PI:</a:t>
                      </a:r>
                      <a:r>
                        <a:rPr lang="en-US" sz="1600" baseline="0" dirty="0"/>
                        <a:t> </a:t>
                      </a:r>
                      <a:r>
                        <a:rPr lang="en-US" sz="1600" dirty="0"/>
                        <a:t>direct</a:t>
                      </a:r>
                      <a:r>
                        <a:rPr lang="en-US" sz="1600" baseline="0" dirty="0"/>
                        <a:t> expenditure of funds for project benefit</a:t>
                      </a:r>
                    </a:p>
                    <a:p>
                      <a:r>
                        <a:rPr lang="en-US" sz="1600" baseline="0" dirty="0"/>
                        <a:t>SPA Accounting: Ensure direct expenses are coded correctly and that correct F&amp;A rate is applied for life of the award</a:t>
                      </a:r>
                      <a:endParaRPr lang="en-US" sz="16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954484" y="225631"/>
            <a:ext cx="4346369" cy="523220"/>
          </a:xfrm>
          <a:prstGeom prst="rect">
            <a:avLst/>
          </a:prstGeom>
          <a:noFill/>
        </p:spPr>
        <p:txBody>
          <a:bodyPr wrap="square" rtlCol="0">
            <a:spAutoFit/>
          </a:bodyPr>
          <a:lstStyle/>
          <a:p>
            <a:pPr algn="ctr"/>
            <a:r>
              <a:rPr lang="en-US" sz="2800" b="1" dirty="0">
                <a:solidFill>
                  <a:schemeClr val="bg1"/>
                </a:solidFill>
                <a:latin typeface="Adelle"/>
              </a:rPr>
              <a:t>Responsibility Matrix</a:t>
            </a:r>
          </a:p>
        </p:txBody>
      </p:sp>
    </p:spTree>
    <p:extLst>
      <p:ext uri="{BB962C8B-B14F-4D97-AF65-F5344CB8AC3E}">
        <p14:creationId xmlns:p14="http://schemas.microsoft.com/office/powerpoint/2010/main" val="401516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12384064"/>
              </p:ext>
            </p:extLst>
          </p:nvPr>
        </p:nvGraphicFramePr>
        <p:xfrm>
          <a:off x="154380" y="761218"/>
          <a:ext cx="11922824" cy="5638800"/>
        </p:xfrm>
        <a:graphic>
          <a:graphicData uri="http://schemas.openxmlformats.org/drawingml/2006/table">
            <a:tbl>
              <a:tblPr firstRow="1" bandRow="1">
                <a:tableStyleId>{5C22544A-7EE6-4342-B048-85BDC9FD1C3A}</a:tableStyleId>
              </a:tblPr>
              <a:tblGrid>
                <a:gridCol w="2980706">
                  <a:extLst>
                    <a:ext uri="{9D8B030D-6E8A-4147-A177-3AD203B41FA5}">
                      <a16:colId xmlns:a16="http://schemas.microsoft.com/office/drawing/2014/main" val="20000"/>
                    </a:ext>
                  </a:extLst>
                </a:gridCol>
                <a:gridCol w="2980706">
                  <a:extLst>
                    <a:ext uri="{9D8B030D-6E8A-4147-A177-3AD203B41FA5}">
                      <a16:colId xmlns:a16="http://schemas.microsoft.com/office/drawing/2014/main" val="20001"/>
                    </a:ext>
                  </a:extLst>
                </a:gridCol>
                <a:gridCol w="2980706">
                  <a:extLst>
                    <a:ext uri="{9D8B030D-6E8A-4147-A177-3AD203B41FA5}">
                      <a16:colId xmlns:a16="http://schemas.microsoft.com/office/drawing/2014/main" val="20002"/>
                    </a:ext>
                  </a:extLst>
                </a:gridCol>
                <a:gridCol w="2980706">
                  <a:extLst>
                    <a:ext uri="{9D8B030D-6E8A-4147-A177-3AD203B41FA5}">
                      <a16:colId xmlns:a16="http://schemas.microsoft.com/office/drawing/2014/main" val="20003"/>
                    </a:ext>
                  </a:extLst>
                </a:gridCol>
              </a:tblGrid>
              <a:tr h="370840">
                <a:tc>
                  <a:txBody>
                    <a:bodyPr/>
                    <a:lstStyle/>
                    <a:p>
                      <a:pPr algn="ctr"/>
                      <a:r>
                        <a:rPr lang="en-US" dirty="0"/>
                        <a:t>Function</a:t>
                      </a:r>
                    </a:p>
                  </a:txBody>
                  <a:tcPr/>
                </a:tc>
                <a:tc>
                  <a:txBody>
                    <a:bodyPr/>
                    <a:lstStyle/>
                    <a:p>
                      <a:pPr algn="ctr"/>
                      <a:r>
                        <a:rPr lang="en-US" dirty="0"/>
                        <a:t>DA Responsibilities</a:t>
                      </a:r>
                    </a:p>
                  </a:txBody>
                  <a:tcPr/>
                </a:tc>
                <a:tc>
                  <a:txBody>
                    <a:bodyPr/>
                    <a:lstStyle/>
                    <a:p>
                      <a:pPr algn="ctr"/>
                      <a:r>
                        <a:rPr lang="en-US" dirty="0"/>
                        <a:t>DA Facilitation Role</a:t>
                      </a:r>
                    </a:p>
                  </a:txBody>
                  <a:tcPr/>
                </a:tc>
                <a:tc>
                  <a:txBody>
                    <a:bodyPr/>
                    <a:lstStyle/>
                    <a:p>
                      <a:pPr algn="ctr"/>
                      <a:r>
                        <a:rPr lang="en-US" dirty="0"/>
                        <a:t>Leadership</a:t>
                      </a:r>
                      <a:r>
                        <a:rPr lang="en-US" baseline="0" dirty="0"/>
                        <a:t> or Support provided by</a:t>
                      </a:r>
                      <a:endParaRPr lang="en-US" dirty="0"/>
                    </a:p>
                  </a:txBody>
                  <a:tcPr/>
                </a:tc>
                <a:extLst>
                  <a:ext uri="{0D108BD9-81ED-4DB2-BD59-A6C34878D82A}">
                    <a16:rowId xmlns:a16="http://schemas.microsoft.com/office/drawing/2014/main" val="10000"/>
                  </a:ext>
                </a:extLst>
              </a:tr>
              <a:tr h="370840">
                <a:tc>
                  <a:txBody>
                    <a:bodyPr/>
                    <a:lstStyle/>
                    <a:p>
                      <a:r>
                        <a:rPr lang="en-US" sz="1600" b="1" dirty="0"/>
                        <a:t>Cost Transfers</a:t>
                      </a:r>
                    </a:p>
                  </a:txBody>
                  <a:tcPr/>
                </a:tc>
                <a:tc>
                  <a:txBody>
                    <a:bodyPr/>
                    <a:lstStyle/>
                    <a:p>
                      <a:r>
                        <a:rPr lang="en-US" sz="1600" dirty="0"/>
                        <a:t>Justification for cost transfer is clear and concise</a:t>
                      </a:r>
                    </a:p>
                  </a:txBody>
                  <a:tcPr/>
                </a:tc>
                <a:tc>
                  <a:txBody>
                    <a:bodyPr/>
                    <a:lstStyle/>
                    <a:p>
                      <a:r>
                        <a:rPr lang="en-US" sz="1600" dirty="0"/>
                        <a:t>Track cost where the work/use</a:t>
                      </a:r>
                      <a:r>
                        <a:rPr lang="en-US" sz="1600" baseline="0" dirty="0"/>
                        <a:t> occurred, not just where it is charged; reconcile and document changes; review regulations to identify allowable exceptions</a:t>
                      </a:r>
                      <a:endParaRPr lang="en-US" sz="1600" dirty="0"/>
                    </a:p>
                  </a:txBody>
                  <a:tcPr/>
                </a:tc>
                <a:tc>
                  <a:txBody>
                    <a:bodyPr/>
                    <a:lstStyle/>
                    <a:p>
                      <a:r>
                        <a:rPr lang="en-US" sz="1600" dirty="0"/>
                        <a:t>SPA Accounting: review and record justification for cost transfer; ensure F&amp;A adjustments are made, if necessary</a:t>
                      </a:r>
                    </a:p>
                  </a:txBody>
                  <a:tcPr/>
                </a:tc>
                <a:extLst>
                  <a:ext uri="{0D108BD9-81ED-4DB2-BD59-A6C34878D82A}">
                    <a16:rowId xmlns:a16="http://schemas.microsoft.com/office/drawing/2014/main" val="10001"/>
                  </a:ext>
                </a:extLst>
              </a:tr>
              <a:tr h="370840">
                <a:tc>
                  <a:txBody>
                    <a:bodyPr/>
                    <a:lstStyle/>
                    <a:p>
                      <a:r>
                        <a:rPr lang="en-US" sz="1600" b="1" dirty="0"/>
                        <a:t>Purchasing</a:t>
                      </a:r>
                      <a:r>
                        <a:rPr lang="en-US" sz="1600" b="1" baseline="0" dirty="0"/>
                        <a:t> of goods and services</a:t>
                      </a:r>
                      <a:endParaRPr lang="en-US" sz="1600" b="1" dirty="0"/>
                    </a:p>
                  </a:txBody>
                  <a:tcPr/>
                </a:tc>
                <a:tc>
                  <a:txBody>
                    <a:bodyPr/>
                    <a:lstStyle/>
                    <a:p>
                      <a:r>
                        <a:rPr lang="en-US" sz="1600" dirty="0"/>
                        <a:t>Ensure that PI has specified</a:t>
                      </a:r>
                      <a:r>
                        <a:rPr lang="en-US" sz="1600" baseline="0" dirty="0"/>
                        <a:t> requirements in a manner that promotes competitive bidding and impartial buying; compliance with University policies</a:t>
                      </a:r>
                      <a:endParaRPr lang="en-US" sz="1600" dirty="0"/>
                    </a:p>
                  </a:txBody>
                  <a:tcPr/>
                </a:tc>
                <a:tc>
                  <a:txBody>
                    <a:bodyPr/>
                    <a:lstStyle/>
                    <a:p>
                      <a:r>
                        <a:rPr lang="en-US" sz="1600" dirty="0"/>
                        <a:t>Aware of process timing,</a:t>
                      </a:r>
                      <a:r>
                        <a:rPr lang="en-US" sz="1600" baseline="0" dirty="0"/>
                        <a:t> sole source documentation and institutional dollar values assigned to items, e.g. equipment</a:t>
                      </a:r>
                      <a:endParaRPr lang="en-US" sz="1600" dirty="0"/>
                    </a:p>
                  </a:txBody>
                  <a:tcPr/>
                </a:tc>
                <a:tc>
                  <a:txBody>
                    <a:bodyPr/>
                    <a:lstStyle/>
                    <a:p>
                      <a:r>
                        <a:rPr lang="en-US" sz="1600" dirty="0"/>
                        <a:t>Purchasing:</a:t>
                      </a:r>
                      <a:r>
                        <a:rPr lang="en-US" sz="1600" baseline="0" dirty="0"/>
                        <a:t> ensures vendor is not debarred, secures competitive quotes, determines best value; ensures institutional policies are followed</a:t>
                      </a:r>
                      <a:endParaRPr lang="en-US" sz="1600" dirty="0"/>
                    </a:p>
                  </a:txBody>
                  <a:tcPr/>
                </a:tc>
                <a:extLst>
                  <a:ext uri="{0D108BD9-81ED-4DB2-BD59-A6C34878D82A}">
                    <a16:rowId xmlns:a16="http://schemas.microsoft.com/office/drawing/2014/main" val="10002"/>
                  </a:ext>
                </a:extLst>
              </a:tr>
              <a:tr h="370840">
                <a:tc>
                  <a:txBody>
                    <a:bodyPr/>
                    <a:lstStyle/>
                    <a:p>
                      <a:r>
                        <a:rPr lang="en-US" sz="1600" b="1" dirty="0"/>
                        <a:t>Labor Certification</a:t>
                      </a:r>
                    </a:p>
                  </a:txBody>
                  <a:tcPr/>
                </a:tc>
                <a:tc>
                  <a:txBody>
                    <a:bodyPr/>
                    <a:lstStyle/>
                    <a:p>
                      <a:r>
                        <a:rPr lang="en-US" sz="1600" dirty="0"/>
                        <a:t>Ensure</a:t>
                      </a:r>
                      <a:r>
                        <a:rPr lang="en-US" sz="1600" baseline="0" dirty="0"/>
                        <a:t> that labor distribution information is verified and filed for audit</a:t>
                      </a:r>
                      <a:endParaRPr lang="en-US" sz="1600" dirty="0"/>
                    </a:p>
                  </a:txBody>
                  <a:tcPr/>
                </a:tc>
                <a:tc>
                  <a:txBody>
                    <a:bodyPr/>
                    <a:lstStyle/>
                    <a:p>
                      <a:r>
                        <a:rPr lang="en-US" sz="1600" dirty="0"/>
                        <a:t>Aware of interpretation of distribution and process for communicating variances</a:t>
                      </a:r>
                    </a:p>
                  </a:txBody>
                  <a:tcPr/>
                </a:tc>
                <a:tc>
                  <a:txBody>
                    <a:bodyPr/>
                    <a:lstStyle/>
                    <a:p>
                      <a:r>
                        <a:rPr lang="en-US" sz="1600" dirty="0"/>
                        <a:t>PI or DA:</a:t>
                      </a:r>
                      <a:r>
                        <a:rPr lang="en-US" sz="1600" baseline="0" dirty="0"/>
                        <a:t> review labor distributions and certify that cost is a reasonable approximation of effort/cost expended</a:t>
                      </a:r>
                      <a:endParaRPr lang="en-US" sz="1600" dirty="0"/>
                    </a:p>
                  </a:txBody>
                  <a:tcPr/>
                </a:tc>
                <a:extLst>
                  <a:ext uri="{0D108BD9-81ED-4DB2-BD59-A6C34878D82A}">
                    <a16:rowId xmlns:a16="http://schemas.microsoft.com/office/drawing/2014/main" val="10003"/>
                  </a:ext>
                </a:extLst>
              </a:tr>
              <a:tr h="370840">
                <a:tc>
                  <a:txBody>
                    <a:bodyPr/>
                    <a:lstStyle/>
                    <a:p>
                      <a:r>
                        <a:rPr lang="en-US" sz="1600" b="1" dirty="0"/>
                        <a:t>Compliance</a:t>
                      </a:r>
                    </a:p>
                  </a:txBody>
                  <a:tcPr/>
                </a:tc>
                <a:tc>
                  <a:txBody>
                    <a:bodyPr/>
                    <a:lstStyle/>
                    <a:p>
                      <a:r>
                        <a:rPr lang="en-US" sz="1600" dirty="0"/>
                        <a:t>Awareness of compliance program and process; actively</a:t>
                      </a:r>
                      <a:r>
                        <a:rPr lang="en-US" sz="1600" baseline="0" dirty="0"/>
                        <a:t> participate in process and programs</a:t>
                      </a:r>
                      <a:endParaRPr lang="en-US" sz="1600" dirty="0"/>
                    </a:p>
                  </a:txBody>
                  <a:tcPr/>
                </a:tc>
                <a:tc>
                  <a:txBody>
                    <a:bodyPr/>
                    <a:lstStyle/>
                    <a:p>
                      <a:r>
                        <a:rPr lang="en-US" sz="1600" dirty="0"/>
                        <a:t>Inform departmental faculty and staff of proper</a:t>
                      </a:r>
                      <a:r>
                        <a:rPr lang="en-US" sz="1600" baseline="0" dirty="0"/>
                        <a:t> compliance practices; ensures implementation of compliance programs</a:t>
                      </a:r>
                      <a:endParaRPr lang="en-US" sz="1600" dirty="0"/>
                    </a:p>
                  </a:txBody>
                  <a:tcPr/>
                </a:tc>
                <a:tc>
                  <a:txBody>
                    <a:bodyPr/>
                    <a:lstStyle/>
                    <a:p>
                      <a:r>
                        <a:rPr lang="en-US" sz="1600" dirty="0"/>
                        <a:t>Works closely with institutional compliance to ensure that department is operated in conformity with institution’s compliance program</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3954484" y="225631"/>
            <a:ext cx="4346369" cy="523220"/>
          </a:xfrm>
          <a:prstGeom prst="rect">
            <a:avLst/>
          </a:prstGeom>
          <a:noFill/>
        </p:spPr>
        <p:txBody>
          <a:bodyPr wrap="square" rtlCol="0">
            <a:spAutoFit/>
          </a:bodyPr>
          <a:lstStyle/>
          <a:p>
            <a:pPr algn="ctr"/>
            <a:r>
              <a:rPr lang="en-US" sz="2800" b="1" dirty="0">
                <a:solidFill>
                  <a:schemeClr val="bg1"/>
                </a:solidFill>
                <a:latin typeface="Adelle"/>
              </a:rPr>
              <a:t>Responsibility Matrix</a:t>
            </a:r>
          </a:p>
        </p:txBody>
      </p:sp>
    </p:spTree>
    <p:extLst>
      <p:ext uri="{BB962C8B-B14F-4D97-AF65-F5344CB8AC3E}">
        <p14:creationId xmlns:p14="http://schemas.microsoft.com/office/powerpoint/2010/main" val="1768279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0657911"/>
              </p:ext>
            </p:extLst>
          </p:nvPr>
        </p:nvGraphicFramePr>
        <p:xfrm>
          <a:off x="154380" y="903722"/>
          <a:ext cx="11922824" cy="5303520"/>
        </p:xfrm>
        <a:graphic>
          <a:graphicData uri="http://schemas.openxmlformats.org/drawingml/2006/table">
            <a:tbl>
              <a:tblPr firstRow="1" bandRow="1">
                <a:tableStyleId>{5C22544A-7EE6-4342-B048-85BDC9FD1C3A}</a:tableStyleId>
              </a:tblPr>
              <a:tblGrid>
                <a:gridCol w="2980706">
                  <a:extLst>
                    <a:ext uri="{9D8B030D-6E8A-4147-A177-3AD203B41FA5}">
                      <a16:colId xmlns:a16="http://schemas.microsoft.com/office/drawing/2014/main" val="20000"/>
                    </a:ext>
                  </a:extLst>
                </a:gridCol>
                <a:gridCol w="2980706">
                  <a:extLst>
                    <a:ext uri="{9D8B030D-6E8A-4147-A177-3AD203B41FA5}">
                      <a16:colId xmlns:a16="http://schemas.microsoft.com/office/drawing/2014/main" val="20001"/>
                    </a:ext>
                  </a:extLst>
                </a:gridCol>
                <a:gridCol w="2980706">
                  <a:extLst>
                    <a:ext uri="{9D8B030D-6E8A-4147-A177-3AD203B41FA5}">
                      <a16:colId xmlns:a16="http://schemas.microsoft.com/office/drawing/2014/main" val="20002"/>
                    </a:ext>
                  </a:extLst>
                </a:gridCol>
                <a:gridCol w="2980706">
                  <a:extLst>
                    <a:ext uri="{9D8B030D-6E8A-4147-A177-3AD203B41FA5}">
                      <a16:colId xmlns:a16="http://schemas.microsoft.com/office/drawing/2014/main" val="20003"/>
                    </a:ext>
                  </a:extLst>
                </a:gridCol>
              </a:tblGrid>
              <a:tr h="370840">
                <a:tc>
                  <a:txBody>
                    <a:bodyPr/>
                    <a:lstStyle/>
                    <a:p>
                      <a:pPr algn="ctr"/>
                      <a:r>
                        <a:rPr lang="en-US" dirty="0"/>
                        <a:t>Function</a:t>
                      </a:r>
                    </a:p>
                  </a:txBody>
                  <a:tcPr/>
                </a:tc>
                <a:tc>
                  <a:txBody>
                    <a:bodyPr/>
                    <a:lstStyle/>
                    <a:p>
                      <a:pPr algn="ctr"/>
                      <a:r>
                        <a:rPr lang="en-US" dirty="0"/>
                        <a:t>DA Responsibilities</a:t>
                      </a:r>
                    </a:p>
                  </a:txBody>
                  <a:tcPr/>
                </a:tc>
                <a:tc>
                  <a:txBody>
                    <a:bodyPr/>
                    <a:lstStyle/>
                    <a:p>
                      <a:pPr algn="ctr"/>
                      <a:r>
                        <a:rPr lang="en-US" dirty="0"/>
                        <a:t>DA Facilitation Role</a:t>
                      </a:r>
                    </a:p>
                  </a:txBody>
                  <a:tcPr/>
                </a:tc>
                <a:tc>
                  <a:txBody>
                    <a:bodyPr/>
                    <a:lstStyle/>
                    <a:p>
                      <a:pPr algn="ctr"/>
                      <a:r>
                        <a:rPr lang="en-US" dirty="0"/>
                        <a:t>Leadership</a:t>
                      </a:r>
                      <a:r>
                        <a:rPr lang="en-US" baseline="0" dirty="0"/>
                        <a:t> or Support provided by</a:t>
                      </a:r>
                      <a:endParaRPr lang="en-US" dirty="0"/>
                    </a:p>
                  </a:txBody>
                  <a:tcPr/>
                </a:tc>
                <a:extLst>
                  <a:ext uri="{0D108BD9-81ED-4DB2-BD59-A6C34878D82A}">
                    <a16:rowId xmlns:a16="http://schemas.microsoft.com/office/drawing/2014/main" val="10000"/>
                  </a:ext>
                </a:extLst>
              </a:tr>
              <a:tr h="370840">
                <a:tc>
                  <a:txBody>
                    <a:bodyPr/>
                    <a:lstStyle/>
                    <a:p>
                      <a:r>
                        <a:rPr lang="en-US" sz="1600" b="1" dirty="0"/>
                        <a:t>Reporting Requirements</a:t>
                      </a:r>
                    </a:p>
                  </a:txBody>
                  <a:tcPr/>
                </a:tc>
                <a:tc>
                  <a:txBody>
                    <a:bodyPr/>
                    <a:lstStyle/>
                    <a:p>
                      <a:r>
                        <a:rPr lang="en-US" sz="1600" dirty="0"/>
                        <a:t>Track reporting requirements and submit reports as necessary</a:t>
                      </a:r>
                    </a:p>
                  </a:txBody>
                  <a:tcPr/>
                </a:tc>
                <a:tc>
                  <a:txBody>
                    <a:bodyPr/>
                    <a:lstStyle/>
                    <a:p>
                      <a:r>
                        <a:rPr lang="en-US" sz="1600" dirty="0"/>
                        <a:t>Provide shadow</a:t>
                      </a:r>
                      <a:r>
                        <a:rPr lang="en-US" sz="1600" baseline="0" dirty="0"/>
                        <a:t> bookkeeping, particularly for unprocessed and informally committed items</a:t>
                      </a:r>
                      <a:endParaRPr lang="en-US" sz="1600" dirty="0"/>
                    </a:p>
                  </a:txBody>
                  <a:tcPr/>
                </a:tc>
                <a:tc>
                  <a:txBody>
                    <a:bodyPr/>
                    <a:lstStyle/>
                    <a:p>
                      <a:r>
                        <a:rPr lang="en-US" sz="1600" dirty="0"/>
                        <a:t>PI: provides programmatic reporting (ensures that all reporting requirements are met, with</a:t>
                      </a:r>
                      <a:r>
                        <a:rPr lang="en-US" sz="1600" baseline="0" dirty="0"/>
                        <a:t> assistance from SPA)</a:t>
                      </a:r>
                      <a:endParaRPr lang="en-US" sz="1600" dirty="0"/>
                    </a:p>
                  </a:txBody>
                  <a:tcPr/>
                </a:tc>
                <a:extLst>
                  <a:ext uri="{0D108BD9-81ED-4DB2-BD59-A6C34878D82A}">
                    <a16:rowId xmlns:a16="http://schemas.microsoft.com/office/drawing/2014/main" val="10001"/>
                  </a:ext>
                </a:extLst>
              </a:tr>
              <a:tr h="370840">
                <a:tc>
                  <a:txBody>
                    <a:bodyPr/>
                    <a:lstStyle/>
                    <a:p>
                      <a:r>
                        <a:rPr lang="en-US" sz="1600" b="1" dirty="0"/>
                        <a:t>Close-out</a:t>
                      </a:r>
                    </a:p>
                  </a:txBody>
                  <a:tcPr/>
                </a:tc>
                <a:tc>
                  <a:txBody>
                    <a:bodyPr/>
                    <a:lstStyle/>
                    <a:p>
                      <a:r>
                        <a:rPr lang="en-US" sz="1600" dirty="0"/>
                        <a:t>Close purchase orders, transfer labor</a:t>
                      </a:r>
                      <a:r>
                        <a:rPr lang="en-US" sz="1600" baseline="0" dirty="0"/>
                        <a:t> allocations to new accounts at conclusion of award, files required reports, work with SPA to close award</a:t>
                      </a:r>
                      <a:endParaRPr lang="en-US" sz="1600" dirty="0"/>
                    </a:p>
                  </a:txBody>
                  <a:tcPr/>
                </a:tc>
                <a:tc>
                  <a:txBody>
                    <a:bodyPr/>
                    <a:lstStyle/>
                    <a:p>
                      <a:r>
                        <a:rPr lang="en-US" sz="1600" dirty="0"/>
                        <a:t>Review prior to end</a:t>
                      </a:r>
                      <a:r>
                        <a:rPr lang="en-US" sz="1600" baseline="0" dirty="0"/>
                        <a:t> date to ensure all processing is in order; check on outstanding issues: POs, salary charges, invoices, etc.</a:t>
                      </a:r>
                      <a:endParaRPr lang="en-US" sz="1600" dirty="0"/>
                    </a:p>
                  </a:txBody>
                  <a:tcPr/>
                </a:tc>
                <a:tc>
                  <a:txBody>
                    <a:bodyPr/>
                    <a:lstStyle/>
                    <a:p>
                      <a:r>
                        <a:rPr lang="en-US" sz="1600" dirty="0"/>
                        <a:t>PI: prepares final</a:t>
                      </a:r>
                      <a:r>
                        <a:rPr lang="en-US" sz="1600" baseline="0" dirty="0"/>
                        <a:t> technical report, invention/patent report, disclosure statements, reviews and monitors final financial reports</a:t>
                      </a:r>
                    </a:p>
                    <a:p>
                      <a:endParaRPr lang="en-US" sz="1600" baseline="0" dirty="0"/>
                    </a:p>
                    <a:p>
                      <a:r>
                        <a:rPr lang="en-US" sz="1600" baseline="0" dirty="0"/>
                        <a:t>SPA: oversees and assists process</a:t>
                      </a:r>
                      <a:endParaRPr lang="en-US" sz="1600" dirty="0"/>
                    </a:p>
                  </a:txBody>
                  <a:tcPr/>
                </a:tc>
                <a:extLst>
                  <a:ext uri="{0D108BD9-81ED-4DB2-BD59-A6C34878D82A}">
                    <a16:rowId xmlns:a16="http://schemas.microsoft.com/office/drawing/2014/main" val="10002"/>
                  </a:ext>
                </a:extLst>
              </a:tr>
              <a:tr h="370840">
                <a:tc>
                  <a:txBody>
                    <a:bodyPr/>
                    <a:lstStyle/>
                    <a:p>
                      <a:r>
                        <a:rPr lang="en-US" sz="1600" b="1" dirty="0"/>
                        <a:t>Technology and Commercialization</a:t>
                      </a:r>
                    </a:p>
                  </a:txBody>
                  <a:tcPr/>
                </a:tc>
                <a:tc>
                  <a:txBody>
                    <a:bodyPr/>
                    <a:lstStyle/>
                    <a:p>
                      <a:r>
                        <a:rPr lang="en-US" sz="1600" dirty="0"/>
                        <a:t>Ensure PI is aware</a:t>
                      </a:r>
                      <a:r>
                        <a:rPr lang="en-US" sz="1600" baseline="0" dirty="0"/>
                        <a:t> of requirement to report potential patent/copyright material to institutional officer</a:t>
                      </a:r>
                      <a:endParaRPr lang="en-US" sz="1600" dirty="0"/>
                    </a:p>
                  </a:txBody>
                  <a:tcPr/>
                </a:tc>
                <a:tc>
                  <a:txBody>
                    <a:bodyPr/>
                    <a:lstStyle/>
                    <a:p>
                      <a:r>
                        <a:rPr lang="en-US" sz="1600" dirty="0"/>
                        <a:t>Communicate</a:t>
                      </a:r>
                      <a:r>
                        <a:rPr lang="en-US" sz="1600" baseline="0" dirty="0"/>
                        <a:t> with PI and coordinate timing of reports with Technology Commercialization</a:t>
                      </a:r>
                      <a:endParaRPr lang="en-US" sz="1600" dirty="0"/>
                    </a:p>
                  </a:txBody>
                  <a:tcPr/>
                </a:tc>
                <a:tc>
                  <a:txBody>
                    <a:bodyPr/>
                    <a:lstStyle/>
                    <a:p>
                      <a:r>
                        <a:rPr lang="en-US" sz="1600" dirty="0"/>
                        <a:t>PI: prepare necessary report</a:t>
                      </a:r>
                    </a:p>
                    <a:p>
                      <a:endParaRPr lang="en-US" sz="1600" dirty="0"/>
                    </a:p>
                    <a:p>
                      <a:r>
                        <a:rPr lang="en-US" sz="1600" dirty="0"/>
                        <a:t>SPA:</a:t>
                      </a:r>
                      <a:r>
                        <a:rPr lang="en-US" sz="1600" baseline="0" dirty="0"/>
                        <a:t> oversee and assist process</a:t>
                      </a:r>
                    </a:p>
                    <a:p>
                      <a:endParaRPr lang="en-US" sz="1600" baseline="0" dirty="0"/>
                    </a:p>
                    <a:p>
                      <a:r>
                        <a:rPr lang="en-US" sz="1600" baseline="0" dirty="0"/>
                        <a:t>Technology Commercialization: files patent/copyright, licenses technology</a:t>
                      </a:r>
                      <a:endParaRPr lang="en-US" sz="16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954484" y="225631"/>
            <a:ext cx="4346369" cy="523220"/>
          </a:xfrm>
          <a:prstGeom prst="rect">
            <a:avLst/>
          </a:prstGeom>
          <a:noFill/>
        </p:spPr>
        <p:txBody>
          <a:bodyPr wrap="square" rtlCol="0">
            <a:spAutoFit/>
          </a:bodyPr>
          <a:lstStyle/>
          <a:p>
            <a:pPr algn="ctr"/>
            <a:r>
              <a:rPr lang="en-US" sz="2800" b="1" dirty="0">
                <a:solidFill>
                  <a:schemeClr val="bg1"/>
                </a:solidFill>
                <a:latin typeface="Adelle"/>
              </a:rPr>
              <a:t>Responsibility Matrix</a:t>
            </a:r>
          </a:p>
        </p:txBody>
      </p:sp>
    </p:spTree>
    <p:extLst>
      <p:ext uri="{BB962C8B-B14F-4D97-AF65-F5344CB8AC3E}">
        <p14:creationId xmlns:p14="http://schemas.microsoft.com/office/powerpoint/2010/main" val="8396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9225" y="3696409"/>
            <a:ext cx="10772775" cy="1657350"/>
          </a:xfrm>
        </p:spPr>
        <p:txBody>
          <a:bodyPr>
            <a:normAutofit/>
          </a:bodyPr>
          <a:lstStyle/>
          <a:p>
            <a:r>
              <a:rPr lang="en-US" sz="4400" b="1" dirty="0">
                <a:solidFill>
                  <a:schemeClr val="bg1">
                    <a:lumMod val="85000"/>
                    <a:lumOff val="15000"/>
                  </a:schemeClr>
                </a:solidFill>
                <a:latin typeface="Adelle"/>
                <a:hlinkClick r:id="rId3"/>
              </a:rPr>
              <a:t>SPA Roles &amp; Responsibility Matrix</a:t>
            </a:r>
            <a:endParaRPr lang="en-US" sz="4400" b="1" dirty="0">
              <a:solidFill>
                <a:schemeClr val="bg1">
                  <a:lumMod val="85000"/>
                  <a:lumOff val="15000"/>
                </a:schemeClr>
              </a:solidFill>
              <a:latin typeface="Adelle"/>
            </a:endParaRPr>
          </a:p>
        </p:txBody>
      </p:sp>
      <p:sp>
        <p:nvSpPr>
          <p:cNvPr id="4" name="TextBox 3"/>
          <p:cNvSpPr txBox="1"/>
          <p:nvPr/>
        </p:nvSpPr>
        <p:spPr>
          <a:xfrm>
            <a:off x="312148" y="1111086"/>
            <a:ext cx="11523079" cy="584775"/>
          </a:xfrm>
          <a:prstGeom prst="rect">
            <a:avLst/>
          </a:prstGeom>
          <a:noFill/>
        </p:spPr>
        <p:txBody>
          <a:bodyPr wrap="square" rtlCol="0">
            <a:spAutoFit/>
          </a:bodyPr>
          <a:lstStyle/>
          <a:p>
            <a:endParaRPr lang="en-US" sz="3200" dirty="0">
              <a:solidFill>
                <a:schemeClr val="bg1">
                  <a:lumMod val="85000"/>
                  <a:lumOff val="15000"/>
                </a:schemeClr>
              </a:solidFill>
              <a:latin typeface="Adelle"/>
            </a:endParaRPr>
          </a:p>
        </p:txBody>
      </p:sp>
      <p:cxnSp>
        <p:nvCxnSpPr>
          <p:cNvPr id="6" name="Straight Connector 5"/>
          <p:cNvCxnSpPr/>
          <p:nvPr/>
        </p:nvCxnSpPr>
        <p:spPr>
          <a:xfrm flipV="1">
            <a:off x="377693" y="373334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2210" y="4201234"/>
            <a:ext cx="647700" cy="647700"/>
          </a:xfrm>
          <a:prstGeom prst="rect">
            <a:avLst/>
          </a:prstGeom>
          <a:effectLst>
            <a:glow rad="228600">
              <a:schemeClr val="accent3">
                <a:satMod val="175000"/>
                <a:alpha val="40000"/>
              </a:schemeClr>
            </a:glow>
          </a:effectLst>
        </p:spPr>
      </p:pic>
      <p:sp>
        <p:nvSpPr>
          <p:cNvPr id="3" name="TextBox 2">
            <a:extLst>
              <a:ext uri="{FF2B5EF4-FFF2-40B4-BE49-F238E27FC236}">
                <a16:creationId xmlns:a16="http://schemas.microsoft.com/office/drawing/2014/main" id="{4AD6AE07-53FC-466A-A9CF-6552C3C8225A}"/>
              </a:ext>
            </a:extLst>
          </p:cNvPr>
          <p:cNvSpPr txBox="1"/>
          <p:nvPr/>
        </p:nvSpPr>
        <p:spPr>
          <a:xfrm>
            <a:off x="120316" y="421105"/>
            <a:ext cx="11947357" cy="2862322"/>
          </a:xfrm>
          <a:prstGeom prst="rect">
            <a:avLst/>
          </a:prstGeom>
          <a:noFill/>
        </p:spPr>
        <p:txBody>
          <a:bodyPr wrap="square" rtlCol="0">
            <a:spAutoFit/>
          </a:bodyPr>
          <a:lstStyle/>
          <a:p>
            <a:pPr algn="ctr"/>
            <a:r>
              <a:rPr lang="en-US" b="1" dirty="0">
                <a:solidFill>
                  <a:schemeClr val="bg1"/>
                </a:solidFill>
              </a:rPr>
              <a:t>The Sponsored Program Roles and Responsibilities Matrix </a:t>
            </a:r>
          </a:p>
          <a:p>
            <a:endParaRPr lang="en-US" dirty="0">
              <a:solidFill>
                <a:schemeClr val="bg1"/>
              </a:solidFill>
            </a:endParaRPr>
          </a:p>
          <a:p>
            <a:pPr marL="285750" indent="-285750">
              <a:lnSpc>
                <a:spcPct val="150000"/>
              </a:lnSpc>
              <a:buFont typeface="Arial" panose="020B0604020202020204" pitchFamily="34" charset="0"/>
              <a:buChar char="•"/>
            </a:pPr>
            <a:r>
              <a:rPr lang="en-US" dirty="0">
                <a:solidFill>
                  <a:schemeClr val="bg1"/>
                </a:solidFill>
              </a:rPr>
              <a:t>identifies the major steps in the life cycle of an award - from proposal to closeout</a:t>
            </a:r>
          </a:p>
          <a:p>
            <a:pPr marL="285750" indent="-285750">
              <a:lnSpc>
                <a:spcPct val="150000"/>
              </a:lnSpc>
              <a:buFont typeface="Arial" panose="020B0604020202020204" pitchFamily="34" charset="0"/>
              <a:buChar char="•"/>
            </a:pPr>
            <a:r>
              <a:rPr lang="en-US" dirty="0">
                <a:solidFill>
                  <a:schemeClr val="bg1"/>
                </a:solidFill>
              </a:rPr>
              <a:t>assigns primary responsibility for each step to the principal investigator, the department, school or college, or to SPA</a:t>
            </a:r>
          </a:p>
          <a:p>
            <a:pPr marL="285750" indent="-285750">
              <a:lnSpc>
                <a:spcPct val="150000"/>
              </a:lnSpc>
              <a:buFont typeface="Arial" panose="020B0604020202020204" pitchFamily="34" charset="0"/>
              <a:buChar char="•"/>
            </a:pPr>
            <a:r>
              <a:rPr lang="en-US" dirty="0">
                <a:solidFill>
                  <a:schemeClr val="bg1"/>
                </a:solidFill>
              </a:rPr>
              <a:t>provides descriptions of the various activities within the life cycle of an award and clearly defines allocation of responsibilities in the process. </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If you have questions regarding this matrix, please contact Sponsored Program Administration at 577-3726</a:t>
            </a:r>
          </a:p>
        </p:txBody>
      </p:sp>
    </p:spTree>
    <p:extLst>
      <p:ext uri="{BB962C8B-B14F-4D97-AF65-F5344CB8AC3E}">
        <p14:creationId xmlns:p14="http://schemas.microsoft.com/office/powerpoint/2010/main" val="4057454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3416320"/>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Fund identification</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800100" lvl="1" indent="-342900">
              <a:buFont typeface="Courier New" panose="02070309020205020404" pitchFamily="49" charset="0"/>
              <a:buChar char="o"/>
            </a:pPr>
            <a:endParaRPr lang="en-US" sz="2400" b="1" dirty="0">
              <a:solidFill>
                <a:schemeClr val="bg1"/>
              </a:solidFill>
              <a:latin typeface="Adelle"/>
            </a:endParaRPr>
          </a:p>
          <a:p>
            <a:pPr marL="1257300" lvl="2" indent="-342900">
              <a:buFont typeface="Wingdings" panose="05000000000000000000" pitchFamily="2" charset="2"/>
              <a:buChar char="§"/>
            </a:pPr>
            <a:r>
              <a:rPr lang="en-US" sz="2400" b="1" dirty="0">
                <a:solidFill>
                  <a:schemeClr val="bg1"/>
                </a:solidFill>
                <a:latin typeface="Adelle"/>
              </a:rPr>
              <a:t>Find out which fund you are responsible for (including funds that may have been terminated with balances or funds forgotten by predecessors)</a:t>
            </a:r>
          </a:p>
          <a:p>
            <a:pPr marL="1257300" lvl="2" indent="-342900">
              <a:buFont typeface="Wingdings" panose="05000000000000000000" pitchFamily="2" charset="2"/>
              <a:buChar char="§"/>
            </a:pPr>
            <a:endParaRPr lang="en-US" sz="2400" b="1" dirty="0">
              <a:solidFill>
                <a:schemeClr val="bg1"/>
              </a:solidFill>
              <a:latin typeface="Adelle"/>
            </a:endParaRPr>
          </a:p>
          <a:p>
            <a:pPr marL="1257300" lvl="2" indent="-342900">
              <a:buFont typeface="Wingdings" panose="05000000000000000000" pitchFamily="2" charset="2"/>
              <a:buChar char="§"/>
            </a:pPr>
            <a:r>
              <a:rPr lang="en-US" sz="2400" b="1" dirty="0">
                <a:solidFill>
                  <a:schemeClr val="bg1"/>
                </a:solidFill>
                <a:latin typeface="Adelle"/>
              </a:rPr>
              <a:t>Find out which active and inactive accounts you are responsible for</a:t>
            </a:r>
          </a:p>
        </p:txBody>
      </p:sp>
    </p:spTree>
    <p:extLst>
      <p:ext uri="{BB962C8B-B14F-4D97-AF65-F5344CB8AC3E}">
        <p14:creationId xmlns:p14="http://schemas.microsoft.com/office/powerpoint/2010/main" val="133451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076" y="0"/>
            <a:ext cx="10780776" cy="2362954"/>
          </a:xfrm>
        </p:spPr>
        <p:txBody>
          <a:bodyPr/>
          <a:lstStyle/>
          <a:p>
            <a:r>
              <a:rPr lang="en-US" dirty="0">
                <a:solidFill>
                  <a:schemeClr val="bg1">
                    <a:lumMod val="85000"/>
                    <a:lumOff val="15000"/>
                  </a:schemeClr>
                </a:solidFill>
                <a:latin typeface="Adelle"/>
              </a:rPr>
              <a:t>What is Research Administration?</a:t>
            </a:r>
          </a:p>
        </p:txBody>
      </p:sp>
      <p:sp>
        <p:nvSpPr>
          <p:cNvPr id="3" name="Text Placeholder 2"/>
          <p:cNvSpPr>
            <a:spLocks noGrp="1"/>
          </p:cNvSpPr>
          <p:nvPr>
            <p:ph type="body" idx="1"/>
          </p:nvPr>
        </p:nvSpPr>
        <p:spPr>
          <a:xfrm>
            <a:off x="0" y="2628906"/>
            <a:ext cx="12367034" cy="1645920"/>
          </a:xfrm>
        </p:spPr>
        <p:txBody>
          <a:bodyPr>
            <a:normAutofit/>
          </a:bodyPr>
          <a:lstStyle/>
          <a:p>
            <a:r>
              <a:rPr lang="en-US" sz="2900" dirty="0">
                <a:solidFill>
                  <a:schemeClr val="bg1">
                    <a:lumMod val="85000"/>
                    <a:lumOff val="15000"/>
                  </a:schemeClr>
                </a:solidFill>
                <a:latin typeface="Adelle"/>
              </a:rPr>
              <a:t>The management of the research and creative endeavor of the University</a:t>
            </a:r>
          </a:p>
        </p:txBody>
      </p:sp>
      <p:sp>
        <p:nvSpPr>
          <p:cNvPr id="4" name="TextBox 3"/>
          <p:cNvSpPr txBox="1"/>
          <p:nvPr/>
        </p:nvSpPr>
        <p:spPr>
          <a:xfrm>
            <a:off x="697117" y="3366885"/>
            <a:ext cx="11407366" cy="1815882"/>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chemeClr val="bg1">
                    <a:lumMod val="85000"/>
                    <a:lumOff val="15000"/>
                  </a:schemeClr>
                </a:solidFill>
                <a:latin typeface="Adelle"/>
              </a:rPr>
              <a:t>Enhance the success of faculty and staff in obtaining external funding for research and creative endeavors</a:t>
            </a:r>
          </a:p>
          <a:p>
            <a:pPr marL="285750" indent="-285750">
              <a:buFont typeface="Wingdings" panose="05000000000000000000" pitchFamily="2" charset="2"/>
              <a:buChar char="Ø"/>
            </a:pPr>
            <a:endParaRPr lang="en-US" sz="2800" dirty="0">
              <a:latin typeface="Adelle"/>
            </a:endParaRPr>
          </a:p>
          <a:p>
            <a:pPr marL="285750" indent="-285750">
              <a:buFont typeface="Wingdings" panose="05000000000000000000" pitchFamily="2" charset="2"/>
              <a:buChar char="Ø"/>
            </a:pPr>
            <a:r>
              <a:rPr lang="en-US" sz="2800" dirty="0">
                <a:solidFill>
                  <a:schemeClr val="bg1">
                    <a:lumMod val="85000"/>
                    <a:lumOff val="15000"/>
                  </a:schemeClr>
                </a:solidFill>
                <a:latin typeface="Adelle"/>
              </a:rPr>
              <a:t>Ensure compliance with sponsor and University requirements</a:t>
            </a:r>
          </a:p>
        </p:txBody>
      </p:sp>
      <p:grpSp>
        <p:nvGrpSpPr>
          <p:cNvPr id="13" name="Group 12"/>
          <p:cNvGrpSpPr/>
          <p:nvPr/>
        </p:nvGrpSpPr>
        <p:grpSpPr>
          <a:xfrm>
            <a:off x="1225991" y="5640309"/>
            <a:ext cx="10325476" cy="841972"/>
            <a:chOff x="1225991" y="5640309"/>
            <a:chExt cx="10325476" cy="841972"/>
          </a:xfrm>
        </p:grpSpPr>
        <p:sp>
          <p:nvSpPr>
            <p:cNvPr id="5" name="Pentagon 4"/>
            <p:cNvSpPr/>
            <p:nvPr/>
          </p:nvSpPr>
          <p:spPr>
            <a:xfrm>
              <a:off x="1225991" y="5640309"/>
              <a:ext cx="1557196" cy="84197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Find Funding Source</a:t>
              </a:r>
            </a:p>
          </p:txBody>
        </p:sp>
        <p:sp>
          <p:nvSpPr>
            <p:cNvPr id="6" name="Pentagon 5"/>
            <p:cNvSpPr/>
            <p:nvPr/>
          </p:nvSpPr>
          <p:spPr>
            <a:xfrm>
              <a:off x="3418061" y="5640309"/>
              <a:ext cx="1557196" cy="84197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Prepare Proposal</a:t>
              </a:r>
            </a:p>
          </p:txBody>
        </p:sp>
        <p:sp>
          <p:nvSpPr>
            <p:cNvPr id="7" name="Pentagon 6"/>
            <p:cNvSpPr/>
            <p:nvPr/>
          </p:nvSpPr>
          <p:spPr>
            <a:xfrm>
              <a:off x="5610131" y="5640309"/>
              <a:ext cx="1557196" cy="841972"/>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Accept/Setup</a:t>
              </a:r>
              <a:r>
                <a:rPr lang="en-US" dirty="0"/>
                <a:t> Award</a:t>
              </a:r>
            </a:p>
          </p:txBody>
        </p:sp>
        <p:sp>
          <p:nvSpPr>
            <p:cNvPr id="8" name="Pentagon 7"/>
            <p:cNvSpPr/>
            <p:nvPr/>
          </p:nvSpPr>
          <p:spPr>
            <a:xfrm>
              <a:off x="7802201" y="5640309"/>
              <a:ext cx="1557196" cy="84197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Manage Award</a:t>
              </a:r>
            </a:p>
          </p:txBody>
        </p:sp>
        <p:sp>
          <p:nvSpPr>
            <p:cNvPr id="9" name="Pentagon 8"/>
            <p:cNvSpPr/>
            <p:nvPr/>
          </p:nvSpPr>
          <p:spPr>
            <a:xfrm>
              <a:off x="9994271" y="5640309"/>
              <a:ext cx="1557196" cy="8419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Closeout Award</a:t>
              </a:r>
            </a:p>
          </p:txBody>
        </p:sp>
      </p:grpSp>
      <p:cxnSp>
        <p:nvCxnSpPr>
          <p:cNvPr id="14" name="Straight Connector 13"/>
          <p:cNvCxnSpPr/>
          <p:nvPr/>
        </p:nvCxnSpPr>
        <p:spPr>
          <a:xfrm flipV="1">
            <a:off x="253649" y="2283854"/>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3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4893647"/>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Guidelines and Policies</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Provides guidance in interpretation of University and agency guidelines and polices</a:t>
            </a:r>
          </a:p>
          <a:p>
            <a:pPr marL="1257300" lvl="2" indent="-342900">
              <a:buFont typeface="Wingdings" panose="05000000000000000000" pitchFamily="2" charset="2"/>
              <a:buChar char="§"/>
            </a:pPr>
            <a:r>
              <a:rPr lang="en-US" sz="2400" b="1" dirty="0">
                <a:solidFill>
                  <a:schemeClr val="bg1"/>
                </a:solidFill>
                <a:latin typeface="Adelle"/>
              </a:rPr>
              <a:t>Maintains the University’s official award record for Sponsored Projects</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 </a:t>
            </a:r>
          </a:p>
          <a:p>
            <a:pPr marL="1257300" lvl="2" indent="-342900">
              <a:buFont typeface="Wingdings" panose="05000000000000000000" pitchFamily="2" charset="2"/>
              <a:buChar char="§"/>
            </a:pPr>
            <a:r>
              <a:rPr lang="en-US" sz="2400" b="1" dirty="0">
                <a:solidFill>
                  <a:schemeClr val="bg1"/>
                </a:solidFill>
                <a:latin typeface="Adelle"/>
              </a:rPr>
              <a:t>Understand and keep informed of requirements stated in award document, university and agency guidelines</a:t>
            </a:r>
          </a:p>
          <a:p>
            <a:pPr marL="1257300" lvl="2" indent="-342900">
              <a:buFont typeface="Wingdings" panose="05000000000000000000" pitchFamily="2" charset="2"/>
              <a:buChar char="§"/>
            </a:pPr>
            <a:r>
              <a:rPr lang="en-US" sz="2400" b="1" dirty="0">
                <a:solidFill>
                  <a:schemeClr val="bg1"/>
                </a:solidFill>
                <a:latin typeface="Adelle"/>
              </a:rPr>
              <a:t>Follow record retention policies of the University</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211379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4154984"/>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Fund Setup</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Set up index, fund and other accounting attributes that drive WSU’s reporting and ledger processes</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 </a:t>
            </a:r>
          </a:p>
          <a:p>
            <a:pPr marL="1257300" lvl="2" indent="-342900">
              <a:buFont typeface="Wingdings" panose="05000000000000000000" pitchFamily="2" charset="2"/>
              <a:buChar char="§"/>
            </a:pPr>
            <a:r>
              <a:rPr lang="en-US" sz="2400" b="1" dirty="0">
                <a:solidFill>
                  <a:schemeClr val="bg1"/>
                </a:solidFill>
                <a:latin typeface="Adelle"/>
              </a:rPr>
              <a:t>Review FOAPAL and fund setup for accuracy; notify SPA of needed changes</a:t>
            </a:r>
          </a:p>
          <a:p>
            <a:pPr marL="1257300" lvl="2" indent="-342900">
              <a:buFont typeface="Wingdings" panose="05000000000000000000" pitchFamily="2" charset="2"/>
              <a:buChar char="§"/>
            </a:pPr>
            <a:r>
              <a:rPr lang="en-US" sz="2400" b="1" dirty="0">
                <a:solidFill>
                  <a:schemeClr val="bg1"/>
                </a:solidFill>
                <a:latin typeface="Adelle"/>
              </a:rPr>
              <a:t>Initiate action to assign appropriate personnel to project</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4097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5262979"/>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Financial Transactions</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Certify to funders that award expenditures comply with award financial terms and conditions, as well as WSU and agency policies</a:t>
            </a:r>
          </a:p>
          <a:p>
            <a:pPr marL="1257300" lvl="2" indent="-342900">
              <a:buFont typeface="Wingdings" panose="05000000000000000000" pitchFamily="2" charset="2"/>
              <a:buChar char="§"/>
            </a:pPr>
            <a:r>
              <a:rPr lang="en-US" sz="2400" b="1" dirty="0">
                <a:solidFill>
                  <a:schemeClr val="bg1"/>
                </a:solidFill>
                <a:latin typeface="Adelle"/>
              </a:rPr>
              <a:t>Audit expense transfers for compliance</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 </a:t>
            </a:r>
          </a:p>
          <a:p>
            <a:pPr marL="1257300" lvl="2" indent="-342900">
              <a:buFont typeface="Wingdings" panose="05000000000000000000" pitchFamily="2" charset="2"/>
              <a:buChar char="§"/>
            </a:pPr>
            <a:r>
              <a:rPr lang="en-US" sz="2400" b="1" dirty="0">
                <a:solidFill>
                  <a:schemeClr val="bg1"/>
                </a:solidFill>
                <a:latin typeface="Adelle"/>
              </a:rPr>
              <a:t>Approve financial transactions to be charged to project</a:t>
            </a:r>
          </a:p>
          <a:p>
            <a:pPr marL="1257300" lvl="2" indent="-342900">
              <a:buFont typeface="Wingdings" panose="05000000000000000000" pitchFamily="2" charset="2"/>
              <a:buChar char="§"/>
            </a:pPr>
            <a:r>
              <a:rPr lang="en-US" sz="2400" b="1" dirty="0">
                <a:solidFill>
                  <a:schemeClr val="bg1"/>
                </a:solidFill>
                <a:latin typeface="Adelle"/>
              </a:rPr>
              <a:t>Monitor expenses according to award budget</a:t>
            </a:r>
          </a:p>
          <a:p>
            <a:pPr marL="1257300" lvl="2" indent="-342900">
              <a:buFont typeface="Wingdings" panose="05000000000000000000" pitchFamily="2" charset="2"/>
              <a:buChar char="§"/>
            </a:pPr>
            <a:r>
              <a:rPr lang="en-US" sz="2400" b="1" dirty="0">
                <a:solidFill>
                  <a:schemeClr val="bg1"/>
                </a:solidFill>
                <a:latin typeface="Adelle"/>
              </a:rPr>
              <a:t>Ensure charges allocated to project are appropriate under terms and conditions</a:t>
            </a:r>
          </a:p>
          <a:p>
            <a:pPr marL="1257300" lvl="2" indent="-342900">
              <a:buFont typeface="Wingdings" panose="05000000000000000000" pitchFamily="2" charset="2"/>
              <a:buChar char="§"/>
            </a:pPr>
            <a:r>
              <a:rPr lang="en-US" sz="2400" b="1" dirty="0">
                <a:solidFill>
                  <a:schemeClr val="bg1"/>
                </a:solidFill>
                <a:latin typeface="Adelle"/>
              </a:rPr>
              <a:t>Monitor the operating ledger and resolve incorrect charges</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767343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Cost Sharing</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Establish corresponding cost-share account</a:t>
            </a:r>
          </a:p>
          <a:p>
            <a:pPr marL="1257300" lvl="2" indent="-342900">
              <a:buFont typeface="Wingdings" panose="05000000000000000000" pitchFamily="2" charset="2"/>
              <a:buChar char="§"/>
            </a:pPr>
            <a:r>
              <a:rPr lang="en-US" sz="2400" b="1" dirty="0">
                <a:solidFill>
                  <a:schemeClr val="bg1"/>
                </a:solidFill>
                <a:latin typeface="Adelle"/>
              </a:rPr>
              <a:t>Monitor cost-share reporting to ensure formal cost-share commitments are met</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1257300" lvl="2" indent="-342900">
              <a:buFont typeface="Wingdings" panose="05000000000000000000" pitchFamily="2" charset="2"/>
              <a:buChar char="§"/>
            </a:pPr>
            <a:r>
              <a:rPr lang="en-US" sz="2400" b="1" dirty="0">
                <a:solidFill>
                  <a:schemeClr val="bg1"/>
                </a:solidFill>
                <a:latin typeface="Adelle"/>
              </a:rPr>
              <a:t>Ensure cost-sharing account is established</a:t>
            </a:r>
          </a:p>
          <a:p>
            <a:pPr marL="1257300" lvl="2" indent="-342900">
              <a:buFont typeface="Wingdings" panose="05000000000000000000" pitchFamily="2" charset="2"/>
              <a:buChar char="§"/>
            </a:pPr>
            <a:r>
              <a:rPr lang="en-US" sz="2400" b="1" dirty="0">
                <a:solidFill>
                  <a:schemeClr val="bg1"/>
                </a:solidFill>
                <a:latin typeface="Adelle"/>
              </a:rPr>
              <a:t>Track expenses</a:t>
            </a:r>
          </a:p>
          <a:p>
            <a:pPr marL="1257300" lvl="2" indent="-342900">
              <a:buFont typeface="Wingdings" panose="05000000000000000000" pitchFamily="2" charset="2"/>
              <a:buChar char="§"/>
            </a:pPr>
            <a:r>
              <a:rPr lang="en-US" sz="2400" b="1" dirty="0">
                <a:solidFill>
                  <a:schemeClr val="bg1"/>
                </a:solidFill>
                <a:latin typeface="Adelle"/>
              </a:rPr>
              <a:t>Initiate action to assign appropriate personnel to project</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2103656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Effort Reporting</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Notify faculty and staff to review Effort Reports</a:t>
            </a:r>
          </a:p>
          <a:p>
            <a:pPr marL="1257300" lvl="2" indent="-342900">
              <a:buFont typeface="Wingdings" panose="05000000000000000000" pitchFamily="2" charset="2"/>
              <a:buChar char="§"/>
            </a:pPr>
            <a:r>
              <a:rPr lang="en-US" sz="2400" b="1" dirty="0">
                <a:solidFill>
                  <a:schemeClr val="bg1"/>
                </a:solidFill>
                <a:latin typeface="Adelle"/>
              </a:rPr>
              <a:t>Review reporting to make sure compliance guidelines are followed and effort is certified</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1257300" lvl="2" indent="-342900">
              <a:buFont typeface="Wingdings" panose="05000000000000000000" pitchFamily="2" charset="2"/>
              <a:buChar char="§"/>
            </a:pPr>
            <a:r>
              <a:rPr lang="en-US" sz="2400" b="1" dirty="0">
                <a:solidFill>
                  <a:schemeClr val="bg1"/>
                </a:solidFill>
                <a:latin typeface="Adelle"/>
              </a:rPr>
              <a:t>Review effort percentages reported</a:t>
            </a:r>
          </a:p>
          <a:p>
            <a:pPr marL="1257300" lvl="2" indent="-342900">
              <a:buFont typeface="Wingdings" panose="05000000000000000000" pitchFamily="2" charset="2"/>
              <a:buChar char="§"/>
            </a:pPr>
            <a:r>
              <a:rPr lang="en-US" sz="2400" b="1" dirty="0">
                <a:solidFill>
                  <a:schemeClr val="bg1"/>
                </a:solidFill>
                <a:latin typeface="Adelle"/>
              </a:rPr>
              <a:t>Check payroll expenses</a:t>
            </a:r>
          </a:p>
          <a:p>
            <a:pPr marL="1257300" lvl="2" indent="-342900">
              <a:buFont typeface="Wingdings" panose="05000000000000000000" pitchFamily="2" charset="2"/>
              <a:buChar char="§"/>
            </a:pPr>
            <a:r>
              <a:rPr lang="en-US" sz="2400" b="1" dirty="0">
                <a:solidFill>
                  <a:schemeClr val="bg1"/>
                </a:solidFill>
                <a:latin typeface="Adelle"/>
              </a:rPr>
              <a:t>Confirm 100% certification prior to deadline</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605953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043159"/>
            <a:ext cx="11558016" cy="615553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Award Management</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Provide expertise and training on post award administration to departments and PIs</a:t>
            </a:r>
          </a:p>
          <a:p>
            <a:pPr marL="1257300" lvl="2" indent="-342900">
              <a:buFont typeface="Wingdings" panose="05000000000000000000" pitchFamily="2" charset="2"/>
              <a:buChar char="§"/>
            </a:pPr>
            <a:r>
              <a:rPr lang="en-US" sz="2400" b="1" dirty="0">
                <a:solidFill>
                  <a:schemeClr val="bg1"/>
                </a:solidFill>
                <a:latin typeface="Adelle"/>
              </a:rPr>
              <a:t>Monitor and assist with award management</a:t>
            </a:r>
          </a:p>
          <a:p>
            <a:pPr marL="1257300" lvl="2" indent="-342900">
              <a:buFont typeface="Wingdings" panose="05000000000000000000" pitchFamily="2" charset="2"/>
              <a:buChar char="§"/>
            </a:pPr>
            <a:endParaRPr lang="en-US" sz="10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1257300" lvl="2" indent="-342900">
              <a:buFont typeface="Wingdings" panose="05000000000000000000" pitchFamily="2" charset="2"/>
              <a:buChar char="§"/>
            </a:pPr>
            <a:r>
              <a:rPr lang="en-US" sz="2400" b="1" dirty="0">
                <a:solidFill>
                  <a:schemeClr val="bg1"/>
                </a:solidFill>
                <a:latin typeface="Adelle"/>
              </a:rPr>
              <a:t>Assist PIs with award management</a:t>
            </a:r>
          </a:p>
          <a:p>
            <a:pPr marL="1257300" lvl="2" indent="-342900">
              <a:buFont typeface="Wingdings" panose="05000000000000000000" pitchFamily="2" charset="2"/>
              <a:buChar char="§"/>
            </a:pPr>
            <a:r>
              <a:rPr lang="en-US" sz="2400" b="1" dirty="0">
                <a:solidFill>
                  <a:schemeClr val="bg1"/>
                </a:solidFill>
                <a:latin typeface="Adelle"/>
              </a:rPr>
              <a:t>Monitor budget vs. expense and keep PI apprised of fiscal status on monthly or quarterly basis</a:t>
            </a:r>
          </a:p>
          <a:p>
            <a:pPr marL="1257300" lvl="2" indent="-342900">
              <a:buFont typeface="Wingdings" panose="05000000000000000000" pitchFamily="2" charset="2"/>
              <a:buChar char="§"/>
            </a:pPr>
            <a:r>
              <a:rPr lang="en-US" sz="2400" b="1" dirty="0">
                <a:solidFill>
                  <a:schemeClr val="bg1"/>
                </a:solidFill>
                <a:latin typeface="Adelle"/>
              </a:rPr>
              <a:t>Help maximize use of funds</a:t>
            </a:r>
          </a:p>
          <a:p>
            <a:pPr marL="1257300" lvl="2" indent="-342900">
              <a:buFont typeface="Wingdings" panose="05000000000000000000" pitchFamily="2" charset="2"/>
              <a:buChar char="§"/>
            </a:pPr>
            <a:r>
              <a:rPr lang="en-US" sz="2400" b="1" dirty="0">
                <a:solidFill>
                  <a:schemeClr val="bg1"/>
                </a:solidFill>
                <a:latin typeface="Adelle"/>
              </a:rPr>
              <a:t>Assist with deliverables and deadlines</a:t>
            </a:r>
          </a:p>
          <a:p>
            <a:pPr marL="1257300" lvl="2" indent="-342900">
              <a:buFont typeface="Wingdings" panose="05000000000000000000" pitchFamily="2" charset="2"/>
              <a:buChar char="§"/>
            </a:pPr>
            <a:r>
              <a:rPr lang="en-US" sz="2400" b="1" dirty="0">
                <a:solidFill>
                  <a:schemeClr val="bg1"/>
                </a:solidFill>
                <a:latin typeface="Adelle"/>
              </a:rPr>
              <a:t>Help prepare No-cost extensions, budget revisions</a:t>
            </a:r>
          </a:p>
          <a:p>
            <a:pPr marL="1257300" lvl="2" indent="-342900">
              <a:buFont typeface="Wingdings" panose="05000000000000000000" pitchFamily="2" charset="2"/>
              <a:buChar char="§"/>
            </a:pPr>
            <a:r>
              <a:rPr lang="en-US" sz="2400" b="1" dirty="0">
                <a:solidFill>
                  <a:schemeClr val="bg1"/>
                </a:solidFill>
                <a:latin typeface="Adelle"/>
              </a:rPr>
              <a:t>Resolve overdrafts</a:t>
            </a:r>
          </a:p>
          <a:p>
            <a:pPr marL="1257300" lvl="2" indent="-342900">
              <a:buFont typeface="Wingdings" panose="05000000000000000000" pitchFamily="2" charset="2"/>
              <a:buChar char="§"/>
            </a:pPr>
            <a:r>
              <a:rPr lang="en-US" sz="2400" b="1" dirty="0">
                <a:solidFill>
                  <a:schemeClr val="bg1"/>
                </a:solidFill>
                <a:latin typeface="Adelle"/>
              </a:rPr>
              <a:t>Maintain department award records</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2099554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Reporting and Billing</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Submit financial reports to sponsor</a:t>
            </a:r>
          </a:p>
          <a:p>
            <a:pPr marL="1257300" lvl="2" indent="-342900">
              <a:buFont typeface="Wingdings" panose="05000000000000000000" pitchFamily="2" charset="2"/>
              <a:buChar char="§"/>
            </a:pPr>
            <a:r>
              <a:rPr lang="en-US" sz="2400" b="1" dirty="0">
                <a:solidFill>
                  <a:schemeClr val="bg1"/>
                </a:solidFill>
                <a:latin typeface="Adelle"/>
              </a:rPr>
              <a:t>Bill agencies for payment</a:t>
            </a:r>
          </a:p>
          <a:p>
            <a:pPr marL="1257300" lvl="2" indent="-342900">
              <a:buFont typeface="Wingdings" panose="05000000000000000000" pitchFamily="2" charset="2"/>
              <a:buChar char="§"/>
            </a:pPr>
            <a:r>
              <a:rPr lang="en-US" sz="2400" b="1" dirty="0">
                <a:solidFill>
                  <a:schemeClr val="bg1"/>
                </a:solidFill>
                <a:latin typeface="Adelle"/>
              </a:rPr>
              <a:t>Manage reconciliation and collection of payment</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1257300" lvl="2" indent="-342900">
              <a:buFont typeface="Wingdings" panose="05000000000000000000" pitchFamily="2" charset="2"/>
              <a:buChar char="§"/>
            </a:pPr>
            <a:r>
              <a:rPr lang="en-US" sz="2400" b="1" dirty="0">
                <a:solidFill>
                  <a:schemeClr val="bg1"/>
                </a:solidFill>
                <a:latin typeface="Adelle"/>
              </a:rPr>
              <a:t>Monitor outstanding receivables to assist with identifying any payment issues which may be related to performance issues</a:t>
            </a:r>
          </a:p>
          <a:p>
            <a:pPr marL="1714500" lvl="3" indent="-342900">
              <a:buFont typeface="Wingdings" panose="05000000000000000000" pitchFamily="2" charset="2"/>
              <a:buChar char="q"/>
            </a:pPr>
            <a:endParaRPr lang="en-US" sz="2400" b="1" dirty="0">
              <a:solidFill>
                <a:schemeClr val="bg1"/>
              </a:solidFill>
              <a:latin typeface="Adelle"/>
            </a:endParaRPr>
          </a:p>
          <a:p>
            <a:pPr marL="1257300" lvl="2" indent="-342900">
              <a:buFont typeface="Wingdings" panose="05000000000000000000" pitchFamily="2" charset="2"/>
              <a:buChar char="§"/>
            </a:pPr>
            <a:r>
              <a:rPr lang="en-US" sz="2400" b="1" dirty="0">
                <a:solidFill>
                  <a:schemeClr val="bg1"/>
                </a:solidFill>
                <a:latin typeface="Adelle"/>
              </a:rPr>
              <a:t>Provide information for financial reports to PIs and business officers as required</a:t>
            </a:r>
          </a:p>
          <a:p>
            <a:pPr marL="1257300" lvl="2" indent="-342900">
              <a:buFont typeface="Wingdings" panose="05000000000000000000" pitchFamily="2" charset="2"/>
              <a:buChar char="§"/>
            </a:pPr>
            <a:r>
              <a:rPr lang="en-US" sz="2400" b="1" dirty="0">
                <a:solidFill>
                  <a:schemeClr val="bg1"/>
                </a:solidFill>
                <a:latin typeface="Adelle"/>
              </a:rPr>
              <a:t>Help SPA submit financial reports on time</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4177553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8" name="Straight Connector 7"/>
          <p:cNvCxnSpPr/>
          <p:nvPr/>
        </p:nvCxnSpPr>
        <p:spPr>
          <a:xfrm flipV="1">
            <a:off x="240631" y="872444"/>
            <a:ext cx="11558016" cy="49351"/>
          </a:xfrm>
          <a:prstGeom prst="line">
            <a:avLst/>
          </a:prstGeom>
          <a:ln w="63500">
            <a:solidFill>
              <a:srgbClr val="FFCC49"/>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631" y="103003"/>
            <a:ext cx="7114478" cy="769441"/>
          </a:xfrm>
          <a:prstGeom prst="rect">
            <a:avLst/>
          </a:prstGeom>
          <a:noFill/>
        </p:spPr>
        <p:txBody>
          <a:bodyPr wrap="square" rtlCol="0">
            <a:spAutoFit/>
          </a:bodyPr>
          <a:lstStyle/>
          <a:p>
            <a:r>
              <a:rPr lang="en-US" sz="4400" b="1" dirty="0">
                <a:solidFill>
                  <a:schemeClr val="bg1"/>
                </a:solidFill>
                <a:latin typeface="Adelle"/>
              </a:rPr>
              <a:t>Basic Responsibilities</a:t>
            </a:r>
          </a:p>
        </p:txBody>
      </p:sp>
      <p:sp>
        <p:nvSpPr>
          <p:cNvPr id="4" name="TextBox 3"/>
          <p:cNvSpPr txBox="1"/>
          <p:nvPr/>
        </p:nvSpPr>
        <p:spPr>
          <a:xfrm>
            <a:off x="240631" y="1494263"/>
            <a:ext cx="11558016"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266659"/>
                </a:solidFill>
                <a:latin typeface="Adelle"/>
              </a:rPr>
              <a:t>Fund closeout</a:t>
            </a:r>
          </a:p>
          <a:p>
            <a:pPr marL="342900" indent="-342900">
              <a:buFont typeface="Wingdings" panose="05000000000000000000" pitchFamily="2" charset="2"/>
              <a:buChar char="q"/>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SPA</a:t>
            </a:r>
          </a:p>
          <a:p>
            <a:pPr marL="1257300" lvl="2" indent="-342900">
              <a:buFont typeface="Wingdings" panose="05000000000000000000" pitchFamily="2" charset="2"/>
              <a:buChar char="§"/>
            </a:pPr>
            <a:r>
              <a:rPr lang="en-US" sz="2400" b="1" dirty="0">
                <a:solidFill>
                  <a:schemeClr val="bg1"/>
                </a:solidFill>
                <a:latin typeface="Adelle"/>
              </a:rPr>
              <a:t>Zero fund balances; close and inactivate funds</a:t>
            </a:r>
          </a:p>
          <a:p>
            <a:pPr marL="1257300" lvl="2" indent="-342900">
              <a:buFont typeface="Wingdings" panose="05000000000000000000" pitchFamily="2" charset="2"/>
              <a:buChar char="§"/>
            </a:pPr>
            <a:endParaRPr lang="en-US" sz="2400" b="1" dirty="0">
              <a:solidFill>
                <a:schemeClr val="bg1"/>
              </a:solidFill>
              <a:latin typeface="Adelle"/>
            </a:endParaRPr>
          </a:p>
          <a:p>
            <a:pPr marL="800100" lvl="1" indent="-342900">
              <a:buFont typeface="Courier New" panose="02070309020205020404" pitchFamily="49" charset="0"/>
              <a:buChar char="o"/>
            </a:pPr>
            <a:r>
              <a:rPr lang="en-US" sz="2400" b="1" dirty="0">
                <a:solidFill>
                  <a:schemeClr val="bg1"/>
                </a:solidFill>
                <a:latin typeface="Adelle"/>
              </a:rPr>
              <a:t>Department Administrator:</a:t>
            </a:r>
          </a:p>
          <a:p>
            <a:pPr marL="1257300" lvl="2" indent="-342900">
              <a:buFont typeface="Wingdings" panose="05000000000000000000" pitchFamily="2" charset="2"/>
              <a:buChar char="§"/>
            </a:pPr>
            <a:r>
              <a:rPr lang="en-US" sz="2400" b="1" dirty="0">
                <a:solidFill>
                  <a:schemeClr val="bg1"/>
                </a:solidFill>
                <a:latin typeface="Adelle"/>
              </a:rPr>
              <a:t>Make sure that subsequent adjustments reported to SPA corresponds with the final ledger</a:t>
            </a:r>
          </a:p>
          <a:p>
            <a:pPr marL="1257300" lvl="2" indent="-342900">
              <a:buFont typeface="Wingdings" panose="05000000000000000000" pitchFamily="2" charset="2"/>
              <a:buChar char="§"/>
            </a:pPr>
            <a:r>
              <a:rPr lang="en-US" sz="2400" b="1" dirty="0">
                <a:solidFill>
                  <a:schemeClr val="bg1"/>
                </a:solidFill>
                <a:latin typeface="Adelle"/>
              </a:rPr>
              <a:t>Cooperate with SPA to zero balances: transfer phone lines, liquidate open encumbrances, move personnel, etc.</a:t>
            </a:r>
          </a:p>
          <a:p>
            <a:pPr marL="1257300" lvl="2" indent="-342900">
              <a:buFont typeface="Wingdings" panose="05000000000000000000" pitchFamily="2" charset="2"/>
              <a:buChar char="§"/>
            </a:pPr>
            <a:r>
              <a:rPr lang="en-US" sz="2400" b="1" dirty="0">
                <a:solidFill>
                  <a:schemeClr val="bg1"/>
                </a:solidFill>
                <a:latin typeface="Adelle"/>
              </a:rPr>
              <a:t>Prepare indices and funds for termination</a:t>
            </a:r>
          </a:p>
          <a:p>
            <a:pPr marL="1257300" lvl="2" indent="-342900">
              <a:buFont typeface="Wingdings" panose="05000000000000000000" pitchFamily="2" charset="2"/>
              <a:buChar char="§"/>
            </a:pPr>
            <a:endParaRPr lang="en-US" sz="2400" b="1" dirty="0">
              <a:solidFill>
                <a:schemeClr val="bg1"/>
              </a:solidFill>
              <a:latin typeface="Adelle"/>
            </a:endParaRPr>
          </a:p>
        </p:txBody>
      </p:sp>
    </p:spTree>
    <p:extLst>
      <p:ext uri="{BB962C8B-B14F-4D97-AF65-F5344CB8AC3E}">
        <p14:creationId xmlns:p14="http://schemas.microsoft.com/office/powerpoint/2010/main" val="2261633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699" y="47626"/>
            <a:ext cx="10772775" cy="1657350"/>
          </a:xfrm>
        </p:spPr>
        <p:txBody>
          <a:bodyPr>
            <a:normAutofit/>
          </a:bodyPr>
          <a:lstStyle/>
          <a:p>
            <a:r>
              <a:rPr lang="en-US" sz="8800" b="1" dirty="0">
                <a:solidFill>
                  <a:schemeClr val="bg1">
                    <a:lumMod val="85000"/>
                    <a:lumOff val="15000"/>
                  </a:schemeClr>
                </a:solidFill>
                <a:latin typeface="Adelle"/>
              </a:rPr>
              <a:t>Life-Cycle</a:t>
            </a:r>
          </a:p>
        </p:txBody>
      </p:sp>
      <p:grpSp>
        <p:nvGrpSpPr>
          <p:cNvPr id="4" name="Group 3"/>
          <p:cNvGrpSpPr/>
          <p:nvPr/>
        </p:nvGrpSpPr>
        <p:grpSpPr>
          <a:xfrm>
            <a:off x="43861" y="2910726"/>
            <a:ext cx="11999495" cy="1287495"/>
            <a:chOff x="1225991" y="5640309"/>
            <a:chExt cx="10325476" cy="841972"/>
          </a:xfrm>
        </p:grpSpPr>
        <p:sp>
          <p:nvSpPr>
            <p:cNvPr id="5" name="Pentagon 4"/>
            <p:cNvSpPr/>
            <p:nvPr/>
          </p:nvSpPr>
          <p:spPr>
            <a:xfrm>
              <a:off x="1225991" y="5640309"/>
              <a:ext cx="1557196" cy="841972"/>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Find Funding Source</a:t>
              </a:r>
            </a:p>
          </p:txBody>
        </p:sp>
        <p:sp>
          <p:nvSpPr>
            <p:cNvPr id="6" name="Pentagon 5"/>
            <p:cNvSpPr/>
            <p:nvPr/>
          </p:nvSpPr>
          <p:spPr>
            <a:xfrm>
              <a:off x="3418061" y="5640309"/>
              <a:ext cx="1557196" cy="841972"/>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t>Prepare Proposal</a:t>
              </a:r>
            </a:p>
          </p:txBody>
        </p:sp>
        <p:sp>
          <p:nvSpPr>
            <p:cNvPr id="7" name="Pentagon 6"/>
            <p:cNvSpPr/>
            <p:nvPr/>
          </p:nvSpPr>
          <p:spPr>
            <a:xfrm>
              <a:off x="5610131" y="5640309"/>
              <a:ext cx="1557196" cy="841972"/>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900" b="1" dirty="0"/>
                <a:t>Accept/Setup Award</a:t>
              </a:r>
            </a:p>
          </p:txBody>
        </p:sp>
        <p:sp>
          <p:nvSpPr>
            <p:cNvPr id="8" name="Pentagon 7"/>
            <p:cNvSpPr/>
            <p:nvPr/>
          </p:nvSpPr>
          <p:spPr>
            <a:xfrm>
              <a:off x="7802201" y="5640309"/>
              <a:ext cx="1557196" cy="841972"/>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Manage Award</a:t>
              </a:r>
            </a:p>
          </p:txBody>
        </p:sp>
        <p:sp>
          <p:nvSpPr>
            <p:cNvPr id="9" name="Pentagon 8"/>
            <p:cNvSpPr/>
            <p:nvPr/>
          </p:nvSpPr>
          <p:spPr>
            <a:xfrm>
              <a:off x="9994271" y="5640309"/>
              <a:ext cx="1557196" cy="841972"/>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Closeout Award</a:t>
              </a:r>
            </a:p>
          </p:txBody>
        </p:sp>
      </p:grpSp>
      <p:cxnSp>
        <p:nvCxnSpPr>
          <p:cNvPr id="11" name="Straight Connector 10"/>
          <p:cNvCxnSpPr/>
          <p:nvPr/>
        </p:nvCxnSpPr>
        <p:spPr>
          <a:xfrm flipV="1">
            <a:off x="264600" y="1520368"/>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240" y="311442"/>
            <a:ext cx="10780712" cy="1270000"/>
          </a:xfrm>
        </p:spPr>
        <p:txBody>
          <a:bodyPr anchor="t">
            <a:normAutofit/>
          </a:bodyPr>
          <a:lstStyle/>
          <a:p>
            <a:pPr eaLnBrk="1" fontAlgn="auto" hangingPunct="1">
              <a:spcAft>
                <a:spcPts val="0"/>
              </a:spcAft>
              <a:defRPr/>
            </a:pPr>
            <a:r>
              <a:rPr lang="en-US" dirty="0">
                <a:solidFill>
                  <a:schemeClr val="bg1">
                    <a:lumMod val="85000"/>
                    <a:lumOff val="15000"/>
                  </a:schemeClr>
                </a:solidFill>
              </a:rPr>
              <a:t>Proposal Preparation</a:t>
            </a:r>
          </a:p>
        </p:txBody>
      </p:sp>
      <p:sp>
        <p:nvSpPr>
          <p:cNvPr id="3" name="Text Placeholder 2"/>
          <p:cNvSpPr>
            <a:spLocks noGrp="1"/>
          </p:cNvSpPr>
          <p:nvPr>
            <p:ph type="body" idx="1"/>
          </p:nvPr>
        </p:nvSpPr>
        <p:spPr>
          <a:xfrm>
            <a:off x="688165" y="1945336"/>
            <a:ext cx="9226550" cy="1646237"/>
          </a:xfrm>
        </p:spPr>
        <p:txBody>
          <a:bodyPr rtlCol="0">
            <a:noAutofit/>
          </a:bodyPr>
          <a:lstStyle/>
          <a:p>
            <a:pPr marL="685800" indent="-685800" eaLnBrk="1" fontAlgn="auto" hangingPunct="1">
              <a:spcAft>
                <a:spcPts val="0"/>
              </a:spcAft>
              <a:buFont typeface="Wingdings" panose="05000000000000000000" pitchFamily="2" charset="2"/>
              <a:buChar char="q"/>
              <a:defRPr/>
            </a:pPr>
            <a:r>
              <a:rPr lang="en-US" sz="5400" dirty="0">
                <a:solidFill>
                  <a:schemeClr val="bg1">
                    <a:lumMod val="85000"/>
                    <a:lumOff val="15000"/>
                  </a:schemeClr>
                </a:solidFill>
                <a:latin typeface="Adelle"/>
              </a:rPr>
              <a:t>Proposal Application Types</a:t>
            </a:r>
          </a:p>
          <a:p>
            <a:pPr marL="685800" indent="-685800" eaLnBrk="1" fontAlgn="auto" hangingPunct="1">
              <a:spcAft>
                <a:spcPts val="0"/>
              </a:spcAft>
              <a:buFont typeface="Wingdings" panose="05000000000000000000" pitchFamily="2" charset="2"/>
              <a:buChar char="q"/>
              <a:defRPr/>
            </a:pPr>
            <a:r>
              <a:rPr lang="en-US" sz="5400" dirty="0">
                <a:solidFill>
                  <a:schemeClr val="bg1">
                    <a:lumMod val="85000"/>
                    <a:lumOff val="15000"/>
                  </a:schemeClr>
                </a:solidFill>
                <a:latin typeface="Adelle"/>
              </a:rPr>
              <a:t>Interpreting Guidelines</a:t>
            </a:r>
          </a:p>
          <a:p>
            <a:pPr marL="685800" indent="-685800" eaLnBrk="1" fontAlgn="auto" hangingPunct="1">
              <a:spcAft>
                <a:spcPts val="0"/>
              </a:spcAft>
              <a:buFont typeface="Wingdings" panose="05000000000000000000" pitchFamily="2" charset="2"/>
              <a:buChar char="q"/>
              <a:defRPr/>
            </a:pPr>
            <a:r>
              <a:rPr lang="en-US" sz="5400" dirty="0">
                <a:solidFill>
                  <a:schemeClr val="bg1">
                    <a:lumMod val="85000"/>
                    <a:lumOff val="15000"/>
                  </a:schemeClr>
                </a:solidFill>
                <a:latin typeface="Adelle"/>
              </a:rPr>
              <a:t>Completing Sponsor Forms</a:t>
            </a:r>
          </a:p>
          <a:p>
            <a:pPr marL="685800" indent="-685800" eaLnBrk="1" fontAlgn="auto" hangingPunct="1">
              <a:spcAft>
                <a:spcPts val="0"/>
              </a:spcAft>
              <a:buFont typeface="Wingdings" panose="05000000000000000000" pitchFamily="2" charset="2"/>
              <a:buChar char="q"/>
              <a:defRPr/>
            </a:pPr>
            <a:r>
              <a:rPr lang="en-US" sz="5400" dirty="0">
                <a:solidFill>
                  <a:schemeClr val="bg1">
                    <a:lumMod val="85000"/>
                    <a:lumOff val="15000"/>
                  </a:schemeClr>
                </a:solidFill>
              </a:rPr>
              <a:t>Cayuse – SP and S2S</a:t>
            </a:r>
            <a:endParaRPr lang="en-US" sz="5400" dirty="0">
              <a:solidFill>
                <a:schemeClr val="bg1">
                  <a:lumMod val="85000"/>
                  <a:lumOff val="15000"/>
                </a:schemeClr>
              </a:solidFill>
              <a:latin typeface="Adelle"/>
            </a:endParaRPr>
          </a:p>
        </p:txBody>
      </p:sp>
      <p:cxnSp>
        <p:nvCxnSpPr>
          <p:cNvPr id="5" name="Straight Connector 4"/>
          <p:cNvCxnSpPr/>
          <p:nvPr/>
        </p:nvCxnSpPr>
        <p:spPr>
          <a:xfrm flipV="1">
            <a:off x="339240" y="152136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7290" y="0"/>
            <a:ext cx="10780776" cy="2227152"/>
          </a:xfrm>
        </p:spPr>
        <p:txBody>
          <a:bodyPr>
            <a:normAutofit fontScale="90000"/>
          </a:bodyPr>
          <a:lstStyle/>
          <a:p>
            <a:r>
              <a:rPr lang="en-US" dirty="0">
                <a:solidFill>
                  <a:schemeClr val="bg1">
                    <a:lumMod val="85000"/>
                    <a:lumOff val="15000"/>
                  </a:schemeClr>
                </a:solidFill>
                <a:latin typeface="Adelle"/>
              </a:rPr>
              <a:t>What is a Research Administrator?</a:t>
            </a:r>
          </a:p>
        </p:txBody>
      </p:sp>
      <p:sp>
        <p:nvSpPr>
          <p:cNvPr id="3" name="Text Placeholder 2"/>
          <p:cNvSpPr>
            <a:spLocks noGrp="1"/>
          </p:cNvSpPr>
          <p:nvPr>
            <p:ph type="body" idx="1"/>
          </p:nvPr>
        </p:nvSpPr>
        <p:spPr>
          <a:xfrm>
            <a:off x="567290" y="2846188"/>
            <a:ext cx="11120734" cy="3074777"/>
          </a:xfrm>
        </p:spPr>
        <p:txBody>
          <a:bodyPr>
            <a:normAutofit/>
          </a:bodyPr>
          <a:lstStyle/>
          <a:p>
            <a:r>
              <a:rPr lang="en-US" sz="4400" dirty="0">
                <a:solidFill>
                  <a:schemeClr val="bg1">
                    <a:lumMod val="85000"/>
                    <a:lumOff val="15000"/>
                  </a:schemeClr>
                </a:solidFill>
                <a:latin typeface="Adelle"/>
              </a:rPr>
              <a:t>Administrative staff at all levels of the University that provide support for all research and sponsored programs</a:t>
            </a:r>
          </a:p>
        </p:txBody>
      </p:sp>
      <p:cxnSp>
        <p:nvCxnSpPr>
          <p:cNvPr id="5" name="Straight Connector 4"/>
          <p:cNvCxnSpPr/>
          <p:nvPr/>
        </p:nvCxnSpPr>
        <p:spPr>
          <a:xfrm flipV="1">
            <a:off x="348649" y="222715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573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2084906"/>
              </p:ext>
            </p:extLst>
          </p:nvPr>
        </p:nvGraphicFramePr>
        <p:xfrm>
          <a:off x="274319" y="1028313"/>
          <a:ext cx="11691257" cy="5564643"/>
        </p:xfrm>
        <a:graphic>
          <a:graphicData uri="http://schemas.openxmlformats.org/drawingml/2006/table">
            <a:tbl>
              <a:tblPr firstRow="1" bandRow="1">
                <a:tableStyleId>{69CF1AB2-1976-4502-BF36-3FF5EA218861}</a:tableStyleId>
              </a:tblPr>
              <a:tblGrid>
                <a:gridCol w="3343102">
                  <a:extLst>
                    <a:ext uri="{9D8B030D-6E8A-4147-A177-3AD203B41FA5}">
                      <a16:colId xmlns:a16="http://schemas.microsoft.com/office/drawing/2014/main" val="20000"/>
                    </a:ext>
                  </a:extLst>
                </a:gridCol>
                <a:gridCol w="8348155">
                  <a:extLst>
                    <a:ext uri="{9D8B030D-6E8A-4147-A177-3AD203B41FA5}">
                      <a16:colId xmlns:a16="http://schemas.microsoft.com/office/drawing/2014/main" val="20001"/>
                    </a:ext>
                  </a:extLst>
                </a:gridCol>
              </a:tblGrid>
              <a:tr h="596397">
                <a:tc>
                  <a:txBody>
                    <a:bodyPr/>
                    <a:lstStyle/>
                    <a:p>
                      <a:r>
                        <a:rPr lang="en-US" sz="3200" b="0" dirty="0"/>
                        <a:t>New Submissions:</a:t>
                      </a:r>
                    </a:p>
                  </a:txBody>
                  <a:tcPr marL="91433" marR="91433" marT="45723" marB="45723"/>
                </a:tc>
                <a:tc>
                  <a:txBody>
                    <a:bodyPr/>
                    <a:lstStyle/>
                    <a:p>
                      <a:r>
                        <a:rPr lang="en-US" sz="3200" b="0" dirty="0"/>
                        <a:t>Submitted to</a:t>
                      </a:r>
                      <a:r>
                        <a:rPr lang="en-US" sz="3200" b="0" baseline="0" dirty="0"/>
                        <a:t> a sponsor for the first time</a:t>
                      </a:r>
                    </a:p>
                  </a:txBody>
                  <a:tcPr marL="91433" marR="91433" marT="45723" marB="45723"/>
                </a:tc>
                <a:extLst>
                  <a:ext uri="{0D108BD9-81ED-4DB2-BD59-A6C34878D82A}">
                    <a16:rowId xmlns:a16="http://schemas.microsoft.com/office/drawing/2014/main" val="10000"/>
                  </a:ext>
                </a:extLst>
              </a:tr>
              <a:tr h="3966193">
                <a:tc>
                  <a:txBody>
                    <a:bodyPr/>
                    <a:lstStyle/>
                    <a:p>
                      <a:r>
                        <a:rPr lang="en-US" sz="3200" dirty="0"/>
                        <a:t>Simultaneous submissions of a new application</a:t>
                      </a:r>
                    </a:p>
                  </a:txBody>
                  <a:tcPr marL="91433" marR="91433" marT="45723" marB="45723"/>
                </a:tc>
                <a:tc>
                  <a:txBody>
                    <a:bodyPr/>
                    <a:lstStyle/>
                    <a:p>
                      <a:pPr marL="285750" indent="-285750">
                        <a:buFont typeface="Arial" panose="020B0604020202020204" pitchFamily="34" charset="0"/>
                        <a:buChar char="•"/>
                      </a:pPr>
                      <a:r>
                        <a:rPr lang="en-US" sz="3200" dirty="0"/>
                        <a:t>Some federal sponsors</a:t>
                      </a:r>
                      <a:r>
                        <a:rPr lang="en-US" sz="3200" baseline="0" dirty="0"/>
                        <a:t> will not review an application submitted simultaneously to another federal sponsor.  Others will allow simultaneous submission but each sponsor must be informed of the other sponsor or sponsors reviewing the application</a:t>
                      </a:r>
                    </a:p>
                    <a:p>
                      <a:pPr marL="285750" indent="-285750">
                        <a:buFont typeface="Arial" panose="020B0604020202020204" pitchFamily="34" charset="0"/>
                        <a:buChar char="•"/>
                      </a:pPr>
                      <a:endParaRPr lang="en-US" sz="3200" baseline="0" dirty="0"/>
                    </a:p>
                    <a:p>
                      <a:pPr marL="285750" indent="-285750">
                        <a:buFont typeface="Arial" panose="020B0604020202020204" pitchFamily="34" charset="0"/>
                        <a:buChar char="•"/>
                      </a:pPr>
                      <a:r>
                        <a:rPr lang="en-US" sz="3200" baseline="0" dirty="0"/>
                        <a:t>Each submission to a different sponsor must be submitted to SPA via Cayuse and must undergo the same reviews as the original application</a:t>
                      </a:r>
                    </a:p>
                  </a:txBody>
                  <a:tcPr marL="91433" marR="91433" marT="45723" marB="45723"/>
                </a:tc>
                <a:extLst>
                  <a:ext uri="{0D108BD9-81ED-4DB2-BD59-A6C34878D82A}">
                    <a16:rowId xmlns:a16="http://schemas.microsoft.com/office/drawing/2014/main" val="10001"/>
                  </a:ext>
                </a:extLst>
              </a:tr>
            </a:tbl>
          </a:graphicData>
        </a:graphic>
      </p:graphicFrame>
      <p:sp>
        <p:nvSpPr>
          <p:cNvPr id="20514" name="TextBox 4"/>
          <p:cNvSpPr txBox="1">
            <a:spLocks noChangeArrowheads="1"/>
          </p:cNvSpPr>
          <p:nvPr/>
        </p:nvSpPr>
        <p:spPr bwMode="auto">
          <a:xfrm>
            <a:off x="665580" y="0"/>
            <a:ext cx="87260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5400" b="1" dirty="0">
                <a:solidFill>
                  <a:schemeClr val="bg1">
                    <a:lumMod val="85000"/>
                    <a:lumOff val="15000"/>
                  </a:schemeClr>
                </a:solidFill>
                <a:latin typeface="Adelle"/>
              </a:rPr>
              <a:t>Types of Applications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6446131"/>
              </p:ext>
            </p:extLst>
          </p:nvPr>
        </p:nvGraphicFramePr>
        <p:xfrm>
          <a:off x="435643" y="1022608"/>
          <a:ext cx="11331241" cy="5212092"/>
        </p:xfrm>
        <a:graphic>
          <a:graphicData uri="http://schemas.openxmlformats.org/drawingml/2006/table">
            <a:tbl>
              <a:tblPr firstRow="1" bandRow="1">
                <a:tableStyleId>{69CF1AB2-1976-4502-BF36-3FF5EA218861}</a:tableStyleId>
              </a:tblPr>
              <a:tblGrid>
                <a:gridCol w="3240155">
                  <a:extLst>
                    <a:ext uri="{9D8B030D-6E8A-4147-A177-3AD203B41FA5}">
                      <a16:colId xmlns:a16="http://schemas.microsoft.com/office/drawing/2014/main" val="20000"/>
                    </a:ext>
                  </a:extLst>
                </a:gridCol>
                <a:gridCol w="8091086">
                  <a:extLst>
                    <a:ext uri="{9D8B030D-6E8A-4147-A177-3AD203B41FA5}">
                      <a16:colId xmlns:a16="http://schemas.microsoft.com/office/drawing/2014/main" val="20001"/>
                    </a:ext>
                  </a:extLst>
                </a:gridCol>
              </a:tblGrid>
              <a:tr h="1423811">
                <a:tc>
                  <a:txBody>
                    <a:bodyPr/>
                    <a:lstStyle/>
                    <a:p>
                      <a:r>
                        <a:rPr lang="en-US" sz="3000" b="0" dirty="0"/>
                        <a:t>Award transfer for a new faculty member</a:t>
                      </a:r>
                    </a:p>
                  </a:txBody>
                  <a:tcPr marL="91433" marR="91433" marT="45723" marB="45723"/>
                </a:tc>
                <a:tc>
                  <a:txBody>
                    <a:bodyPr/>
                    <a:lstStyle/>
                    <a:p>
                      <a:pPr marL="171450" indent="-171450">
                        <a:buFont typeface="Arial" panose="020B0604020202020204" pitchFamily="34" charset="0"/>
                        <a:buChar char="•"/>
                      </a:pPr>
                      <a:r>
                        <a:rPr lang="en-US" sz="3000" b="0" dirty="0"/>
                        <a:t>There are two basic mechanisms</a:t>
                      </a:r>
                      <a:r>
                        <a:rPr lang="en-US" sz="3000" b="0" baseline="0" dirty="0"/>
                        <a:t> for transferring a new faculty member’s funded project to WSU:</a:t>
                      </a:r>
                    </a:p>
                    <a:p>
                      <a:pPr marL="228600" indent="-228600">
                        <a:buFont typeface="+mj-lt"/>
                        <a:buAutoNum type="arabicPeriod"/>
                      </a:pPr>
                      <a:r>
                        <a:rPr lang="en-US" sz="3000" b="0" baseline="0" dirty="0"/>
                        <a:t>Entire award may be reissued to WSU</a:t>
                      </a:r>
                    </a:p>
                    <a:p>
                      <a:pPr marL="228600" indent="-228600">
                        <a:buFont typeface="+mj-lt"/>
                        <a:buAutoNum type="arabicPeriod"/>
                      </a:pPr>
                      <a:r>
                        <a:rPr lang="en-US" sz="3000" b="0" baseline="0" dirty="0"/>
                        <a:t>Portions of the award may be transferred to WSU via sub award/subcontract</a:t>
                      </a:r>
                      <a:endParaRPr lang="en-US" sz="3000" b="0" dirty="0"/>
                    </a:p>
                  </a:txBody>
                  <a:tcPr marL="91433" marR="91433" marT="45723" marB="45723"/>
                </a:tc>
                <a:extLst>
                  <a:ext uri="{0D108BD9-81ED-4DB2-BD59-A6C34878D82A}">
                    <a16:rowId xmlns:a16="http://schemas.microsoft.com/office/drawing/2014/main" val="10000"/>
                  </a:ext>
                </a:extLst>
              </a:tr>
              <a:tr h="1423811">
                <a:tc>
                  <a:txBody>
                    <a:bodyPr/>
                    <a:lstStyle/>
                    <a:p>
                      <a:r>
                        <a:rPr lang="en-US" sz="3000" dirty="0"/>
                        <a:t>Resubmissions</a:t>
                      </a:r>
                    </a:p>
                  </a:txBody>
                  <a:tcPr marL="91433" marR="91433" marT="45723" marB="45723"/>
                </a:tc>
                <a:tc>
                  <a:txBody>
                    <a:bodyPr/>
                    <a:lstStyle/>
                    <a:p>
                      <a:pPr marL="171450" indent="-171450">
                        <a:buFont typeface="Arial" panose="020B0604020202020204" pitchFamily="34" charset="0"/>
                        <a:buChar char="•"/>
                      </a:pPr>
                      <a:r>
                        <a:rPr lang="en-US" sz="3000" dirty="0"/>
                        <a:t>If a sponsor rejects an application, the PI may use the feedback received from the reviewers to revise and resubmit the application (sponsor policies can differ on allowance)</a:t>
                      </a:r>
                    </a:p>
                    <a:p>
                      <a:pPr marL="171450" indent="-171450">
                        <a:buFont typeface="Arial" panose="020B0604020202020204" pitchFamily="34" charset="0"/>
                        <a:buChar char="•"/>
                      </a:pPr>
                      <a:r>
                        <a:rPr lang="en-US" sz="3000" dirty="0"/>
                        <a:t>Resubmissions</a:t>
                      </a:r>
                      <a:r>
                        <a:rPr lang="en-US" sz="3000" baseline="0" dirty="0"/>
                        <a:t> are processed as new applications in eProp (copy of original proposal can be made)</a:t>
                      </a:r>
                      <a:endParaRPr lang="en-US" sz="3000" dirty="0"/>
                    </a:p>
                  </a:txBody>
                  <a:tcPr marL="91433" marR="91433" marT="45723" marB="45723"/>
                </a:tc>
                <a:extLst>
                  <a:ext uri="{0D108BD9-81ED-4DB2-BD59-A6C34878D82A}">
                    <a16:rowId xmlns:a16="http://schemas.microsoft.com/office/drawing/2014/main" val="10001"/>
                  </a:ext>
                </a:extLst>
              </a:tr>
            </a:tbl>
          </a:graphicData>
        </a:graphic>
      </p:graphicFrame>
      <p:sp>
        <p:nvSpPr>
          <p:cNvPr id="3" name="Rectangle 2"/>
          <p:cNvSpPr/>
          <p:nvPr/>
        </p:nvSpPr>
        <p:spPr>
          <a:xfrm>
            <a:off x="607321" y="0"/>
            <a:ext cx="8908154" cy="923330"/>
          </a:xfrm>
          <a:prstGeom prst="rect">
            <a:avLst/>
          </a:prstGeom>
        </p:spPr>
        <p:txBody>
          <a:bodyPr wrap="square">
            <a:spAutoFit/>
          </a:bodyPr>
          <a:lstStyle/>
          <a:p>
            <a:r>
              <a:rPr lang="en-US" altLang="en-US" sz="5400" b="1" dirty="0">
                <a:solidFill>
                  <a:schemeClr val="bg1">
                    <a:lumMod val="85000"/>
                    <a:lumOff val="15000"/>
                  </a:schemeClr>
                </a:solidFill>
                <a:latin typeface="Adelle"/>
              </a:rPr>
              <a:t>Types of Applications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5300721"/>
              </p:ext>
            </p:extLst>
          </p:nvPr>
        </p:nvGraphicFramePr>
        <p:xfrm>
          <a:off x="228600" y="944292"/>
          <a:ext cx="11718758" cy="5638818"/>
        </p:xfrm>
        <a:graphic>
          <a:graphicData uri="http://schemas.openxmlformats.org/drawingml/2006/table">
            <a:tbl>
              <a:tblPr firstRow="1" bandRow="1">
                <a:tableStyleId>{69CF1AB2-1976-4502-BF36-3FF5EA218861}</a:tableStyleId>
              </a:tblPr>
              <a:tblGrid>
                <a:gridCol w="3350965">
                  <a:extLst>
                    <a:ext uri="{9D8B030D-6E8A-4147-A177-3AD203B41FA5}">
                      <a16:colId xmlns:a16="http://schemas.microsoft.com/office/drawing/2014/main" val="20000"/>
                    </a:ext>
                  </a:extLst>
                </a:gridCol>
                <a:gridCol w="8367793">
                  <a:extLst>
                    <a:ext uri="{9D8B030D-6E8A-4147-A177-3AD203B41FA5}">
                      <a16:colId xmlns:a16="http://schemas.microsoft.com/office/drawing/2014/main" val="20001"/>
                    </a:ext>
                  </a:extLst>
                </a:gridCol>
              </a:tblGrid>
              <a:tr h="1106957">
                <a:tc>
                  <a:txBody>
                    <a:bodyPr/>
                    <a:lstStyle/>
                    <a:p>
                      <a:r>
                        <a:rPr lang="en-US" sz="2200" b="0" dirty="0"/>
                        <a:t>Continuations – Non-competing Renewals/Progress Reports</a:t>
                      </a:r>
                    </a:p>
                  </a:txBody>
                  <a:tcPr marL="91433" marR="91433" marT="45723" marB="45723"/>
                </a:tc>
                <a:tc>
                  <a:txBody>
                    <a:bodyPr/>
                    <a:lstStyle/>
                    <a:p>
                      <a:pPr marL="171450" indent="-171450">
                        <a:buFont typeface="Arial" panose="020B0604020202020204" pitchFamily="34" charset="0"/>
                        <a:buChar char="•"/>
                      </a:pPr>
                      <a:r>
                        <a:rPr lang="en-US" sz="2200" b="0" dirty="0"/>
                        <a:t>Funds typically awarded one year at a time, based on availability,</a:t>
                      </a:r>
                      <a:r>
                        <a:rPr lang="en-US" sz="2200" b="0" baseline="0" dirty="0"/>
                        <a:t> with the expectation that the entire project will be supported</a:t>
                      </a:r>
                    </a:p>
                    <a:p>
                      <a:pPr marL="171450" indent="-171450">
                        <a:buFont typeface="Arial" panose="020B0604020202020204" pitchFamily="34" charset="0"/>
                        <a:buChar char="•"/>
                      </a:pPr>
                      <a:r>
                        <a:rPr lang="en-US" sz="2200" b="0" baseline="0" dirty="0"/>
                        <a:t>Some sponsors require the submission of a new application for each year of the project.  These continuation applications are not subject to competitive review as was the initial application</a:t>
                      </a:r>
                    </a:p>
                    <a:p>
                      <a:pPr marL="171450" indent="-171450">
                        <a:buFont typeface="Arial" panose="020B0604020202020204" pitchFamily="34" charset="0"/>
                        <a:buChar char="•"/>
                      </a:pPr>
                      <a:r>
                        <a:rPr lang="en-US" sz="2200" b="0" baseline="0" dirty="0"/>
                        <a:t>Progress Reports (NIH): a streamlined process for submitting most non-competitive renewals</a:t>
                      </a:r>
                      <a:endParaRPr lang="en-US" sz="2200" b="0" dirty="0"/>
                    </a:p>
                  </a:txBody>
                  <a:tcPr marL="91433" marR="91433" marT="45723" marB="45723"/>
                </a:tc>
                <a:extLst>
                  <a:ext uri="{0D108BD9-81ED-4DB2-BD59-A6C34878D82A}">
                    <a16:rowId xmlns:a16="http://schemas.microsoft.com/office/drawing/2014/main" val="10000"/>
                  </a:ext>
                </a:extLst>
              </a:tr>
              <a:tr h="434451">
                <a:tc>
                  <a:txBody>
                    <a:bodyPr/>
                    <a:lstStyle/>
                    <a:p>
                      <a:r>
                        <a:rPr lang="en-US" sz="2200" b="0" dirty="0"/>
                        <a:t>Competing</a:t>
                      </a:r>
                      <a:r>
                        <a:rPr lang="en-US" sz="2200" b="0" baseline="0" dirty="0"/>
                        <a:t> Continuations – Renewals</a:t>
                      </a:r>
                      <a:endParaRPr lang="en-US" sz="2200" b="0" dirty="0"/>
                    </a:p>
                  </a:txBody>
                  <a:tcPr marL="91433" marR="91433" marT="45723" marB="45723"/>
                </a:tc>
                <a:tc>
                  <a:txBody>
                    <a:bodyPr/>
                    <a:lstStyle/>
                    <a:p>
                      <a:pPr marL="171450" indent="-171450">
                        <a:buFont typeface="Arial" panose="020B0604020202020204" pitchFamily="34" charset="0"/>
                        <a:buChar char="•"/>
                      </a:pPr>
                      <a:r>
                        <a:rPr lang="en-US" sz="2200" b="0" dirty="0"/>
                        <a:t>Request for additional funds for a current award to expand the scope of work</a:t>
                      </a:r>
                    </a:p>
                    <a:p>
                      <a:pPr marL="171450" indent="-171450">
                        <a:buFont typeface="Arial" panose="020B0604020202020204" pitchFamily="34" charset="0"/>
                        <a:buChar char="•"/>
                      </a:pPr>
                      <a:r>
                        <a:rPr lang="en-US" sz="2200" b="0" dirty="0"/>
                        <a:t>Applications for renewal must be approved by SPA and submitted via Cayuse</a:t>
                      </a:r>
                    </a:p>
                  </a:txBody>
                  <a:tcPr marL="91433" marR="91433" marT="45723" marB="45723"/>
                </a:tc>
                <a:extLst>
                  <a:ext uri="{0D108BD9-81ED-4DB2-BD59-A6C34878D82A}">
                    <a16:rowId xmlns:a16="http://schemas.microsoft.com/office/drawing/2014/main" val="10001"/>
                  </a:ext>
                </a:extLst>
              </a:tr>
              <a:tr h="548675">
                <a:tc>
                  <a:txBody>
                    <a:bodyPr/>
                    <a:lstStyle/>
                    <a:p>
                      <a:r>
                        <a:rPr lang="en-US" sz="2200" b="0" dirty="0"/>
                        <a:t>Competing supplements – Revisions</a:t>
                      </a:r>
                    </a:p>
                  </a:txBody>
                  <a:tcPr marL="91433" marR="91433" marT="45723" marB="45723"/>
                </a:tc>
                <a:tc>
                  <a:txBody>
                    <a:bodyPr/>
                    <a:lstStyle/>
                    <a:p>
                      <a:pPr marL="171450" indent="-171450">
                        <a:buFont typeface="Arial" panose="020B0604020202020204" pitchFamily="34" charset="0"/>
                        <a:buChar char="•"/>
                      </a:pPr>
                      <a:r>
                        <a:rPr lang="en-US" sz="2200" b="0" dirty="0"/>
                        <a:t>Some federal programs provide supplements to successful</a:t>
                      </a:r>
                      <a:r>
                        <a:rPr lang="en-US" sz="2200" b="0" baseline="0" dirty="0"/>
                        <a:t> research projects in order to fund auxiliary programs, such as research experiences for undergraduates</a:t>
                      </a:r>
                    </a:p>
                    <a:p>
                      <a:pPr marL="171450" indent="-171450">
                        <a:buFont typeface="Arial" panose="020B0604020202020204" pitchFamily="34" charset="0"/>
                        <a:buChar char="•"/>
                      </a:pPr>
                      <a:r>
                        <a:rPr lang="en-US" sz="2200" b="0" baseline="0" dirty="0"/>
                        <a:t>Applications for supplements must be approved by SPA and submitted via Cayuse</a:t>
                      </a:r>
                    </a:p>
                  </a:txBody>
                  <a:tcPr marL="91433" marR="91433" marT="45723" marB="45723"/>
                </a:tc>
                <a:extLst>
                  <a:ext uri="{0D108BD9-81ED-4DB2-BD59-A6C34878D82A}">
                    <a16:rowId xmlns:a16="http://schemas.microsoft.com/office/drawing/2014/main" val="10002"/>
                  </a:ext>
                </a:extLst>
              </a:tr>
            </a:tbl>
          </a:graphicData>
        </a:graphic>
      </p:graphicFrame>
      <p:sp>
        <p:nvSpPr>
          <p:cNvPr id="3" name="Rectangle 2"/>
          <p:cNvSpPr/>
          <p:nvPr/>
        </p:nvSpPr>
        <p:spPr>
          <a:xfrm>
            <a:off x="505829" y="20962"/>
            <a:ext cx="7570082" cy="923330"/>
          </a:xfrm>
          <a:prstGeom prst="rect">
            <a:avLst/>
          </a:prstGeom>
        </p:spPr>
        <p:txBody>
          <a:bodyPr wrap="square">
            <a:spAutoFit/>
          </a:bodyPr>
          <a:lstStyle/>
          <a:p>
            <a:r>
              <a:rPr lang="en-US" altLang="en-US" sz="5400" b="1" dirty="0">
                <a:solidFill>
                  <a:schemeClr val="bg1">
                    <a:lumMod val="85000"/>
                    <a:lumOff val="15000"/>
                  </a:schemeClr>
                </a:solidFill>
                <a:latin typeface="Adelle"/>
              </a:rPr>
              <a:t>Types of Applications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6327" y="0"/>
            <a:ext cx="7638048" cy="1136232"/>
          </a:xfrm>
        </p:spPr>
        <p:txBody>
          <a:bodyPr>
            <a:normAutofit/>
          </a:bodyPr>
          <a:lstStyle/>
          <a:p>
            <a:r>
              <a:rPr lang="en-US" b="1" dirty="0">
                <a:solidFill>
                  <a:schemeClr val="bg1">
                    <a:lumMod val="85000"/>
                    <a:lumOff val="15000"/>
                  </a:schemeClr>
                </a:solidFill>
                <a:latin typeface="Adelle"/>
              </a:rPr>
              <a:t>Types of Applications</a:t>
            </a:r>
          </a:p>
        </p:txBody>
      </p:sp>
      <p:graphicFrame>
        <p:nvGraphicFramePr>
          <p:cNvPr id="4" name="Table 3"/>
          <p:cNvGraphicFramePr>
            <a:graphicFrameLocks noGrp="1"/>
          </p:cNvGraphicFramePr>
          <p:nvPr>
            <p:extLst>
              <p:ext uri="{D42A27DB-BD31-4B8C-83A1-F6EECF244321}">
                <p14:modId xmlns:p14="http://schemas.microsoft.com/office/powerpoint/2010/main" val="456989414"/>
              </p:ext>
            </p:extLst>
          </p:nvPr>
        </p:nvGraphicFramePr>
        <p:xfrm>
          <a:off x="300790" y="1136232"/>
          <a:ext cx="11682663" cy="5303532"/>
        </p:xfrm>
        <a:graphic>
          <a:graphicData uri="http://schemas.openxmlformats.org/drawingml/2006/table">
            <a:tbl>
              <a:tblPr firstRow="1" bandRow="1">
                <a:tableStyleId>{69CF1AB2-1976-4502-BF36-3FF5EA218861}</a:tableStyleId>
              </a:tblPr>
              <a:tblGrid>
                <a:gridCol w="3340645">
                  <a:extLst>
                    <a:ext uri="{9D8B030D-6E8A-4147-A177-3AD203B41FA5}">
                      <a16:colId xmlns:a16="http://schemas.microsoft.com/office/drawing/2014/main" val="20000"/>
                    </a:ext>
                  </a:extLst>
                </a:gridCol>
                <a:gridCol w="8342018">
                  <a:extLst>
                    <a:ext uri="{9D8B030D-6E8A-4147-A177-3AD203B41FA5}">
                      <a16:colId xmlns:a16="http://schemas.microsoft.com/office/drawing/2014/main" val="20001"/>
                    </a:ext>
                  </a:extLst>
                </a:gridCol>
              </a:tblGrid>
              <a:tr h="1106957">
                <a:tc>
                  <a:txBody>
                    <a:bodyPr/>
                    <a:lstStyle/>
                    <a:p>
                      <a:r>
                        <a:rPr lang="en-US" sz="2400" b="0" dirty="0"/>
                        <a:t>Collaborative applications</a:t>
                      </a:r>
                    </a:p>
                  </a:txBody>
                  <a:tcPr marL="91433" marR="91433" marT="45723" marB="45723"/>
                </a:tc>
                <a:tc>
                  <a:txBody>
                    <a:bodyPr/>
                    <a:lstStyle/>
                    <a:p>
                      <a:pPr marL="171450" indent="-171450">
                        <a:buFont typeface="Arial" panose="020B0604020202020204" pitchFamily="34" charset="0"/>
                        <a:buChar char="•"/>
                      </a:pPr>
                      <a:r>
                        <a:rPr lang="en-US" sz="2400" b="0" dirty="0"/>
                        <a:t>Used when investigators at two or more Universities wish</a:t>
                      </a:r>
                      <a:r>
                        <a:rPr lang="en-US" sz="2400" b="0" baseline="0" dirty="0"/>
                        <a:t> to work together on a project, but wish to receive separate funding directly from the sponsor</a:t>
                      </a:r>
                    </a:p>
                    <a:p>
                      <a:pPr marL="171450" indent="-171450">
                        <a:buFont typeface="Arial" panose="020B0604020202020204" pitchFamily="34" charset="0"/>
                        <a:buChar char="•"/>
                      </a:pPr>
                      <a:r>
                        <a:rPr lang="en-US" sz="2400" b="0" baseline="0" dirty="0"/>
                        <a:t>Each collaborator must submit a separate application.  The applications, which must have the same title, are linked by a cover letter which accompanies each proposal and asks that they be reviewed as a unit</a:t>
                      </a:r>
                    </a:p>
                    <a:p>
                      <a:pPr marL="171450" indent="-171450">
                        <a:buFont typeface="Arial" panose="020B0604020202020204" pitchFamily="34" charset="0"/>
                        <a:buChar char="•"/>
                      </a:pPr>
                      <a:r>
                        <a:rPr lang="en-US" sz="2400" b="0" baseline="0" dirty="0"/>
                        <a:t>Federal sponsors that allow the submission of collaborative proposals will provide guidelines</a:t>
                      </a:r>
                      <a:endParaRPr lang="en-US" sz="2400" b="0" dirty="0"/>
                    </a:p>
                  </a:txBody>
                  <a:tcPr marL="91433" marR="91433" marT="45723" marB="45723"/>
                </a:tc>
                <a:extLst>
                  <a:ext uri="{0D108BD9-81ED-4DB2-BD59-A6C34878D82A}">
                    <a16:rowId xmlns:a16="http://schemas.microsoft.com/office/drawing/2014/main" val="10000"/>
                  </a:ext>
                </a:extLst>
              </a:tr>
              <a:tr h="678458">
                <a:tc>
                  <a:txBody>
                    <a:bodyPr/>
                    <a:lstStyle/>
                    <a:p>
                      <a:r>
                        <a:rPr lang="en-US" sz="2400" b="0" dirty="0"/>
                        <a:t>Subaward applications</a:t>
                      </a:r>
                    </a:p>
                  </a:txBody>
                  <a:tcPr marL="91433" marR="91433" marT="45723" marB="45723"/>
                </a:tc>
                <a:tc>
                  <a:txBody>
                    <a:bodyPr/>
                    <a:lstStyle/>
                    <a:p>
                      <a:pPr marL="171450" indent="-171450">
                        <a:buFont typeface="Arial" panose="020B0604020202020204" pitchFamily="34" charset="0"/>
                        <a:buChar char="•"/>
                      </a:pPr>
                      <a:r>
                        <a:rPr lang="en-US" sz="2400" b="0" dirty="0"/>
                        <a:t>If another university is preparing an application which includes WSU as a subrecipient, it will need a subaward application to incorporate in its submission</a:t>
                      </a:r>
                      <a:r>
                        <a:rPr lang="en-US" sz="2400" b="0" baseline="0" dirty="0"/>
                        <a:t> to the prime sponsor</a:t>
                      </a:r>
                    </a:p>
                    <a:p>
                      <a:pPr marL="171450" indent="-171450">
                        <a:buFont typeface="Arial" panose="020B0604020202020204" pitchFamily="34" charset="0"/>
                        <a:buChar char="•"/>
                      </a:pPr>
                      <a:r>
                        <a:rPr lang="en-US" sz="2400" b="0" baseline="0" dirty="0"/>
                        <a:t>Subaward applications undergo the same submission and review process as any other application</a:t>
                      </a:r>
                      <a:endParaRPr lang="en-US" sz="2400" b="0" dirty="0"/>
                    </a:p>
                  </a:txBody>
                  <a:tcPr marL="91433" marR="91433" marT="45723" marB="4572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6521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1706672"/>
              </p:ext>
            </p:extLst>
          </p:nvPr>
        </p:nvGraphicFramePr>
        <p:xfrm>
          <a:off x="407321" y="1175993"/>
          <a:ext cx="11368087" cy="5486016"/>
        </p:xfrm>
        <a:graphic>
          <a:graphicData uri="http://schemas.openxmlformats.org/drawingml/2006/table">
            <a:tbl>
              <a:tblPr>
                <a:tableStyleId>{69CF1AB2-1976-4502-BF36-3FF5EA218861}</a:tableStyleId>
              </a:tblPr>
              <a:tblGrid>
                <a:gridCol w="2788400">
                  <a:extLst>
                    <a:ext uri="{9D8B030D-6E8A-4147-A177-3AD203B41FA5}">
                      <a16:colId xmlns:a16="http://schemas.microsoft.com/office/drawing/2014/main" val="20000"/>
                    </a:ext>
                  </a:extLst>
                </a:gridCol>
                <a:gridCol w="4504336">
                  <a:extLst>
                    <a:ext uri="{9D8B030D-6E8A-4147-A177-3AD203B41FA5}">
                      <a16:colId xmlns:a16="http://schemas.microsoft.com/office/drawing/2014/main" val="20001"/>
                    </a:ext>
                  </a:extLst>
                </a:gridCol>
                <a:gridCol w="4075351">
                  <a:extLst>
                    <a:ext uri="{9D8B030D-6E8A-4147-A177-3AD203B41FA5}">
                      <a16:colId xmlns:a16="http://schemas.microsoft.com/office/drawing/2014/main" val="20002"/>
                    </a:ext>
                  </a:extLst>
                </a:gridCol>
              </a:tblGrid>
              <a:tr h="620569">
                <a:tc>
                  <a:txBody>
                    <a:bodyPr/>
                    <a:lstStyle/>
                    <a:p>
                      <a:pPr algn="ctr"/>
                      <a:r>
                        <a:rPr lang="en-US" sz="2400" dirty="0"/>
                        <a:t>Announcement Type:</a:t>
                      </a:r>
                    </a:p>
                  </a:txBody>
                  <a:tcPr marL="91441" marR="91441" marT="45696" marB="45696" anchor="ctr"/>
                </a:tc>
                <a:tc>
                  <a:txBody>
                    <a:bodyPr/>
                    <a:lstStyle/>
                    <a:p>
                      <a:pPr algn="ctr"/>
                      <a:r>
                        <a:rPr lang="en-US" sz="2400" dirty="0"/>
                        <a:t>Announcement Name:</a:t>
                      </a:r>
                    </a:p>
                  </a:txBody>
                  <a:tcPr marL="91441" marR="91441" marT="45696" marB="45696" anchor="ctr"/>
                </a:tc>
                <a:tc>
                  <a:txBody>
                    <a:bodyPr/>
                    <a:lstStyle/>
                    <a:p>
                      <a:pPr algn="ctr"/>
                      <a:r>
                        <a:rPr lang="en-US" sz="2400" dirty="0"/>
                        <a:t>Applicable to:</a:t>
                      </a:r>
                    </a:p>
                  </a:txBody>
                  <a:tcPr marL="91441" marR="91441" marT="45696" marB="45696" anchor="ctr"/>
                </a:tc>
                <a:extLst>
                  <a:ext uri="{0D108BD9-81ED-4DB2-BD59-A6C34878D82A}">
                    <a16:rowId xmlns:a16="http://schemas.microsoft.com/office/drawing/2014/main" val="10000"/>
                  </a:ext>
                </a:extLst>
              </a:tr>
              <a:tr h="365695">
                <a:tc rowSpan="6">
                  <a:txBody>
                    <a:bodyPr/>
                    <a:lstStyle/>
                    <a:p>
                      <a:pPr algn="ctr"/>
                      <a:r>
                        <a:rPr lang="en-US" sz="2400" dirty="0"/>
                        <a:t>Solicited</a:t>
                      </a:r>
                    </a:p>
                  </a:txBody>
                  <a:tcPr marL="91441" marR="91441" marT="45696" marB="45696" anchor="ctr"/>
                </a:tc>
                <a:tc>
                  <a:txBody>
                    <a:bodyPr/>
                    <a:lstStyle/>
                    <a:p>
                      <a:pPr algn="ctr"/>
                      <a:r>
                        <a:rPr lang="en-US" sz="2400" dirty="0"/>
                        <a:t>Request for Applications (RFA)</a:t>
                      </a:r>
                    </a:p>
                  </a:txBody>
                  <a:tcPr marL="91441" marR="91441" marT="45696" marB="45696" anchor="ctr"/>
                </a:tc>
                <a:tc>
                  <a:txBody>
                    <a:bodyPr/>
                    <a:lstStyle/>
                    <a:p>
                      <a:pPr algn="ctr"/>
                      <a:r>
                        <a:rPr lang="en-US" sz="2400" dirty="0"/>
                        <a:t>Grants,</a:t>
                      </a:r>
                      <a:r>
                        <a:rPr lang="en-US" sz="2400" baseline="0" dirty="0"/>
                        <a:t> Cooperative Agreements</a:t>
                      </a:r>
                      <a:endParaRPr lang="en-US" sz="2400" dirty="0"/>
                    </a:p>
                  </a:txBody>
                  <a:tcPr marL="91441" marR="91441" marT="45696" marB="45696" anchor="ctr"/>
                </a:tc>
                <a:extLst>
                  <a:ext uri="{0D108BD9-81ED-4DB2-BD59-A6C34878D82A}">
                    <a16:rowId xmlns:a16="http://schemas.microsoft.com/office/drawing/2014/main" val="10001"/>
                  </a:ext>
                </a:extLst>
              </a:tr>
              <a:tr h="365695">
                <a:tc vMerge="1">
                  <a:txBody>
                    <a:bodyPr/>
                    <a:lstStyle/>
                    <a:p>
                      <a:endParaRPr lang="en-US"/>
                    </a:p>
                  </a:txBody>
                  <a:tcPr/>
                </a:tc>
                <a:tc>
                  <a:txBody>
                    <a:bodyPr/>
                    <a:lstStyle/>
                    <a:p>
                      <a:pPr algn="ctr"/>
                      <a:r>
                        <a:rPr lang="en-US" sz="2400" dirty="0"/>
                        <a:t>Funding Opportunity Announcement (FOA)</a:t>
                      </a:r>
                    </a:p>
                  </a:txBody>
                  <a:tcPr marL="91441" marR="91441" marT="45696" marB="45696" anchor="ctr"/>
                </a:tc>
                <a:tc>
                  <a:txBody>
                    <a:bodyPr/>
                    <a:lstStyle/>
                    <a:p>
                      <a:pPr algn="ctr"/>
                      <a:r>
                        <a:rPr lang="en-US" sz="2400" dirty="0"/>
                        <a:t>Grants, Cooperative Agreements</a:t>
                      </a:r>
                    </a:p>
                  </a:txBody>
                  <a:tcPr marL="91441" marR="91441" marT="45696" marB="45696" anchor="ctr"/>
                </a:tc>
                <a:extLst>
                  <a:ext uri="{0D108BD9-81ED-4DB2-BD59-A6C34878D82A}">
                    <a16:rowId xmlns:a16="http://schemas.microsoft.com/office/drawing/2014/main" val="10002"/>
                  </a:ext>
                </a:extLst>
              </a:tr>
              <a:tr h="365695">
                <a:tc vMerge="1">
                  <a:txBody>
                    <a:bodyPr/>
                    <a:lstStyle/>
                    <a:p>
                      <a:endParaRPr lang="en-US"/>
                    </a:p>
                  </a:txBody>
                  <a:tcPr/>
                </a:tc>
                <a:tc>
                  <a:txBody>
                    <a:bodyPr/>
                    <a:lstStyle/>
                    <a:p>
                      <a:pPr algn="ctr"/>
                      <a:r>
                        <a:rPr lang="en-US" sz="2400" dirty="0"/>
                        <a:t>Request for Proposals (RFP)</a:t>
                      </a:r>
                    </a:p>
                  </a:txBody>
                  <a:tcPr marL="91441" marR="91441" marT="45696" marB="45696" anchor="ctr"/>
                </a:tc>
                <a:tc>
                  <a:txBody>
                    <a:bodyPr/>
                    <a:lstStyle/>
                    <a:p>
                      <a:pPr algn="ctr"/>
                      <a:r>
                        <a:rPr lang="en-US" sz="2400" dirty="0"/>
                        <a:t>Contracts</a:t>
                      </a:r>
                    </a:p>
                  </a:txBody>
                  <a:tcPr marL="91441" marR="91441" marT="45696" marB="45696" anchor="ctr"/>
                </a:tc>
                <a:extLst>
                  <a:ext uri="{0D108BD9-81ED-4DB2-BD59-A6C34878D82A}">
                    <a16:rowId xmlns:a16="http://schemas.microsoft.com/office/drawing/2014/main" val="10003"/>
                  </a:ext>
                </a:extLst>
              </a:tr>
              <a:tr h="365695">
                <a:tc vMerge="1">
                  <a:txBody>
                    <a:bodyPr/>
                    <a:lstStyle/>
                    <a:p>
                      <a:endParaRPr lang="en-US"/>
                    </a:p>
                  </a:txBody>
                  <a:tcPr/>
                </a:tc>
                <a:tc>
                  <a:txBody>
                    <a:bodyPr/>
                    <a:lstStyle/>
                    <a:p>
                      <a:pPr algn="ctr"/>
                      <a:r>
                        <a:rPr lang="en-US" sz="2400" dirty="0"/>
                        <a:t>Request for Quotation (RFQ)</a:t>
                      </a:r>
                    </a:p>
                  </a:txBody>
                  <a:tcPr marL="91441" marR="91441" marT="45696" marB="45696" anchor="ctr"/>
                </a:tc>
                <a:tc>
                  <a:txBody>
                    <a:bodyPr/>
                    <a:lstStyle/>
                    <a:p>
                      <a:pPr algn="ctr"/>
                      <a:r>
                        <a:rPr lang="en-US" sz="2400" dirty="0"/>
                        <a:t>Contracts</a:t>
                      </a:r>
                    </a:p>
                  </a:txBody>
                  <a:tcPr marL="91441" marR="91441" marT="45696" marB="45696" anchor="ctr"/>
                </a:tc>
                <a:extLst>
                  <a:ext uri="{0D108BD9-81ED-4DB2-BD59-A6C34878D82A}">
                    <a16:rowId xmlns:a16="http://schemas.microsoft.com/office/drawing/2014/main" val="10004"/>
                  </a:ext>
                </a:extLst>
              </a:tr>
              <a:tr h="365695">
                <a:tc vMerge="1">
                  <a:txBody>
                    <a:bodyPr/>
                    <a:lstStyle/>
                    <a:p>
                      <a:endParaRPr lang="en-US"/>
                    </a:p>
                  </a:txBody>
                  <a:tcPr/>
                </a:tc>
                <a:tc>
                  <a:txBody>
                    <a:bodyPr/>
                    <a:lstStyle/>
                    <a:p>
                      <a:pPr algn="ctr"/>
                      <a:r>
                        <a:rPr lang="en-US" sz="2400" dirty="0"/>
                        <a:t>Request for Bid (RFB)</a:t>
                      </a:r>
                    </a:p>
                  </a:txBody>
                  <a:tcPr marL="91441" marR="91441" marT="45696" marB="45696" anchor="ctr"/>
                </a:tc>
                <a:tc>
                  <a:txBody>
                    <a:bodyPr/>
                    <a:lstStyle/>
                    <a:p>
                      <a:pPr algn="ctr"/>
                      <a:r>
                        <a:rPr lang="en-US" sz="2400" dirty="0"/>
                        <a:t>Contracts</a:t>
                      </a:r>
                    </a:p>
                  </a:txBody>
                  <a:tcPr marL="91441" marR="91441" marT="45696" marB="45696" anchor="ctr"/>
                </a:tc>
                <a:extLst>
                  <a:ext uri="{0D108BD9-81ED-4DB2-BD59-A6C34878D82A}">
                    <a16:rowId xmlns:a16="http://schemas.microsoft.com/office/drawing/2014/main" val="10005"/>
                  </a:ext>
                </a:extLst>
              </a:tr>
              <a:tr h="639997">
                <a:tc vMerge="1">
                  <a:txBody>
                    <a:bodyPr/>
                    <a:lstStyle/>
                    <a:p>
                      <a:endParaRPr lang="en-US"/>
                    </a:p>
                  </a:txBody>
                  <a:tcPr/>
                </a:tc>
                <a:tc>
                  <a:txBody>
                    <a:bodyPr/>
                    <a:lstStyle/>
                    <a:p>
                      <a:pPr algn="ctr"/>
                      <a:r>
                        <a:rPr lang="en-US" sz="2400" dirty="0"/>
                        <a:t>Broad Agency Announcement (BAA)</a:t>
                      </a:r>
                    </a:p>
                  </a:txBody>
                  <a:tcPr marL="91441" marR="91441" marT="45696" marB="45696" anchor="ctr"/>
                </a:tc>
                <a:tc>
                  <a:txBody>
                    <a:bodyPr/>
                    <a:lstStyle/>
                    <a:p>
                      <a:pPr algn="ctr"/>
                      <a:r>
                        <a:rPr lang="en-US" sz="2400" dirty="0"/>
                        <a:t>Grants, Cooperative Agreements, Contracts</a:t>
                      </a:r>
                    </a:p>
                  </a:txBody>
                  <a:tcPr marL="91441" marR="91441" marT="45696" marB="45696" anchor="ctr"/>
                </a:tc>
                <a:extLst>
                  <a:ext uri="{0D108BD9-81ED-4DB2-BD59-A6C34878D82A}">
                    <a16:rowId xmlns:a16="http://schemas.microsoft.com/office/drawing/2014/main" val="10006"/>
                  </a:ext>
                </a:extLst>
              </a:tr>
              <a:tr h="639997">
                <a:tc>
                  <a:txBody>
                    <a:bodyPr/>
                    <a:lstStyle/>
                    <a:p>
                      <a:pPr algn="ctr"/>
                      <a:r>
                        <a:rPr lang="en-US" sz="2400" dirty="0"/>
                        <a:t>Unsolicited</a:t>
                      </a:r>
                    </a:p>
                  </a:txBody>
                  <a:tcPr marL="91441" marR="91441" marT="45696" marB="45696" anchor="ctr"/>
                </a:tc>
                <a:tc>
                  <a:txBody>
                    <a:bodyPr/>
                    <a:lstStyle/>
                    <a:p>
                      <a:pPr algn="ctr"/>
                      <a:r>
                        <a:rPr lang="en-US" sz="2400" dirty="0"/>
                        <a:t>Program Announcement (PA)</a:t>
                      </a:r>
                    </a:p>
                  </a:txBody>
                  <a:tcPr marL="91441" marR="91441" marT="45696" marB="45696" anchor="ctr"/>
                </a:tc>
                <a:tc>
                  <a:txBody>
                    <a:bodyPr/>
                    <a:lstStyle/>
                    <a:p>
                      <a:pPr algn="ctr"/>
                      <a:r>
                        <a:rPr lang="en-US" sz="2400" dirty="0"/>
                        <a:t>Grants, Cooperative Agreements, Contracts</a:t>
                      </a:r>
                    </a:p>
                  </a:txBody>
                  <a:tcPr marL="91441" marR="91441" marT="45696" marB="45696" anchor="ctr"/>
                </a:tc>
                <a:extLst>
                  <a:ext uri="{0D108BD9-81ED-4DB2-BD59-A6C34878D82A}">
                    <a16:rowId xmlns:a16="http://schemas.microsoft.com/office/drawing/2014/main" val="10007"/>
                  </a:ext>
                </a:extLst>
              </a:tr>
            </a:tbl>
          </a:graphicData>
        </a:graphic>
      </p:graphicFrame>
      <p:sp>
        <p:nvSpPr>
          <p:cNvPr id="21540" name="TextBox 5"/>
          <p:cNvSpPr txBox="1">
            <a:spLocks noChangeArrowheads="1"/>
          </p:cNvSpPr>
          <p:nvPr/>
        </p:nvSpPr>
        <p:spPr bwMode="auto">
          <a:xfrm>
            <a:off x="551281" y="0"/>
            <a:ext cx="107704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5400" b="1" dirty="0">
                <a:solidFill>
                  <a:schemeClr val="bg1">
                    <a:lumMod val="85000"/>
                    <a:lumOff val="15000"/>
                  </a:schemeClr>
                </a:solidFill>
                <a:latin typeface="Adelle"/>
              </a:rPr>
              <a:t>Types of Funding Opportunities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1788" y="108284"/>
            <a:ext cx="11860212" cy="539750"/>
          </a:xfrm>
        </p:spPr>
        <p:txBody>
          <a:bodyPr>
            <a:noAutofit/>
          </a:bodyPr>
          <a:lstStyle/>
          <a:p>
            <a:pPr>
              <a:defRPr/>
            </a:pPr>
            <a:r>
              <a:rPr lang="en-US" sz="5400" b="1" dirty="0">
                <a:solidFill>
                  <a:schemeClr val="bg1">
                    <a:lumMod val="85000"/>
                    <a:lumOff val="15000"/>
                  </a:schemeClr>
                </a:solidFill>
                <a:latin typeface="Adelle"/>
              </a:rPr>
              <a:t>Completing Sponsor Requirements</a:t>
            </a:r>
          </a:p>
        </p:txBody>
      </p:sp>
      <p:sp>
        <p:nvSpPr>
          <p:cNvPr id="22531" name="Rectangle 3"/>
          <p:cNvSpPr>
            <a:spLocks noChangeArrowheads="1"/>
          </p:cNvSpPr>
          <p:nvPr/>
        </p:nvSpPr>
        <p:spPr bwMode="auto">
          <a:xfrm>
            <a:off x="511509" y="937043"/>
            <a:ext cx="11171154"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dirty="0"/>
              <a:t> </a:t>
            </a:r>
          </a:p>
          <a:p>
            <a:pPr marL="457200" indent="-457200">
              <a:buFont typeface="Wingdings" panose="05000000000000000000" pitchFamily="2" charset="2"/>
              <a:buChar char="Ø"/>
            </a:pPr>
            <a:r>
              <a:rPr lang="en-US" altLang="en-US" sz="2600" dirty="0">
                <a:solidFill>
                  <a:schemeClr val="bg1">
                    <a:lumMod val="85000"/>
                    <a:lumOff val="15000"/>
                  </a:schemeClr>
                </a:solidFill>
                <a:latin typeface="Adelle"/>
              </a:rPr>
              <a:t>Every sponsor has their own specific set of application requirements.  Different sponsors often require some of the same information but, </a:t>
            </a:r>
            <a:r>
              <a:rPr lang="en-US" altLang="en-US" sz="2600" i="1" dirty="0">
                <a:solidFill>
                  <a:schemeClr val="bg1">
                    <a:lumMod val="85000"/>
                    <a:lumOff val="15000"/>
                  </a:schemeClr>
                </a:solidFill>
                <a:latin typeface="Adelle"/>
              </a:rPr>
              <a:t>it is vital to know exactly what is required by the sponsor</a:t>
            </a:r>
            <a:r>
              <a:rPr lang="en-US" altLang="en-US" sz="2600" dirty="0">
                <a:solidFill>
                  <a:schemeClr val="bg1">
                    <a:lumMod val="85000"/>
                    <a:lumOff val="15000"/>
                  </a:schemeClr>
                </a:solidFill>
                <a:latin typeface="Adelle"/>
              </a:rPr>
              <a:t> .  </a:t>
            </a:r>
          </a:p>
          <a:p>
            <a:pPr marL="457200" indent="-457200">
              <a:buFont typeface="Wingdings" panose="05000000000000000000" pitchFamily="2" charset="2"/>
              <a:buChar char="Ø"/>
            </a:pPr>
            <a:endParaRPr lang="en-US" altLang="en-US" sz="2600" dirty="0">
              <a:solidFill>
                <a:schemeClr val="bg1">
                  <a:lumMod val="85000"/>
                  <a:lumOff val="15000"/>
                </a:schemeClr>
              </a:solidFill>
              <a:latin typeface="Adelle"/>
            </a:endParaRPr>
          </a:p>
          <a:p>
            <a:pPr marL="457200" indent="-457200">
              <a:buFont typeface="Wingdings" panose="05000000000000000000" pitchFamily="2" charset="2"/>
              <a:buChar char="Ø"/>
            </a:pPr>
            <a:r>
              <a:rPr lang="en-US" altLang="en-US" sz="2600" dirty="0">
                <a:solidFill>
                  <a:schemeClr val="bg1">
                    <a:lumMod val="85000"/>
                    <a:lumOff val="15000"/>
                  </a:schemeClr>
                </a:solidFill>
                <a:latin typeface="Adelle"/>
              </a:rPr>
              <a:t>The following highlights </a:t>
            </a:r>
            <a:r>
              <a:rPr lang="en-US" altLang="en-US" sz="2600" b="1" dirty="0">
                <a:solidFill>
                  <a:srgbClr val="266659"/>
                </a:solidFill>
                <a:effectLst>
                  <a:outerShdw blurRad="38100" dist="38100" dir="2700000" algn="tl">
                    <a:srgbClr val="000000">
                      <a:alpha val="43137"/>
                    </a:srgbClr>
                  </a:outerShdw>
                </a:effectLst>
                <a:latin typeface="Adelle"/>
              </a:rPr>
              <a:t>SOME</a:t>
            </a:r>
            <a:r>
              <a:rPr lang="en-US" altLang="en-US" sz="2600" dirty="0">
                <a:solidFill>
                  <a:schemeClr val="bg1">
                    <a:lumMod val="85000"/>
                    <a:lumOff val="15000"/>
                  </a:schemeClr>
                </a:solidFill>
                <a:latin typeface="Adelle"/>
              </a:rPr>
              <a:t> of the application requirements of the </a:t>
            </a:r>
            <a:r>
              <a:rPr lang="en-US" altLang="en-US" sz="2600" b="1" dirty="0">
                <a:solidFill>
                  <a:srgbClr val="266659"/>
                </a:solidFill>
                <a:effectLst>
                  <a:outerShdw blurRad="38100" dist="38100" dir="2700000" algn="tl">
                    <a:srgbClr val="000000">
                      <a:alpha val="43137"/>
                    </a:srgbClr>
                  </a:outerShdw>
                </a:effectLst>
                <a:latin typeface="Adelle"/>
              </a:rPr>
              <a:t>NIH and NSF</a:t>
            </a:r>
            <a:r>
              <a:rPr lang="en-US" altLang="en-US" sz="2600" dirty="0">
                <a:solidFill>
                  <a:schemeClr val="bg1">
                    <a:lumMod val="85000"/>
                    <a:lumOff val="15000"/>
                  </a:schemeClr>
                </a:solidFill>
                <a:latin typeface="Adelle"/>
              </a:rPr>
              <a:t>, the two largest sponsors of WSU externally funded programs.  Remember that some sponsors, primarily private organizations and foundations, may not provide specific application requirements</a:t>
            </a:r>
          </a:p>
          <a:p>
            <a:pPr marL="457200" indent="-457200">
              <a:buFont typeface="Wingdings" panose="05000000000000000000" pitchFamily="2" charset="2"/>
              <a:buChar char="Ø"/>
            </a:pPr>
            <a:endParaRPr lang="en-US" altLang="en-US" sz="2600" i="1" dirty="0">
              <a:solidFill>
                <a:schemeClr val="bg1">
                  <a:lumMod val="85000"/>
                  <a:lumOff val="15000"/>
                </a:schemeClr>
              </a:solidFill>
              <a:latin typeface="Adelle"/>
            </a:endParaRPr>
          </a:p>
          <a:p>
            <a:pPr marL="457200" indent="-457200">
              <a:buFont typeface="Wingdings" panose="05000000000000000000" pitchFamily="2" charset="2"/>
              <a:buChar char="Ø"/>
            </a:pPr>
            <a:r>
              <a:rPr lang="en-US" altLang="en-US" sz="2600" dirty="0">
                <a:solidFill>
                  <a:schemeClr val="bg1">
                    <a:lumMod val="85000"/>
                    <a:lumOff val="15000"/>
                  </a:schemeClr>
                </a:solidFill>
                <a:latin typeface="Adelle"/>
              </a:rPr>
              <a:t>When preparing an application, it is the responsibility of the owning org department to ensure the guidelines for eligibility, format, content, and deadline date have been met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4695141"/>
              </p:ext>
            </p:extLst>
          </p:nvPr>
        </p:nvGraphicFramePr>
        <p:xfrm>
          <a:off x="169863" y="1150938"/>
          <a:ext cx="11830050" cy="5590735"/>
        </p:xfrm>
        <a:graphic>
          <a:graphicData uri="http://schemas.openxmlformats.org/drawingml/2006/table">
            <a:tbl>
              <a:tblPr>
                <a:tableStyleId>{AF606853-7671-496A-8E4F-DF71F8EC918B}</a:tableStyleId>
              </a:tblPr>
              <a:tblGrid>
                <a:gridCol w="1478757">
                  <a:extLst>
                    <a:ext uri="{9D8B030D-6E8A-4147-A177-3AD203B41FA5}">
                      <a16:colId xmlns:a16="http://schemas.microsoft.com/office/drawing/2014/main" val="20000"/>
                    </a:ext>
                  </a:extLst>
                </a:gridCol>
                <a:gridCol w="4436268">
                  <a:extLst>
                    <a:ext uri="{9D8B030D-6E8A-4147-A177-3AD203B41FA5}">
                      <a16:colId xmlns:a16="http://schemas.microsoft.com/office/drawing/2014/main" val="20001"/>
                    </a:ext>
                  </a:extLst>
                </a:gridCol>
                <a:gridCol w="5915025">
                  <a:extLst>
                    <a:ext uri="{9D8B030D-6E8A-4147-A177-3AD203B41FA5}">
                      <a16:colId xmlns:a16="http://schemas.microsoft.com/office/drawing/2014/main" val="20002"/>
                    </a:ext>
                  </a:extLst>
                </a:gridCol>
              </a:tblGrid>
              <a:tr h="365800">
                <a:tc gridSpan="2">
                  <a:txBody>
                    <a:bodyPr/>
                    <a:lstStyle/>
                    <a:p>
                      <a:pPr algn="ctr"/>
                      <a:r>
                        <a:rPr lang="en-US" sz="2000" b="1" dirty="0"/>
                        <a:t>National Institutes of Health (NIH)</a:t>
                      </a:r>
                    </a:p>
                  </a:txBody>
                  <a:tcPr marL="91435" marR="91435" marT="45725" marB="45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a:txBody>
                    <a:bodyPr/>
                    <a:lstStyle/>
                    <a:p>
                      <a:pPr algn="ctr"/>
                      <a:r>
                        <a:rPr lang="en-US" sz="2000" b="1" dirty="0"/>
                        <a:t>National Science Foundation</a:t>
                      </a:r>
                      <a:r>
                        <a:rPr lang="en-US" sz="2000" b="1" baseline="0" dirty="0"/>
                        <a:t> (NSF)</a:t>
                      </a:r>
                      <a:endParaRPr lang="en-US" sz="2000" b="1" dirty="0"/>
                    </a:p>
                  </a:txBody>
                  <a:tcPr marL="91435" marR="91435" marT="45725" marB="45725">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867082">
                <a:tc rowSpan="5">
                  <a:txBody>
                    <a:bodyPr/>
                    <a:lstStyle/>
                    <a:p>
                      <a:pPr algn="ctr"/>
                      <a:r>
                        <a:rPr lang="en-US" sz="2000" b="1" dirty="0"/>
                        <a:t>Overall Format</a:t>
                      </a:r>
                    </a:p>
                  </a:txBody>
                  <a:tcPr marL="91435" marR="91435" marT="45725" marB="457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2000" b="1" dirty="0"/>
                        <a:t>Each section</a:t>
                      </a:r>
                      <a:r>
                        <a:rPr lang="en-US" sz="2000" b="1" baseline="0" dirty="0"/>
                        <a:t> consecutively paginated</a:t>
                      </a:r>
                      <a:endParaRPr lang="en-US" sz="2000" b="1" dirty="0"/>
                    </a:p>
                  </a:txBody>
                  <a:tcPr marL="91435" marR="9143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Each</a:t>
                      </a:r>
                      <a:r>
                        <a:rPr lang="en-US" sz="2000" b="1" baseline="0" dirty="0"/>
                        <a:t> section individually paginated</a:t>
                      </a:r>
                      <a:endParaRPr lang="en-US" sz="2000" b="1" dirty="0"/>
                    </a:p>
                  </a:txBody>
                  <a:tcPr marL="91435" marR="91435"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914500">
                <a:tc vMerge="1">
                  <a:txBody>
                    <a:bodyPr/>
                    <a:lstStyle/>
                    <a:p>
                      <a:endParaRPr lang="en-US"/>
                    </a:p>
                  </a:txBody>
                  <a:tcPr/>
                </a:tc>
                <a:tc>
                  <a:txBody>
                    <a:bodyPr/>
                    <a:lstStyle/>
                    <a:p>
                      <a:r>
                        <a:rPr lang="en-US" sz="2000" b="1" dirty="0"/>
                        <a:t>Use</a:t>
                      </a:r>
                      <a:r>
                        <a:rPr lang="en-US" sz="2000" b="1" baseline="0" dirty="0"/>
                        <a:t> 1 of 4 fonts (palatino linotype, Georgia, arial or Helvetica) @ size 11 or larger</a:t>
                      </a:r>
                      <a:endParaRPr lang="en-US" sz="2000" b="1" dirty="0"/>
                    </a:p>
                  </a:txBody>
                  <a:tcPr marL="91435" marR="9143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Use arial, courier new, palatino linotype @ size 10 or larger;</a:t>
                      </a:r>
                      <a:r>
                        <a:rPr lang="en-US" sz="2000" b="1" baseline="0" dirty="0"/>
                        <a:t> times new roman @ 11 or larger; computer modern family @ size 11 or larger</a:t>
                      </a:r>
                      <a:endParaRPr lang="en-US" sz="2000" b="1" dirty="0"/>
                    </a:p>
                  </a:txBody>
                  <a:tcPr marL="91435" marR="91435"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1016111">
                <a:tc vMerge="1">
                  <a:txBody>
                    <a:bodyPr/>
                    <a:lstStyle/>
                    <a:p>
                      <a:endParaRPr lang="en-US"/>
                    </a:p>
                  </a:txBody>
                  <a:tcPr/>
                </a:tc>
                <a:tc>
                  <a:txBody>
                    <a:bodyPr/>
                    <a:lstStyle/>
                    <a:p>
                      <a:r>
                        <a:rPr lang="en-US" sz="2000" b="1" dirty="0"/>
                        <a:t>No more than 6 lines per inch</a:t>
                      </a:r>
                    </a:p>
                  </a:txBody>
                  <a:tcPr marL="91435" marR="9143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No</a:t>
                      </a:r>
                      <a:r>
                        <a:rPr lang="en-US" sz="2000" b="1" baseline="0" dirty="0"/>
                        <a:t> more than 6 lines of text within a vertical space of 1 inch</a:t>
                      </a:r>
                      <a:endParaRPr lang="en-US" sz="2000" b="1" dirty="0"/>
                    </a:p>
                  </a:txBody>
                  <a:tcPr marL="91435" marR="91435"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1152721">
                <a:tc vMerge="1">
                  <a:txBody>
                    <a:bodyPr/>
                    <a:lstStyle/>
                    <a:p>
                      <a:endParaRPr lang="en-US"/>
                    </a:p>
                  </a:txBody>
                  <a:tcPr/>
                </a:tc>
                <a:tc>
                  <a:txBody>
                    <a:bodyPr/>
                    <a:lstStyle/>
                    <a:p>
                      <a:r>
                        <a:rPr lang="en-US" sz="2000" b="1" dirty="0"/>
                        <a:t>At least ½ inch margins</a:t>
                      </a:r>
                    </a:p>
                  </a:txBody>
                  <a:tcPr marL="91435" marR="9143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At least 1 inch margins</a:t>
                      </a:r>
                    </a:p>
                  </a:txBody>
                  <a:tcPr marL="91435" marR="91435"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1152721">
                <a:tc vMerge="1">
                  <a:txBody>
                    <a:bodyPr/>
                    <a:lstStyle/>
                    <a:p>
                      <a:endParaRPr lang="en-US"/>
                    </a:p>
                  </a:txBody>
                  <a:tcPr/>
                </a:tc>
                <a:tc>
                  <a:txBody>
                    <a:bodyPr/>
                    <a:lstStyle/>
                    <a:p>
                      <a:r>
                        <a:rPr lang="en-US" sz="2000" b="1" dirty="0"/>
                        <a:t>No more than 15 characters per inch</a:t>
                      </a:r>
                    </a:p>
                  </a:txBody>
                  <a:tcPr marL="91435" marR="91435"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endParaRPr lang="en-US" sz="2000" b="1" dirty="0"/>
                    </a:p>
                  </a:txBody>
                  <a:tcPr marL="91435" marR="91435"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0005"/>
                  </a:ext>
                </a:extLst>
              </a:tr>
            </a:tbl>
          </a:graphicData>
        </a:graphic>
      </p:graphicFrame>
      <p:sp>
        <p:nvSpPr>
          <p:cNvPr id="23575" name="TextBox 8"/>
          <p:cNvSpPr txBox="1">
            <a:spLocks noChangeArrowheads="1"/>
          </p:cNvSpPr>
          <p:nvPr/>
        </p:nvSpPr>
        <p:spPr bwMode="auto">
          <a:xfrm>
            <a:off x="192087" y="192088"/>
            <a:ext cx="9828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Sponsor Application Requirements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10215168"/>
              </p:ext>
            </p:extLst>
          </p:nvPr>
        </p:nvGraphicFramePr>
        <p:xfrm>
          <a:off x="269494" y="70930"/>
          <a:ext cx="11671300" cy="6699124"/>
        </p:xfrm>
        <a:graphic>
          <a:graphicData uri="http://schemas.openxmlformats.org/drawingml/2006/table">
            <a:tbl>
              <a:tblPr>
                <a:tableStyleId>{AF606853-7671-496A-8E4F-DF71F8EC918B}</a:tableStyleId>
              </a:tblPr>
              <a:tblGrid>
                <a:gridCol w="1458913">
                  <a:extLst>
                    <a:ext uri="{9D8B030D-6E8A-4147-A177-3AD203B41FA5}">
                      <a16:colId xmlns:a16="http://schemas.microsoft.com/office/drawing/2014/main" val="20000"/>
                    </a:ext>
                  </a:extLst>
                </a:gridCol>
                <a:gridCol w="4376737">
                  <a:extLst>
                    <a:ext uri="{9D8B030D-6E8A-4147-A177-3AD203B41FA5}">
                      <a16:colId xmlns:a16="http://schemas.microsoft.com/office/drawing/2014/main" val="20001"/>
                    </a:ext>
                  </a:extLst>
                </a:gridCol>
                <a:gridCol w="5835650">
                  <a:extLst>
                    <a:ext uri="{9D8B030D-6E8A-4147-A177-3AD203B41FA5}">
                      <a16:colId xmlns:a16="http://schemas.microsoft.com/office/drawing/2014/main" val="20002"/>
                    </a:ext>
                  </a:extLst>
                </a:gridCol>
              </a:tblGrid>
              <a:tr h="373918">
                <a:tc gridSpan="3">
                  <a:txBody>
                    <a:bodyPr/>
                    <a:lstStyle/>
                    <a:p>
                      <a:r>
                        <a:rPr lang="en-US" sz="1900" b="1" dirty="0"/>
                        <a:t>Full Proposal</a:t>
                      </a:r>
                    </a:p>
                  </a:txBody>
                  <a:tcPr marL="91429" marR="91429" marT="45719" marB="45719">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0904">
                <a:tc>
                  <a:txBody>
                    <a:bodyPr/>
                    <a:lstStyle/>
                    <a:p>
                      <a:r>
                        <a:rPr lang="en-US" sz="1900" b="1" dirty="0"/>
                        <a:t>Submit to</a:t>
                      </a:r>
                    </a:p>
                  </a:txBody>
                  <a:tcPr marL="91429" marR="91429" marT="45719" marB="45719">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Grants.gov via eProp to eRA Commons</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Fastlane/Grants.gov via eProp</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5806">
                <a:tc rowSpan="12">
                  <a:txBody>
                    <a:bodyPr/>
                    <a:lstStyle/>
                    <a:p>
                      <a:pPr algn="ctr"/>
                      <a:r>
                        <a:rPr lang="en-US" sz="1900" b="1" dirty="0"/>
                        <a:t>Contains</a:t>
                      </a:r>
                    </a:p>
                  </a:txBody>
                  <a:tcPr marL="91429" marR="91429" marT="45719" marB="4571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1900" b="1" dirty="0"/>
                        <a:t>Face Page</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Cover sheet</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958065">
                <a:tc vMerge="1">
                  <a:txBody>
                    <a:bodyPr/>
                    <a:lstStyle/>
                    <a:p>
                      <a:endParaRPr lang="en-US"/>
                    </a:p>
                  </a:txBody>
                  <a:tcPr/>
                </a:tc>
                <a:tc>
                  <a:txBody>
                    <a:bodyPr/>
                    <a:lstStyle/>
                    <a:p>
                      <a:r>
                        <a:rPr lang="en-US" sz="1900" b="1" dirty="0"/>
                        <a:t>Project summary, relevance, project site(s),</a:t>
                      </a:r>
                      <a:r>
                        <a:rPr lang="en-US" sz="1900" b="1" baseline="0" dirty="0"/>
                        <a:t> senior key personnel, other significant contributors, use of human stem cells</a:t>
                      </a:r>
                      <a:endParaRPr lang="en-US" sz="1900" b="1" dirty="0"/>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Project summary</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383226">
                <a:tc vMerge="1">
                  <a:txBody>
                    <a:bodyPr/>
                    <a:lstStyle/>
                    <a:p>
                      <a:endParaRPr lang="en-US"/>
                    </a:p>
                  </a:txBody>
                  <a:tcPr/>
                </a:tc>
                <a:tc>
                  <a:txBody>
                    <a:bodyPr/>
                    <a:lstStyle/>
                    <a:p>
                      <a:r>
                        <a:rPr lang="en-US" sz="1900" b="1" dirty="0"/>
                        <a:t>Research grant table of contents</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Table of contents</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510968">
                <a:tc vMerge="1">
                  <a:txBody>
                    <a:bodyPr/>
                    <a:lstStyle/>
                    <a:p>
                      <a:endParaRPr lang="en-US"/>
                    </a:p>
                  </a:txBody>
                  <a:tcPr/>
                </a:tc>
                <a:tc>
                  <a:txBody>
                    <a:bodyPr/>
                    <a:lstStyle/>
                    <a:p>
                      <a:r>
                        <a:rPr lang="en-US" sz="1900" b="1" dirty="0"/>
                        <a:t>Detailed budget for initial budget period</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budget</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373918">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b="1" dirty="0"/>
                        <a:t>Budget for entire</a:t>
                      </a:r>
                      <a:r>
                        <a:rPr lang="en-US" sz="1900" b="1" baseline="0" dirty="0"/>
                        <a:t> proposed budget period</a:t>
                      </a:r>
                      <a:endParaRPr lang="en-US" sz="1900" b="1" dirty="0"/>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1900" b="1" dirty="0"/>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373918">
                <a:tc vMerge="1">
                  <a:txBody>
                    <a:bodyPr/>
                    <a:lstStyle/>
                    <a:p>
                      <a:endParaRPr lang="en-US"/>
                    </a:p>
                  </a:txBody>
                  <a:tcPr/>
                </a:tc>
                <a:tc>
                  <a:txBody>
                    <a:bodyPr/>
                    <a:lstStyle/>
                    <a:p>
                      <a:r>
                        <a:rPr lang="en-US" sz="1900" b="1" dirty="0"/>
                        <a:t>Biographical sketch(es) format page</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Biographical Sketch(es)</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7"/>
                  </a:ext>
                </a:extLst>
              </a:tr>
              <a:tr h="373918">
                <a:tc vMerge="1">
                  <a:txBody>
                    <a:bodyPr/>
                    <a:lstStyle/>
                    <a:p>
                      <a:endParaRPr lang="en-US"/>
                    </a:p>
                  </a:txBody>
                  <a:tcPr/>
                </a:tc>
                <a:tc>
                  <a:txBody>
                    <a:bodyPr/>
                    <a:lstStyle/>
                    <a:p>
                      <a:r>
                        <a:rPr lang="en-US" sz="1900" b="1" dirty="0"/>
                        <a:t>Resources Format Page</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Facilities, Equipment, and Other</a:t>
                      </a:r>
                      <a:r>
                        <a:rPr lang="en-US" sz="1900" b="1" baseline="0" dirty="0"/>
                        <a:t> Resources</a:t>
                      </a:r>
                      <a:endParaRPr lang="en-US" sz="1900" b="1" dirty="0"/>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r h="654358">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900" b="1" dirty="0"/>
                        <a:t>Research</a:t>
                      </a:r>
                      <a:r>
                        <a:rPr lang="en-US" sz="1900" b="1" baseline="0" dirty="0"/>
                        <a:t> Plan (in accordance with FOA/activity code)</a:t>
                      </a:r>
                      <a:endParaRPr lang="en-US" sz="1900" b="1" dirty="0"/>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Project Description (including results from prior NSF support)</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9"/>
                  </a:ext>
                </a:extLst>
              </a:tr>
              <a:tr h="373918">
                <a:tc vMerge="1">
                  <a:txBody>
                    <a:bodyPr/>
                    <a:lstStyle/>
                    <a:p>
                      <a:endParaRPr lang="en-US"/>
                    </a:p>
                  </a:txBody>
                  <a:tcPr/>
                </a:tc>
                <a:tc>
                  <a:txBody>
                    <a:bodyPr/>
                    <a:lstStyle/>
                    <a:p>
                      <a:r>
                        <a:rPr lang="en-US" sz="1900" b="1" dirty="0"/>
                        <a:t>Senior/Key Personnel Report Format Page</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Current and Pending Support</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10"/>
                  </a:ext>
                </a:extLst>
              </a:tr>
              <a:tr h="654358">
                <a:tc vMerge="1">
                  <a:txBody>
                    <a:bodyPr/>
                    <a:lstStyle/>
                    <a:p>
                      <a:endParaRPr lang="en-US"/>
                    </a:p>
                  </a:txBody>
                  <a:tcPr/>
                </a:tc>
                <a:tc>
                  <a:txBody>
                    <a:bodyPr/>
                    <a:lstStyle/>
                    <a:p>
                      <a:r>
                        <a:rPr lang="en-US" sz="1900" b="1" dirty="0"/>
                        <a:t>Project Site format Page (needed</a:t>
                      </a:r>
                      <a:r>
                        <a:rPr lang="en-US" sz="1900" b="1" baseline="0" dirty="0"/>
                        <a:t> for extra sites)</a:t>
                      </a:r>
                      <a:endParaRPr lang="en-US" sz="1900" b="1" dirty="0"/>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References cited</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11"/>
                  </a:ext>
                </a:extLst>
              </a:tr>
              <a:tr h="373918">
                <a:tc vMerge="1">
                  <a:txBody>
                    <a:bodyPr/>
                    <a:lstStyle/>
                    <a:p>
                      <a:endParaRPr lang="en-US"/>
                    </a:p>
                  </a:txBody>
                  <a:tcPr/>
                </a:tc>
                <a:tc>
                  <a:txBody>
                    <a:bodyPr/>
                    <a:lstStyle/>
                    <a:p>
                      <a:r>
                        <a:rPr lang="en-US" sz="1900" b="1" dirty="0"/>
                        <a:t>Personal</a:t>
                      </a:r>
                      <a:r>
                        <a:rPr lang="en-US" sz="1900" b="1" baseline="0" dirty="0"/>
                        <a:t> Data form Page</a:t>
                      </a:r>
                      <a:endParaRPr lang="en-US" sz="1900" b="1" dirty="0"/>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Special Information &amp; Supplementary Documentation</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12"/>
                  </a:ext>
                </a:extLst>
              </a:tr>
              <a:tr h="373918">
                <a:tc vMerge="1">
                  <a:txBody>
                    <a:bodyPr/>
                    <a:lstStyle/>
                    <a:p>
                      <a:endParaRPr lang="en-US"/>
                    </a:p>
                  </a:txBody>
                  <a:tcPr/>
                </a:tc>
                <a:tc>
                  <a:txBody>
                    <a:bodyPr/>
                    <a:lstStyle/>
                    <a:p>
                      <a:r>
                        <a:rPr lang="en-US" sz="1900" b="1" dirty="0"/>
                        <a:t>Appendices</a:t>
                      </a:r>
                    </a:p>
                  </a:txBody>
                  <a:tcPr marL="91429" marR="91429"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1900" b="1" dirty="0"/>
                        <a:t>Appendices</a:t>
                      </a:r>
                    </a:p>
                  </a:txBody>
                  <a:tcPr marL="91429" marR="91429" marT="45719" marB="4571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50000"/>
                      </a:scheme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2183440"/>
              </p:ext>
            </p:extLst>
          </p:nvPr>
        </p:nvGraphicFramePr>
        <p:xfrm>
          <a:off x="256794" y="1046607"/>
          <a:ext cx="11672888" cy="5390669"/>
        </p:xfrm>
        <a:graphic>
          <a:graphicData uri="http://schemas.openxmlformats.org/drawingml/2006/table">
            <a:tbl>
              <a:tblPr>
                <a:tableStyleId>{AF606853-7671-496A-8E4F-DF71F8EC918B}</a:tableStyleId>
              </a:tblPr>
              <a:tblGrid>
                <a:gridCol w="1459112">
                  <a:extLst>
                    <a:ext uri="{9D8B030D-6E8A-4147-A177-3AD203B41FA5}">
                      <a16:colId xmlns:a16="http://schemas.microsoft.com/office/drawing/2014/main" val="20000"/>
                    </a:ext>
                  </a:extLst>
                </a:gridCol>
                <a:gridCol w="4377332">
                  <a:extLst>
                    <a:ext uri="{9D8B030D-6E8A-4147-A177-3AD203B41FA5}">
                      <a16:colId xmlns:a16="http://schemas.microsoft.com/office/drawing/2014/main" val="20001"/>
                    </a:ext>
                  </a:extLst>
                </a:gridCol>
                <a:gridCol w="5836444">
                  <a:extLst>
                    <a:ext uri="{9D8B030D-6E8A-4147-A177-3AD203B41FA5}">
                      <a16:colId xmlns:a16="http://schemas.microsoft.com/office/drawing/2014/main" val="20002"/>
                    </a:ext>
                  </a:extLst>
                </a:gridCol>
              </a:tblGrid>
              <a:tr h="373801">
                <a:tc gridSpan="3">
                  <a:txBody>
                    <a:bodyPr/>
                    <a:lstStyle/>
                    <a:p>
                      <a:r>
                        <a:rPr lang="en-US" sz="2000" b="1" dirty="0"/>
                        <a:t>Project Summary/Abstract</a:t>
                      </a:r>
                    </a:p>
                  </a:txBody>
                  <a:tcPr marL="91441" marR="91441" marT="45705" marB="45705">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0774">
                <a:tc>
                  <a:txBody>
                    <a:bodyPr/>
                    <a:lstStyle/>
                    <a:p>
                      <a:r>
                        <a:rPr lang="en-US" sz="2000" b="1" dirty="0"/>
                        <a:t>Length</a:t>
                      </a:r>
                    </a:p>
                  </a:txBody>
                  <a:tcPr marL="91441" marR="91441" marT="45705" marB="4570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30 line limit</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1 page limit</a:t>
                      </a:r>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5672">
                <a:tc rowSpan="7">
                  <a:txBody>
                    <a:bodyPr/>
                    <a:lstStyle/>
                    <a:p>
                      <a:pPr algn="ctr"/>
                      <a:r>
                        <a:rPr lang="en-US" sz="2000" b="1" dirty="0"/>
                        <a:t>Contains</a:t>
                      </a:r>
                    </a:p>
                  </a:txBody>
                  <a:tcPr marL="91441" marR="91441" marT="45705" marB="4570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2000" b="1" dirty="0"/>
                        <a:t>Part I – Abstract (30 line limit):</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Summarize proposed activity suitable for publication</a:t>
                      </a:r>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957763">
                <a:tc vMerge="1">
                  <a:txBody>
                    <a:bodyPr/>
                    <a:lstStyle/>
                    <a:p>
                      <a:endParaRPr lang="en-US"/>
                    </a:p>
                  </a:txBody>
                  <a:tcPr/>
                </a:tc>
                <a:tc>
                  <a:txBody>
                    <a:bodyPr/>
                    <a:lstStyle/>
                    <a:p>
                      <a:r>
                        <a:rPr lang="en-US" sz="2000" b="1" dirty="0"/>
                        <a:t>Succinctly and accurately describe proposed work</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Use 3</a:t>
                      </a:r>
                      <a:r>
                        <a:rPr lang="en-US" sz="2000" b="1" baseline="30000" dirty="0"/>
                        <a:t>rd</a:t>
                      </a:r>
                      <a:r>
                        <a:rPr lang="en-US" sz="2000" b="1" dirty="0"/>
                        <a:t> person</a:t>
                      </a:r>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383106">
                <a:tc vMerge="1">
                  <a:txBody>
                    <a:bodyPr/>
                    <a:lstStyle/>
                    <a:p>
                      <a:endParaRPr lang="en-US"/>
                    </a:p>
                  </a:txBody>
                  <a:tcPr/>
                </a:tc>
                <a:tc>
                  <a:txBody>
                    <a:bodyPr/>
                    <a:lstStyle/>
                    <a:p>
                      <a:r>
                        <a:rPr lang="en-US" sz="2000" b="1" dirty="0"/>
                        <a:t>State long-term</a:t>
                      </a:r>
                      <a:r>
                        <a:rPr lang="en-US" sz="2000" b="1" baseline="0" dirty="0"/>
                        <a:t> objectives and specific aims</a:t>
                      </a:r>
                      <a:endParaRPr lang="en-US" sz="2000" b="1" dirty="0"/>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State intellectual</a:t>
                      </a:r>
                      <a:r>
                        <a:rPr lang="en-US" sz="2000" b="1" baseline="0" dirty="0"/>
                        <a:t> merit of proposed activity</a:t>
                      </a:r>
                      <a:endParaRPr lang="en-US" sz="2000" b="1" dirty="0"/>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640044">
                <a:tc vMerge="1">
                  <a:txBody>
                    <a:bodyPr/>
                    <a:lstStyle/>
                    <a:p>
                      <a:endParaRPr lang="en-US"/>
                    </a:p>
                  </a:txBody>
                  <a:tcPr/>
                </a:tc>
                <a:tc>
                  <a:txBody>
                    <a:bodyPr/>
                    <a:lstStyle/>
                    <a:p>
                      <a:r>
                        <a:rPr lang="en-US" sz="2000" b="1" dirty="0"/>
                        <a:t>Describe research design, rationale &amp; techniques</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State broader impacts resulting from proposed</a:t>
                      </a:r>
                      <a:r>
                        <a:rPr lang="en-US" sz="2000" b="1" baseline="0" dirty="0"/>
                        <a:t> activity</a:t>
                      </a:r>
                      <a:endParaRPr lang="en-US" sz="2000" b="1" dirty="0"/>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640044">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Part II – Relevance Statement:</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Write to be understood by a scientifically or technically literate</a:t>
                      </a:r>
                      <a:r>
                        <a:rPr lang="en-US" sz="2000" b="1" baseline="0" dirty="0"/>
                        <a:t> reader</a:t>
                      </a:r>
                      <a:endParaRPr lang="en-US" sz="2000" b="1" dirty="0"/>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640044">
                <a:tc vMerge="1">
                  <a:txBody>
                    <a:bodyPr/>
                    <a:lstStyle/>
                    <a:p>
                      <a:endParaRPr lang="en-US"/>
                    </a:p>
                  </a:txBody>
                  <a:tcPr/>
                </a:tc>
                <a:tc>
                  <a:txBody>
                    <a:bodyPr/>
                    <a:lstStyle/>
                    <a:p>
                      <a:r>
                        <a:rPr lang="en-US" sz="2000" b="1" dirty="0"/>
                        <a:t>Show relevance to public health in 2 or 3 sentences</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2000" b="1" dirty="0"/>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7"/>
                  </a:ext>
                </a:extLst>
              </a:tr>
              <a:tr h="373801">
                <a:tc vMerge="1">
                  <a:txBody>
                    <a:bodyPr/>
                    <a:lstStyle/>
                    <a:p>
                      <a:endParaRPr lang="en-US"/>
                    </a:p>
                  </a:txBody>
                  <a:tcPr/>
                </a:tc>
                <a:tc>
                  <a:txBody>
                    <a:bodyPr/>
                    <a:lstStyle/>
                    <a:p>
                      <a:r>
                        <a:rPr lang="en-US" sz="2000" b="1" dirty="0"/>
                        <a:t>Use plain language</a:t>
                      </a:r>
                    </a:p>
                  </a:txBody>
                  <a:tcPr marL="91441" marR="91441"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2000" b="1" dirty="0"/>
                    </a:p>
                  </a:txBody>
                  <a:tcPr marL="91441" marR="91441" marT="45705" marB="4570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bl>
          </a:graphicData>
        </a:graphic>
      </p:graphicFrame>
      <p:sp>
        <p:nvSpPr>
          <p:cNvPr id="25633" name="TextBox 2"/>
          <p:cNvSpPr txBox="1">
            <a:spLocks noChangeArrowheads="1"/>
          </p:cNvSpPr>
          <p:nvPr/>
        </p:nvSpPr>
        <p:spPr bwMode="auto">
          <a:xfrm>
            <a:off x="192088" y="192088"/>
            <a:ext cx="98853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Sponsor Application Requirements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1964515"/>
              </p:ext>
            </p:extLst>
          </p:nvPr>
        </p:nvGraphicFramePr>
        <p:xfrm>
          <a:off x="278638" y="963041"/>
          <a:ext cx="11671300" cy="5391702"/>
        </p:xfrm>
        <a:graphic>
          <a:graphicData uri="http://schemas.openxmlformats.org/drawingml/2006/table">
            <a:tbl>
              <a:tblPr>
                <a:tableStyleId>{AF606853-7671-496A-8E4F-DF71F8EC918B}</a:tableStyleId>
              </a:tblPr>
              <a:tblGrid>
                <a:gridCol w="1458913">
                  <a:extLst>
                    <a:ext uri="{9D8B030D-6E8A-4147-A177-3AD203B41FA5}">
                      <a16:colId xmlns:a16="http://schemas.microsoft.com/office/drawing/2014/main" val="20000"/>
                    </a:ext>
                  </a:extLst>
                </a:gridCol>
                <a:gridCol w="4376737">
                  <a:extLst>
                    <a:ext uri="{9D8B030D-6E8A-4147-A177-3AD203B41FA5}">
                      <a16:colId xmlns:a16="http://schemas.microsoft.com/office/drawing/2014/main" val="20001"/>
                    </a:ext>
                  </a:extLst>
                </a:gridCol>
                <a:gridCol w="5835650">
                  <a:extLst>
                    <a:ext uri="{9D8B030D-6E8A-4147-A177-3AD203B41FA5}">
                      <a16:colId xmlns:a16="http://schemas.microsoft.com/office/drawing/2014/main" val="20002"/>
                    </a:ext>
                  </a:extLst>
                </a:gridCol>
              </a:tblGrid>
              <a:tr h="373965">
                <a:tc gridSpan="3">
                  <a:txBody>
                    <a:bodyPr/>
                    <a:lstStyle/>
                    <a:p>
                      <a:r>
                        <a:rPr lang="en-US" sz="2000" b="1" dirty="0"/>
                        <a:t>Project Summary/Abstract</a:t>
                      </a:r>
                    </a:p>
                  </a:txBody>
                  <a:tcPr marL="91429" marR="91429" marT="45725" marB="45725">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0956">
                <a:tc>
                  <a:txBody>
                    <a:bodyPr/>
                    <a:lstStyle/>
                    <a:p>
                      <a:r>
                        <a:rPr lang="en-US" sz="2000" b="1" dirty="0"/>
                        <a:t>Length</a:t>
                      </a:r>
                    </a:p>
                  </a:txBody>
                  <a:tcPr marL="91429" marR="91429" marT="45725" marB="45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30 line limit</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1 page limit</a:t>
                      </a:r>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425860">
                <a:tc rowSpan="7">
                  <a:txBody>
                    <a:bodyPr/>
                    <a:lstStyle/>
                    <a:p>
                      <a:pPr algn="ctr"/>
                      <a:r>
                        <a:rPr lang="en-US" sz="2000" b="1" dirty="0"/>
                        <a:t>Contains</a:t>
                      </a:r>
                    </a:p>
                  </a:txBody>
                  <a:tcPr marL="91429" marR="91429" marT="45725" marB="457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2000" b="1" dirty="0"/>
                        <a:t>Part I – Abstract (30 line limit):</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Summarize proposed activity suitable for publication</a:t>
                      </a:r>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958186">
                <a:tc vMerge="1">
                  <a:txBody>
                    <a:bodyPr/>
                    <a:lstStyle/>
                    <a:p>
                      <a:endParaRPr lang="en-US"/>
                    </a:p>
                  </a:txBody>
                  <a:tcPr/>
                </a:tc>
                <a:tc>
                  <a:txBody>
                    <a:bodyPr/>
                    <a:lstStyle/>
                    <a:p>
                      <a:r>
                        <a:rPr lang="en-US" sz="2000" b="1" dirty="0"/>
                        <a:t>Succinctly and accurately describe proposed work</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Use 3</a:t>
                      </a:r>
                      <a:r>
                        <a:rPr lang="en-US" sz="2000" b="1" baseline="30000" dirty="0"/>
                        <a:t>rd</a:t>
                      </a:r>
                      <a:r>
                        <a:rPr lang="en-US" sz="2000" b="1" dirty="0"/>
                        <a:t> person</a:t>
                      </a:r>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383274">
                <a:tc vMerge="1">
                  <a:txBody>
                    <a:bodyPr/>
                    <a:lstStyle/>
                    <a:p>
                      <a:endParaRPr lang="en-US"/>
                    </a:p>
                  </a:txBody>
                  <a:tcPr/>
                </a:tc>
                <a:tc>
                  <a:txBody>
                    <a:bodyPr/>
                    <a:lstStyle/>
                    <a:p>
                      <a:r>
                        <a:rPr lang="en-US" sz="2000" b="1" dirty="0"/>
                        <a:t>State long-term</a:t>
                      </a:r>
                      <a:r>
                        <a:rPr lang="en-US" sz="2000" b="1" baseline="0" dirty="0"/>
                        <a:t> objectives and specific aims</a:t>
                      </a:r>
                      <a:endParaRPr lang="en-US" sz="2000" b="1" dirty="0"/>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State intellectual</a:t>
                      </a:r>
                      <a:r>
                        <a:rPr lang="en-US" sz="2000" b="1" baseline="0" dirty="0"/>
                        <a:t> merit of proposed activity</a:t>
                      </a:r>
                      <a:endParaRPr lang="en-US" sz="2000" b="1" dirty="0"/>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640144">
                <a:tc vMerge="1">
                  <a:txBody>
                    <a:bodyPr/>
                    <a:lstStyle/>
                    <a:p>
                      <a:endParaRPr lang="en-US"/>
                    </a:p>
                  </a:txBody>
                  <a:tcPr/>
                </a:tc>
                <a:tc>
                  <a:txBody>
                    <a:bodyPr/>
                    <a:lstStyle/>
                    <a:p>
                      <a:r>
                        <a:rPr lang="en-US" sz="2000" b="1" dirty="0"/>
                        <a:t>Describe research design, rationale &amp; techniques</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State broader impacts resulting from proposed</a:t>
                      </a:r>
                      <a:r>
                        <a:rPr lang="en-US" sz="2000" b="1" baseline="0" dirty="0"/>
                        <a:t> activity</a:t>
                      </a:r>
                      <a:endParaRPr lang="en-US" sz="2000" b="1" dirty="0"/>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640144">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Part II – Relevance Statement:</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Write to be understood by a scientifically or technically literate</a:t>
                      </a:r>
                      <a:r>
                        <a:rPr lang="en-US" sz="2000" b="1" baseline="0" dirty="0"/>
                        <a:t> reader</a:t>
                      </a:r>
                      <a:endParaRPr lang="en-US" sz="2000" b="1" dirty="0"/>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640144">
                <a:tc vMerge="1">
                  <a:txBody>
                    <a:bodyPr/>
                    <a:lstStyle/>
                    <a:p>
                      <a:endParaRPr lang="en-US"/>
                    </a:p>
                  </a:txBody>
                  <a:tcPr/>
                </a:tc>
                <a:tc>
                  <a:txBody>
                    <a:bodyPr/>
                    <a:lstStyle/>
                    <a:p>
                      <a:r>
                        <a:rPr lang="en-US" sz="2000" b="1" dirty="0"/>
                        <a:t>Show relevance to public health in 2 or 3 sentences</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2000" b="1" dirty="0"/>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7"/>
                  </a:ext>
                </a:extLst>
              </a:tr>
              <a:tr h="373965">
                <a:tc vMerge="1">
                  <a:txBody>
                    <a:bodyPr/>
                    <a:lstStyle/>
                    <a:p>
                      <a:endParaRPr lang="en-US"/>
                    </a:p>
                  </a:txBody>
                  <a:tcPr/>
                </a:tc>
                <a:tc>
                  <a:txBody>
                    <a:bodyPr/>
                    <a:lstStyle/>
                    <a:p>
                      <a:r>
                        <a:rPr lang="en-US" sz="2000" b="1" dirty="0"/>
                        <a:t>Use plain language</a:t>
                      </a:r>
                    </a:p>
                  </a:txBody>
                  <a:tcPr marL="91429" marR="914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2000" b="1" dirty="0"/>
                    </a:p>
                  </a:txBody>
                  <a:tcPr marL="91429" marR="91429" marT="45725" marB="457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bl>
          </a:graphicData>
        </a:graphic>
      </p:graphicFrame>
      <p:sp>
        <p:nvSpPr>
          <p:cNvPr id="26657" name="TextBox 2"/>
          <p:cNvSpPr txBox="1">
            <a:spLocks noChangeArrowheads="1"/>
          </p:cNvSpPr>
          <p:nvPr/>
        </p:nvSpPr>
        <p:spPr bwMode="auto">
          <a:xfrm>
            <a:off x="192088" y="192088"/>
            <a:ext cx="103616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Sponsor Application Requirements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Oval 7"/>
          <p:cNvSpPr/>
          <p:nvPr/>
        </p:nvSpPr>
        <p:spPr>
          <a:xfrm>
            <a:off x="3918859" y="1153886"/>
            <a:ext cx="3856220" cy="39406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Research Administration</a:t>
            </a:r>
          </a:p>
        </p:txBody>
      </p:sp>
      <p:sp>
        <p:nvSpPr>
          <p:cNvPr id="9" name="Oval 8"/>
          <p:cNvSpPr/>
          <p:nvPr/>
        </p:nvSpPr>
        <p:spPr>
          <a:xfrm>
            <a:off x="2326819" y="1374324"/>
            <a:ext cx="1654629" cy="160019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700" b="1" dirty="0"/>
              <a:t>University Accounting</a:t>
            </a:r>
          </a:p>
        </p:txBody>
      </p:sp>
      <p:sp>
        <p:nvSpPr>
          <p:cNvPr id="10" name="Oval 9"/>
          <p:cNvSpPr/>
          <p:nvPr/>
        </p:nvSpPr>
        <p:spPr>
          <a:xfrm>
            <a:off x="3604532" y="63952"/>
            <a:ext cx="1894116" cy="1877780"/>
          </a:xfrm>
          <a:prstGeom prst="ellipse">
            <a:avLst/>
          </a:prstGeom>
          <a:solidFill>
            <a:schemeClr val="bg2">
              <a:lumMod val="25000"/>
              <a:lumOff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500" b="1" dirty="0"/>
              <a:t>College Administration</a:t>
            </a:r>
          </a:p>
        </p:txBody>
      </p:sp>
      <p:sp>
        <p:nvSpPr>
          <p:cNvPr id="11" name="Oval 10"/>
          <p:cNvSpPr/>
          <p:nvPr/>
        </p:nvSpPr>
        <p:spPr>
          <a:xfrm>
            <a:off x="164311" y="1747840"/>
            <a:ext cx="2492832" cy="2383970"/>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t>University Administration</a:t>
            </a:r>
          </a:p>
        </p:txBody>
      </p:sp>
      <p:sp>
        <p:nvSpPr>
          <p:cNvPr id="12" name="Oval 11"/>
          <p:cNvSpPr/>
          <p:nvPr/>
        </p:nvSpPr>
        <p:spPr>
          <a:xfrm>
            <a:off x="6166047" y="176209"/>
            <a:ext cx="1654629" cy="1600199"/>
          </a:xfrm>
          <a:prstGeom prst="ellips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t>Human Resources</a:t>
            </a:r>
          </a:p>
        </p:txBody>
      </p:sp>
      <p:sp>
        <p:nvSpPr>
          <p:cNvPr id="13" name="Oval 12"/>
          <p:cNvSpPr/>
          <p:nvPr/>
        </p:nvSpPr>
        <p:spPr>
          <a:xfrm>
            <a:off x="137764" y="4589017"/>
            <a:ext cx="2155372" cy="216625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t>Principal Investigators</a:t>
            </a:r>
          </a:p>
        </p:txBody>
      </p:sp>
      <p:sp>
        <p:nvSpPr>
          <p:cNvPr id="14" name="Oval 13"/>
          <p:cNvSpPr/>
          <p:nvPr/>
        </p:nvSpPr>
        <p:spPr>
          <a:xfrm>
            <a:off x="970192" y="147641"/>
            <a:ext cx="1654629" cy="160019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Payroll</a:t>
            </a:r>
          </a:p>
        </p:txBody>
      </p:sp>
      <p:sp>
        <p:nvSpPr>
          <p:cNvPr id="15" name="Oval 14"/>
          <p:cNvSpPr/>
          <p:nvPr/>
        </p:nvSpPr>
        <p:spPr>
          <a:xfrm>
            <a:off x="2108437" y="3058213"/>
            <a:ext cx="2466956" cy="2407092"/>
          </a:xfrm>
          <a:prstGeom prst="ellipse">
            <a:avLst/>
          </a:prstGeom>
          <a:solidFill>
            <a:srgbClr val="FF5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t>Pre-Award Administration</a:t>
            </a:r>
          </a:p>
        </p:txBody>
      </p:sp>
      <p:sp>
        <p:nvSpPr>
          <p:cNvPr id="16" name="Oval 15"/>
          <p:cNvSpPr/>
          <p:nvPr/>
        </p:nvSpPr>
        <p:spPr>
          <a:xfrm>
            <a:off x="7248465" y="2161526"/>
            <a:ext cx="2050422" cy="19702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t>Purchasing</a:t>
            </a:r>
          </a:p>
        </p:txBody>
      </p:sp>
      <p:sp>
        <p:nvSpPr>
          <p:cNvPr id="17" name="Oval 16"/>
          <p:cNvSpPr/>
          <p:nvPr/>
        </p:nvSpPr>
        <p:spPr>
          <a:xfrm>
            <a:off x="8922184" y="1533535"/>
            <a:ext cx="1654629" cy="1600199"/>
          </a:xfrm>
          <a:prstGeom prst="ellipse">
            <a:avLst/>
          </a:prstGeom>
          <a:solidFill>
            <a:srgbClr val="EDA9E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a:t>Compliance</a:t>
            </a:r>
          </a:p>
        </p:txBody>
      </p:sp>
      <p:sp>
        <p:nvSpPr>
          <p:cNvPr id="18" name="Oval 17"/>
          <p:cNvSpPr/>
          <p:nvPr/>
        </p:nvSpPr>
        <p:spPr>
          <a:xfrm>
            <a:off x="7883937" y="176209"/>
            <a:ext cx="1654629" cy="160019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1200" b="1" dirty="0"/>
              <a:t>Department Administration</a:t>
            </a:r>
          </a:p>
        </p:txBody>
      </p:sp>
      <p:sp>
        <p:nvSpPr>
          <p:cNvPr id="19" name="Oval 18"/>
          <p:cNvSpPr/>
          <p:nvPr/>
        </p:nvSpPr>
        <p:spPr>
          <a:xfrm>
            <a:off x="4272647" y="4461786"/>
            <a:ext cx="2198916" cy="2155370"/>
          </a:xfrm>
          <a:prstGeom prst="ellipse">
            <a:avLst/>
          </a:prstGeom>
          <a:solidFill>
            <a:schemeClr val="accent1">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t>Sponsors</a:t>
            </a:r>
          </a:p>
        </p:txBody>
      </p:sp>
      <p:sp>
        <p:nvSpPr>
          <p:cNvPr id="20" name="Oval 19"/>
          <p:cNvSpPr/>
          <p:nvPr/>
        </p:nvSpPr>
        <p:spPr>
          <a:xfrm>
            <a:off x="6902765" y="4261758"/>
            <a:ext cx="2396316" cy="2394914"/>
          </a:xfrm>
          <a:prstGeom prst="ellipse">
            <a:avLst/>
          </a:prstGeom>
          <a:solidFill>
            <a:schemeClr val="accent5">
              <a:lumMod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b="1" dirty="0"/>
              <a:t>Research </a:t>
            </a:r>
            <a:br>
              <a:rPr lang="en-US" b="1" dirty="0"/>
            </a:br>
            <a:r>
              <a:rPr lang="en-US" b="1" dirty="0"/>
              <a:t>Associates and Grad Students</a:t>
            </a:r>
          </a:p>
        </p:txBody>
      </p:sp>
      <p:sp>
        <p:nvSpPr>
          <p:cNvPr id="21" name="Oval 20"/>
          <p:cNvSpPr/>
          <p:nvPr/>
        </p:nvSpPr>
        <p:spPr>
          <a:xfrm>
            <a:off x="9938657" y="108855"/>
            <a:ext cx="1654629" cy="1600199"/>
          </a:xfrm>
          <a:prstGeom prst="ellipse">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a:t>Service Centers</a:t>
            </a:r>
          </a:p>
        </p:txBody>
      </p:sp>
      <p:sp>
        <p:nvSpPr>
          <p:cNvPr id="22" name="Oval 21"/>
          <p:cNvSpPr/>
          <p:nvPr/>
        </p:nvSpPr>
        <p:spPr>
          <a:xfrm>
            <a:off x="9805699" y="2580950"/>
            <a:ext cx="2166260" cy="210094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700" b="1" dirty="0"/>
              <a:t>Post-Award Administration</a:t>
            </a:r>
          </a:p>
        </p:txBody>
      </p:sp>
      <p:sp>
        <p:nvSpPr>
          <p:cNvPr id="23" name="Oval 22"/>
          <p:cNvSpPr/>
          <p:nvPr/>
        </p:nvSpPr>
        <p:spPr>
          <a:xfrm>
            <a:off x="9749498" y="4817623"/>
            <a:ext cx="2057402" cy="193765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t>Subrecipients/Contractors</a:t>
            </a:r>
          </a:p>
        </p:txBody>
      </p:sp>
    </p:spTree>
    <p:extLst>
      <p:ext uri="{BB962C8B-B14F-4D97-AF65-F5344CB8AC3E}">
        <p14:creationId xmlns:p14="http://schemas.microsoft.com/office/powerpoint/2010/main" val="1727785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6018926"/>
              </p:ext>
            </p:extLst>
          </p:nvPr>
        </p:nvGraphicFramePr>
        <p:xfrm>
          <a:off x="271463" y="1181608"/>
          <a:ext cx="11672888" cy="4790084"/>
        </p:xfrm>
        <a:graphic>
          <a:graphicData uri="http://schemas.openxmlformats.org/drawingml/2006/table">
            <a:tbl>
              <a:tblPr>
                <a:tableStyleId>{AF606853-7671-496A-8E4F-DF71F8EC918B}</a:tableStyleId>
              </a:tblPr>
              <a:tblGrid>
                <a:gridCol w="1459112">
                  <a:extLst>
                    <a:ext uri="{9D8B030D-6E8A-4147-A177-3AD203B41FA5}">
                      <a16:colId xmlns:a16="http://schemas.microsoft.com/office/drawing/2014/main" val="20000"/>
                    </a:ext>
                  </a:extLst>
                </a:gridCol>
                <a:gridCol w="4377332">
                  <a:extLst>
                    <a:ext uri="{9D8B030D-6E8A-4147-A177-3AD203B41FA5}">
                      <a16:colId xmlns:a16="http://schemas.microsoft.com/office/drawing/2014/main" val="20001"/>
                    </a:ext>
                  </a:extLst>
                </a:gridCol>
                <a:gridCol w="5836444">
                  <a:extLst>
                    <a:ext uri="{9D8B030D-6E8A-4147-A177-3AD203B41FA5}">
                      <a16:colId xmlns:a16="http://schemas.microsoft.com/office/drawing/2014/main" val="20002"/>
                    </a:ext>
                  </a:extLst>
                </a:gridCol>
              </a:tblGrid>
              <a:tr h="373864">
                <a:tc gridSpan="3">
                  <a:txBody>
                    <a:bodyPr/>
                    <a:lstStyle/>
                    <a:p>
                      <a:r>
                        <a:rPr lang="en-US" sz="2000" b="1" dirty="0"/>
                        <a:t>Project Description</a:t>
                      </a:r>
                    </a:p>
                  </a:txBody>
                  <a:tcPr marL="91441" marR="91441" marT="45712" marB="45712">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5745">
                <a:tc rowSpan="6">
                  <a:txBody>
                    <a:bodyPr/>
                    <a:lstStyle/>
                    <a:p>
                      <a:pPr algn="ctr"/>
                      <a:r>
                        <a:rPr lang="en-US" sz="2000" b="1" dirty="0"/>
                        <a:t>Contains</a:t>
                      </a:r>
                    </a:p>
                  </a:txBody>
                  <a:tcPr marL="91441" marR="91441" marT="45712" marB="4571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Introduction (required for resubmissions)</a:t>
                      </a: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Objectives</a:t>
                      </a:r>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957925">
                <a:tc vMerge="1">
                  <a:txBody>
                    <a:bodyPr/>
                    <a:lstStyle/>
                    <a:p>
                      <a:endParaRPr lang="en-US"/>
                    </a:p>
                  </a:txBody>
                  <a:tcPr/>
                </a:tc>
                <a:tc>
                  <a:txBody>
                    <a:bodyPr/>
                    <a:lstStyle/>
                    <a:p>
                      <a:r>
                        <a:rPr lang="en-US" sz="2000" b="1" dirty="0"/>
                        <a:t>Specific Aims</a:t>
                      </a: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Expected significance</a:t>
                      </a:r>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640061">
                <a:tc vMerge="1">
                  <a:txBody>
                    <a:bodyPr/>
                    <a:lstStyle/>
                    <a:p>
                      <a:endParaRPr lang="en-US"/>
                    </a:p>
                  </a:txBody>
                  <a:tcPr/>
                </a:tc>
                <a:tc>
                  <a:txBody>
                    <a:bodyPr/>
                    <a:lstStyle/>
                    <a:p>
                      <a:r>
                        <a:rPr lang="en-US" sz="2000" b="1" dirty="0"/>
                        <a:t>Research Strategy</a:t>
                      </a: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Relation to longer-term</a:t>
                      </a:r>
                      <a:r>
                        <a:rPr lang="en-US" sz="2000" b="1" baseline="0" dirty="0"/>
                        <a:t> goals of the PI’s project &amp; relation to present state of knowledge in the field</a:t>
                      </a:r>
                      <a:endParaRPr lang="en-US" sz="2000" b="1" dirty="0"/>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510894">
                <a:tc vMerge="1">
                  <a:txBody>
                    <a:bodyPr/>
                    <a:lstStyle/>
                    <a:p>
                      <a:endParaRPr lang="en-US"/>
                    </a:p>
                  </a:txBody>
                  <a:tcPr/>
                </a:tc>
                <a:tc>
                  <a:txBody>
                    <a:bodyPr/>
                    <a:lstStyle/>
                    <a:p>
                      <a:endParaRPr lang="en-US" sz="2000" b="1" dirty="0"/>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Prior NSF Funding</a:t>
                      </a:r>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640061">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t>Part II – Relevance Statement:</a:t>
                      </a: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000" b="1" dirty="0"/>
                        <a:t>Write to be understood by a scientifically or technically literate</a:t>
                      </a:r>
                      <a:r>
                        <a:rPr lang="en-US" sz="2000" b="1" baseline="0" dirty="0"/>
                        <a:t> reader</a:t>
                      </a:r>
                      <a:endParaRPr lang="en-US" sz="2000" b="1" dirty="0"/>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640061">
                <a:tc vMerge="1">
                  <a:txBody>
                    <a:bodyPr/>
                    <a:lstStyle/>
                    <a:p>
                      <a:endParaRPr lang="en-US"/>
                    </a:p>
                  </a:txBody>
                  <a:tcPr/>
                </a:tc>
                <a:tc>
                  <a:txBody>
                    <a:bodyPr/>
                    <a:lstStyle/>
                    <a:p>
                      <a:r>
                        <a:rPr lang="en-US" sz="2000" b="1" dirty="0"/>
                        <a:t>Show relevance to public health in 2 or 3 sentences</a:t>
                      </a: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2000" b="1" dirty="0"/>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373864">
                <a:tc>
                  <a:txBody>
                    <a:bodyPr/>
                    <a:lstStyle/>
                    <a:p>
                      <a:pPr algn="ctr"/>
                      <a:r>
                        <a:rPr lang="en-US" sz="2000" b="1" dirty="0"/>
                        <a:t>Length</a:t>
                      </a:r>
                    </a:p>
                  </a:txBody>
                  <a:tcPr marL="91441" marR="91441" marT="45712" marB="4571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2000" b="1" dirty="0">
                          <a:solidFill>
                            <a:schemeClr val="accent1">
                              <a:lumMod val="40000"/>
                              <a:lumOff val="60000"/>
                            </a:schemeClr>
                          </a:solidFill>
                          <a:hlinkClick r:id="rId3"/>
                        </a:rPr>
                        <a:t>Table of page limits</a:t>
                      </a:r>
                      <a:endParaRPr lang="en-US" sz="2000" b="1" dirty="0">
                        <a:solidFill>
                          <a:schemeClr val="accent1">
                            <a:lumMod val="40000"/>
                            <a:lumOff val="60000"/>
                          </a:schemeClr>
                        </a:solidFill>
                      </a:endParaRPr>
                    </a:p>
                  </a:txBody>
                  <a:tcPr marL="91441" marR="9144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r>
                        <a:rPr lang="en-US" sz="2000" b="1" dirty="0"/>
                        <a:t>15 page limit</a:t>
                      </a:r>
                    </a:p>
                  </a:txBody>
                  <a:tcPr marL="91441" marR="91441" marT="45712" marB="4571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7"/>
                  </a:ext>
                </a:extLst>
              </a:tr>
            </a:tbl>
          </a:graphicData>
        </a:graphic>
      </p:graphicFrame>
      <p:sp>
        <p:nvSpPr>
          <p:cNvPr id="27678" name="TextBox 2"/>
          <p:cNvSpPr txBox="1">
            <a:spLocks noChangeArrowheads="1"/>
          </p:cNvSpPr>
          <p:nvPr/>
        </p:nvSpPr>
        <p:spPr bwMode="auto">
          <a:xfrm>
            <a:off x="192087" y="192088"/>
            <a:ext cx="96853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Sponsor Application Requirements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0" y="5481530"/>
            <a:ext cx="647700" cy="647700"/>
          </a:xfrm>
          <a:prstGeom prst="rect">
            <a:avLst/>
          </a:prstGeom>
          <a:effectLst>
            <a:glow rad="228600">
              <a:schemeClr val="accent3">
                <a:satMod val="175000"/>
                <a:alpha val="40000"/>
              </a:schemeClr>
            </a:glo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0940595"/>
              </p:ext>
            </p:extLst>
          </p:nvPr>
        </p:nvGraphicFramePr>
        <p:xfrm>
          <a:off x="254889" y="374142"/>
          <a:ext cx="11672888" cy="6141923"/>
        </p:xfrm>
        <a:graphic>
          <a:graphicData uri="http://schemas.openxmlformats.org/drawingml/2006/table">
            <a:tbl>
              <a:tblPr>
                <a:tableStyleId>{AF606853-7671-496A-8E4F-DF71F8EC918B}</a:tableStyleId>
              </a:tblPr>
              <a:tblGrid>
                <a:gridCol w="1459112">
                  <a:extLst>
                    <a:ext uri="{9D8B030D-6E8A-4147-A177-3AD203B41FA5}">
                      <a16:colId xmlns:a16="http://schemas.microsoft.com/office/drawing/2014/main" val="20000"/>
                    </a:ext>
                  </a:extLst>
                </a:gridCol>
                <a:gridCol w="4377332">
                  <a:extLst>
                    <a:ext uri="{9D8B030D-6E8A-4147-A177-3AD203B41FA5}">
                      <a16:colId xmlns:a16="http://schemas.microsoft.com/office/drawing/2014/main" val="20001"/>
                    </a:ext>
                  </a:extLst>
                </a:gridCol>
                <a:gridCol w="5836444">
                  <a:extLst>
                    <a:ext uri="{9D8B030D-6E8A-4147-A177-3AD203B41FA5}">
                      <a16:colId xmlns:a16="http://schemas.microsoft.com/office/drawing/2014/main" val="20002"/>
                    </a:ext>
                  </a:extLst>
                </a:gridCol>
              </a:tblGrid>
              <a:tr h="373975">
                <a:tc gridSpan="3">
                  <a:txBody>
                    <a:bodyPr/>
                    <a:lstStyle/>
                    <a:p>
                      <a:r>
                        <a:rPr lang="en-US" sz="2000" b="1" dirty="0"/>
                        <a:t>Biographical Sketch</a:t>
                      </a:r>
                    </a:p>
                  </a:txBody>
                  <a:tcPr marL="91441" marR="91441" marT="45726" marB="45726">
                    <a:lnB w="12700" cap="flat" cmpd="sng" algn="ctr">
                      <a:solidFill>
                        <a:schemeClr val="tx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5870">
                <a:tc rowSpan="10">
                  <a:txBody>
                    <a:bodyPr/>
                    <a:lstStyle/>
                    <a:p>
                      <a:pPr algn="ctr"/>
                      <a:r>
                        <a:rPr lang="en-US" sz="1900" b="1" dirty="0"/>
                        <a:t>Contains</a:t>
                      </a:r>
                    </a:p>
                  </a:txBody>
                  <a:tcPr marL="91441" marR="91441" marT="45726" marB="4572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Follow 398 Biographical Sketch Format Page</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No specific form</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1"/>
                  </a:ext>
                </a:extLst>
              </a:tr>
              <a:tr h="600148">
                <a:tc vMerge="1">
                  <a:txBody>
                    <a:bodyPr/>
                    <a:lstStyle/>
                    <a:p>
                      <a:endParaRPr lang="en-US"/>
                    </a:p>
                  </a:txBody>
                  <a:tcPr/>
                </a:tc>
                <a:tc>
                  <a:txBody>
                    <a:bodyPr/>
                    <a:lstStyle/>
                    <a:p>
                      <a:r>
                        <a:rPr lang="en-US" sz="1900" b="1" dirty="0"/>
                        <a:t>Name</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Professional preparation:</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383284">
                <a:tc vMerge="1">
                  <a:txBody>
                    <a:bodyPr/>
                    <a:lstStyle/>
                    <a:p>
                      <a:endParaRPr lang="en-US"/>
                    </a:p>
                  </a:txBody>
                  <a:tcPr/>
                </a:tc>
                <a:tc>
                  <a:txBody>
                    <a:bodyPr/>
                    <a:lstStyle/>
                    <a:p>
                      <a:r>
                        <a:rPr lang="en-US" sz="1900" b="1" dirty="0"/>
                        <a:t>eRA</a:t>
                      </a:r>
                      <a:r>
                        <a:rPr lang="en-US" sz="1900" b="1" baseline="0" dirty="0"/>
                        <a:t> Commons User Name (Account)</a:t>
                      </a:r>
                      <a:endParaRPr lang="en-US" sz="1900" b="1" dirty="0"/>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Undergraduate/Graduate/Postdoctoral</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3"/>
                  </a:ext>
                </a:extLst>
              </a:tr>
              <a:tr h="511045">
                <a:tc vMerge="1">
                  <a:txBody>
                    <a:bodyPr/>
                    <a:lstStyle/>
                    <a:p>
                      <a:endParaRPr lang="en-US"/>
                    </a:p>
                  </a:txBody>
                  <a:tcPr/>
                </a:tc>
                <a:tc>
                  <a:txBody>
                    <a:bodyPr/>
                    <a:lstStyle/>
                    <a:p>
                      <a:r>
                        <a:rPr lang="en-US" sz="1900" b="1" dirty="0"/>
                        <a:t>Position Title</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Degree Yr/Degree Yr/Years</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373975">
                <a:tc vMerge="1">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900" b="1" dirty="0"/>
                        <a:t>Education and Training:</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Publications:</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365806">
                <a:tc vMerge="1">
                  <a:txBody>
                    <a:bodyPr/>
                    <a:lstStyle/>
                    <a:p>
                      <a:endParaRPr lang="en-US"/>
                    </a:p>
                  </a:txBody>
                  <a:tcPr/>
                </a:tc>
                <a:tc>
                  <a:txBody>
                    <a:bodyPr/>
                    <a:lstStyle/>
                    <a:p>
                      <a:r>
                        <a:rPr lang="en-US" sz="1900" b="1" dirty="0"/>
                        <a:t>Institution/Degree/Year/Field</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Up to 5 closely related</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365806">
                <a:tc vMerge="1">
                  <a:txBody>
                    <a:bodyPr/>
                    <a:lstStyle/>
                    <a:p>
                      <a:endParaRPr lang="en-US"/>
                    </a:p>
                  </a:txBody>
                  <a:tcPr/>
                </a:tc>
                <a:tc>
                  <a:txBody>
                    <a:bodyPr/>
                    <a:lstStyle/>
                    <a:p>
                      <a:r>
                        <a:rPr lang="en-US" sz="1900" b="1" dirty="0"/>
                        <a:t>Personal Statement</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Up to 5 other significant</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7"/>
                  </a:ext>
                </a:extLst>
              </a:tr>
              <a:tr h="640160">
                <a:tc vMerge="1">
                  <a:txBody>
                    <a:bodyPr/>
                    <a:lstStyle/>
                    <a:p>
                      <a:endParaRPr lang="en-US"/>
                    </a:p>
                  </a:txBody>
                  <a:tcPr/>
                </a:tc>
                <a:tc>
                  <a:txBody>
                    <a:bodyPr/>
                    <a:lstStyle/>
                    <a:p>
                      <a:r>
                        <a:rPr lang="en-US" sz="1900" b="1" dirty="0"/>
                        <a:t>Positions and honors</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Synergistic activities (i.e. other contributions in field outside of professional</a:t>
                      </a:r>
                      <a:r>
                        <a:rPr lang="en-US" sz="1900" b="1" baseline="0" dirty="0"/>
                        <a:t> responsibilities</a:t>
                      </a:r>
                      <a:endParaRPr lang="en-US" sz="1900" b="1" dirty="0"/>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8"/>
                  </a:ext>
                </a:extLst>
              </a:tr>
              <a:tr h="640160">
                <a:tc vMerge="1">
                  <a:txBody>
                    <a:bodyPr/>
                    <a:lstStyle/>
                    <a:p>
                      <a:endParaRPr lang="en-US"/>
                    </a:p>
                  </a:txBody>
                  <a:tcPr/>
                </a:tc>
                <a:tc>
                  <a:txBody>
                    <a:bodyPr/>
                    <a:lstStyle/>
                    <a:p>
                      <a:r>
                        <a:rPr lang="en-US" sz="1900" b="1" dirty="0"/>
                        <a:t>Selected peer-reviewed publications</a:t>
                      </a:r>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1900" b="1" dirty="0"/>
                        <a:t>Collaborators and other affiliations (throughout entire career, not just on this project</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9"/>
                  </a:ext>
                </a:extLst>
              </a:tr>
              <a:tr h="640160">
                <a:tc vMerge="1">
                  <a:txBody>
                    <a:bodyPr/>
                    <a:lstStyle/>
                    <a:p>
                      <a:endParaRPr lang="en-US"/>
                    </a:p>
                  </a:txBody>
                  <a:tcPr/>
                </a:tc>
                <a:tc>
                  <a:txBody>
                    <a:bodyPr/>
                    <a:lstStyle/>
                    <a:p>
                      <a:r>
                        <a:rPr lang="en-US" sz="1900" b="1" dirty="0"/>
                        <a:t>Research support (note: different</a:t>
                      </a:r>
                      <a:r>
                        <a:rPr lang="en-US" sz="1900" b="1" baseline="0" dirty="0"/>
                        <a:t> from other support as no dollars or effort included)</a:t>
                      </a:r>
                      <a:endParaRPr lang="en-US" sz="1900" b="1" dirty="0"/>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US" sz="1900" b="1" dirty="0"/>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10"/>
                  </a:ext>
                </a:extLst>
              </a:tr>
              <a:tr h="373975">
                <a:tc>
                  <a:txBody>
                    <a:bodyPr/>
                    <a:lstStyle/>
                    <a:p>
                      <a:pPr algn="ctr"/>
                      <a:r>
                        <a:rPr lang="en-US" sz="1900" b="1" dirty="0"/>
                        <a:t>Length</a:t>
                      </a:r>
                    </a:p>
                  </a:txBody>
                  <a:tcPr marL="91441" marR="91441" marT="45726" marB="4572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a:txBody>
                    <a:bodyPr/>
                    <a:lstStyle/>
                    <a:p>
                      <a:r>
                        <a:rPr lang="en-US" sz="1900" b="1" dirty="0">
                          <a:hlinkClick r:id="rId3"/>
                        </a:rPr>
                        <a:t>Table of page limits</a:t>
                      </a:r>
                      <a:endParaRPr lang="en-US" sz="1900" b="1" dirty="0"/>
                    </a:p>
                  </a:txBody>
                  <a:tcPr marL="91441" marR="9144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r>
                        <a:rPr lang="en-US" sz="1900" b="1" dirty="0"/>
                        <a:t>2 page limit</a:t>
                      </a:r>
                    </a:p>
                  </a:txBody>
                  <a:tcPr marL="91441" marR="91441" marT="45726" marB="4572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675" y="6072080"/>
            <a:ext cx="647700" cy="647700"/>
          </a:xfrm>
          <a:prstGeom prst="rect">
            <a:avLst/>
          </a:prstGeom>
          <a:effectLst>
            <a:glow rad="228600">
              <a:schemeClr val="accent3">
                <a:satMod val="175000"/>
                <a:alpha val="40000"/>
              </a:schemeClr>
            </a:glo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563" y="196850"/>
            <a:ext cx="8189912" cy="571500"/>
          </a:xfrm>
        </p:spPr>
        <p:txBody>
          <a:bodyPr>
            <a:noAutofit/>
          </a:bodyPr>
          <a:lstStyle/>
          <a:p>
            <a:pPr>
              <a:defRPr/>
            </a:pPr>
            <a:r>
              <a:rPr lang="en-US" sz="4400" b="1" dirty="0">
                <a:solidFill>
                  <a:schemeClr val="bg1"/>
                </a:solidFill>
                <a:latin typeface="Adelle"/>
              </a:rPr>
              <a:t>Protocol Requirements</a:t>
            </a:r>
          </a:p>
        </p:txBody>
      </p:sp>
      <p:pic>
        <p:nvPicPr>
          <p:cNvPr id="2050" name="Picture 2" descr="http://cnc.ucr.edu/hrrb/images/Research%20BodyGradi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926" y="2375506"/>
            <a:ext cx="3276600" cy="4191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http://images.gizmag.com/hero/animal_tes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617" y="3051781"/>
            <a:ext cx="5048250" cy="283845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0405" y="1319008"/>
            <a:ext cx="5197642" cy="954107"/>
          </a:xfrm>
          <a:prstGeom prst="rect">
            <a:avLst/>
          </a:prstGeom>
          <a:noFill/>
        </p:spPr>
        <p:txBody>
          <a:bodyPr wrap="square" rtlCol="0">
            <a:spAutoFit/>
          </a:bodyPr>
          <a:lstStyle/>
          <a:p>
            <a:pPr algn="ctr"/>
            <a:r>
              <a:rPr lang="en-US" sz="2800" b="1" dirty="0">
                <a:solidFill>
                  <a:schemeClr val="bg1"/>
                </a:solidFill>
                <a:latin typeface="Adelle"/>
              </a:rPr>
              <a:t>Institutional Review Board (IRB)</a:t>
            </a:r>
          </a:p>
        </p:txBody>
      </p:sp>
      <p:sp>
        <p:nvSpPr>
          <p:cNvPr id="5" name="TextBox 4"/>
          <p:cNvSpPr txBox="1"/>
          <p:nvPr/>
        </p:nvSpPr>
        <p:spPr>
          <a:xfrm>
            <a:off x="6108700" y="1905171"/>
            <a:ext cx="5366084" cy="954107"/>
          </a:xfrm>
          <a:prstGeom prst="rect">
            <a:avLst/>
          </a:prstGeom>
          <a:noFill/>
        </p:spPr>
        <p:txBody>
          <a:bodyPr wrap="square" rtlCol="0">
            <a:spAutoFit/>
          </a:bodyPr>
          <a:lstStyle/>
          <a:p>
            <a:pPr algn="ctr"/>
            <a:r>
              <a:rPr lang="en-US" sz="2800" b="1" dirty="0">
                <a:solidFill>
                  <a:schemeClr val="bg1"/>
                </a:solidFill>
                <a:latin typeface="Adelle"/>
              </a:rPr>
              <a:t>Institutional Animal Care and Use Committee (IACUC)</a:t>
            </a:r>
          </a:p>
        </p:txBody>
      </p:sp>
      <p:cxnSp>
        <p:nvCxnSpPr>
          <p:cNvPr id="8" name="Straight Connector 7"/>
          <p:cNvCxnSpPr/>
          <p:nvPr/>
        </p:nvCxnSpPr>
        <p:spPr>
          <a:xfrm flipV="1">
            <a:off x="251410" y="91150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666" y="1"/>
            <a:ext cx="10780713" cy="1554480"/>
          </a:xfrm>
        </p:spPr>
        <p:txBody>
          <a:bodyPr>
            <a:normAutofit/>
          </a:bodyPr>
          <a:lstStyle/>
          <a:p>
            <a:pPr eaLnBrk="1" fontAlgn="auto" hangingPunct="1">
              <a:spcAft>
                <a:spcPts val="0"/>
              </a:spcAft>
              <a:defRPr/>
            </a:pPr>
            <a:r>
              <a:rPr lang="en-US" sz="6600" b="1" dirty="0">
                <a:solidFill>
                  <a:schemeClr val="bg1"/>
                </a:solidFill>
              </a:rPr>
              <a:t>Proposal Budget Development</a:t>
            </a:r>
          </a:p>
        </p:txBody>
      </p:sp>
      <p:sp>
        <p:nvSpPr>
          <p:cNvPr id="3" name="Text Placeholder 2"/>
          <p:cNvSpPr>
            <a:spLocks noGrp="1"/>
          </p:cNvSpPr>
          <p:nvPr>
            <p:ph type="body" idx="1"/>
          </p:nvPr>
        </p:nvSpPr>
        <p:spPr>
          <a:xfrm>
            <a:off x="666749" y="2177352"/>
            <a:ext cx="9472613" cy="2355850"/>
          </a:xfrm>
        </p:spPr>
        <p:txBody>
          <a:bodyPr rtlCol="0">
            <a:noAutofit/>
          </a:bodyPr>
          <a:lstStyle/>
          <a:p>
            <a:pPr marL="571500" indent="-571500" eaLnBrk="1" fontAlgn="auto" hangingPunct="1">
              <a:spcAft>
                <a:spcPts val="0"/>
              </a:spcAft>
              <a:buFont typeface="Wingdings" panose="05000000000000000000" pitchFamily="2" charset="2"/>
              <a:buChar char="q"/>
              <a:defRPr/>
            </a:pPr>
            <a:r>
              <a:rPr lang="en-US" sz="4400" dirty="0">
                <a:solidFill>
                  <a:schemeClr val="bg1"/>
                </a:solidFill>
                <a:latin typeface="Adelle"/>
              </a:rPr>
              <a:t>Cost Components</a:t>
            </a:r>
          </a:p>
          <a:p>
            <a:pPr marL="571500" indent="-571500" eaLnBrk="1" fontAlgn="auto" hangingPunct="1">
              <a:spcAft>
                <a:spcPts val="0"/>
              </a:spcAft>
              <a:buFont typeface="Wingdings" panose="05000000000000000000" pitchFamily="2" charset="2"/>
              <a:buChar char="q"/>
              <a:defRPr/>
            </a:pPr>
            <a:r>
              <a:rPr lang="en-US" sz="4400" dirty="0">
                <a:solidFill>
                  <a:schemeClr val="bg1"/>
                </a:solidFill>
                <a:latin typeface="Adelle"/>
              </a:rPr>
              <a:t>Cost Principles</a:t>
            </a:r>
          </a:p>
          <a:p>
            <a:pPr marL="571500" indent="-571500" eaLnBrk="1" fontAlgn="auto" hangingPunct="1">
              <a:spcAft>
                <a:spcPts val="0"/>
              </a:spcAft>
              <a:buFont typeface="Wingdings" panose="05000000000000000000" pitchFamily="2" charset="2"/>
              <a:buChar char="q"/>
              <a:defRPr/>
            </a:pPr>
            <a:r>
              <a:rPr lang="en-US" sz="4400" dirty="0">
                <a:solidFill>
                  <a:schemeClr val="bg1"/>
                </a:solidFill>
                <a:latin typeface="Adelle"/>
              </a:rPr>
              <a:t>Budgeting Practice</a:t>
            </a:r>
          </a:p>
          <a:p>
            <a:pPr marL="571500" indent="-571500" eaLnBrk="1" fontAlgn="auto" hangingPunct="1">
              <a:spcAft>
                <a:spcPts val="0"/>
              </a:spcAft>
              <a:buFont typeface="Wingdings" panose="05000000000000000000" pitchFamily="2" charset="2"/>
              <a:buChar char="q"/>
              <a:defRPr/>
            </a:pPr>
            <a:r>
              <a:rPr lang="en-US" sz="4400" dirty="0">
                <a:solidFill>
                  <a:schemeClr val="bg1"/>
                </a:solidFill>
                <a:latin typeface="Adelle"/>
              </a:rPr>
              <a:t>Cost-Sharing</a:t>
            </a:r>
          </a:p>
          <a:p>
            <a:pPr marL="571500" indent="-571500" eaLnBrk="1" fontAlgn="auto" hangingPunct="1">
              <a:spcAft>
                <a:spcPts val="0"/>
              </a:spcAft>
              <a:buFont typeface="Wingdings" panose="05000000000000000000" pitchFamily="2" charset="2"/>
              <a:buChar char="q"/>
              <a:defRPr/>
            </a:pPr>
            <a:r>
              <a:rPr lang="en-US" sz="4400" dirty="0">
                <a:solidFill>
                  <a:schemeClr val="bg1"/>
                </a:solidFill>
                <a:latin typeface="Adelle"/>
              </a:rPr>
              <a:t>Indirect Costs</a:t>
            </a:r>
          </a:p>
        </p:txBody>
      </p:sp>
      <p:pic>
        <p:nvPicPr>
          <p:cNvPr id="4" name="Picture 3"/>
          <p:cNvPicPr>
            <a:picLocks noChangeAspect="1"/>
          </p:cNvPicPr>
          <p:nvPr/>
        </p:nvPicPr>
        <p:blipFill>
          <a:blip r:embed="rId2"/>
          <a:stretch>
            <a:fillRect/>
          </a:stretch>
        </p:blipFill>
        <p:spPr>
          <a:xfrm>
            <a:off x="255848" y="1554481"/>
            <a:ext cx="11632176" cy="15241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98438" y="171450"/>
            <a:ext cx="11588178" cy="74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102870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Budget Preparation: </a:t>
            </a:r>
          </a:p>
          <a:p>
            <a:endParaRPr lang="en-US" altLang="en-US" dirty="0">
              <a:solidFill>
                <a:schemeClr val="bg1"/>
              </a:solidFill>
            </a:endParaRPr>
          </a:p>
          <a:p>
            <a:pPr marL="457200" indent="-457200">
              <a:buFont typeface="Wingdings" panose="05000000000000000000" pitchFamily="2" charset="2"/>
              <a:buChar char="q"/>
            </a:pPr>
            <a:r>
              <a:rPr lang="en-US" altLang="en-US" sz="3200" dirty="0">
                <a:solidFill>
                  <a:schemeClr val="bg1"/>
                </a:solidFill>
                <a:latin typeface="Adelle"/>
              </a:rPr>
              <a:t>The application budget is the second most important element of the application, following the project narrative.  </a:t>
            </a:r>
          </a:p>
          <a:p>
            <a:pPr marL="457200" indent="-457200">
              <a:buFont typeface="Wingdings" panose="05000000000000000000" pitchFamily="2" charset="2"/>
              <a:buChar char="q"/>
            </a:pPr>
            <a:endParaRPr lang="en-US" altLang="en-US" sz="3200" dirty="0">
              <a:solidFill>
                <a:schemeClr val="bg1"/>
              </a:solidFill>
              <a:latin typeface="Adelle"/>
            </a:endParaRPr>
          </a:p>
          <a:p>
            <a:pPr marL="457200" indent="-457200">
              <a:buFont typeface="Wingdings" panose="05000000000000000000" pitchFamily="2" charset="2"/>
              <a:buChar char="q"/>
            </a:pPr>
            <a:r>
              <a:rPr lang="en-US" altLang="en-US" sz="3200" dirty="0">
                <a:solidFill>
                  <a:schemeClr val="bg1"/>
                </a:solidFill>
                <a:latin typeface="Adelle"/>
              </a:rPr>
              <a:t>Budget preparation requires attention to detail in regards to the budgeted amount, sponsor guidelines, Federal regulations and University policy.</a:t>
            </a:r>
          </a:p>
          <a:p>
            <a:endParaRPr lang="en-US" altLang="en-US" sz="3200" dirty="0">
              <a:solidFill>
                <a:schemeClr val="bg1"/>
              </a:solidFill>
              <a:latin typeface="Adelle"/>
            </a:endParaRPr>
          </a:p>
          <a:p>
            <a:pPr lvl="1">
              <a:buFont typeface="Wingdings" panose="05000000000000000000" pitchFamily="2" charset="2"/>
              <a:buChar char="Ø"/>
            </a:pPr>
            <a:r>
              <a:rPr lang="en-US" altLang="en-US" sz="3200" dirty="0">
                <a:solidFill>
                  <a:schemeClr val="bg1"/>
                </a:solidFill>
                <a:latin typeface="Adelle"/>
              </a:rPr>
              <a:t>Project budget is comprised of direct costs and F&amp;A (indirect costs)</a:t>
            </a:r>
          </a:p>
          <a:p>
            <a:pPr lvl="1">
              <a:buFont typeface="Wingdings" panose="05000000000000000000" pitchFamily="2" charset="2"/>
              <a:buChar char="Ø"/>
            </a:pPr>
            <a:r>
              <a:rPr lang="en-US" altLang="en-US" sz="3200" dirty="0">
                <a:solidFill>
                  <a:schemeClr val="bg1"/>
                </a:solidFill>
                <a:latin typeface="Adelle"/>
              </a:rPr>
              <a:t>Project/application budget is a required element of all Federal grant submissions</a:t>
            </a:r>
          </a:p>
          <a:p>
            <a:pPr lvl="1">
              <a:buFont typeface="Arial" panose="020B0604020202020204" pitchFamily="34" charset="0"/>
              <a:buChar char="•"/>
            </a:pPr>
            <a:endParaRPr lang="en-US" altLang="en-US" sz="3200" dirty="0"/>
          </a:p>
          <a:p>
            <a:pPr lvl="1">
              <a:buFont typeface="Arial" panose="020B0604020202020204" pitchFamily="34" charset="0"/>
              <a:buChar char="•"/>
            </a:pPr>
            <a:endParaRPr lang="en-US" altLang="en-US" sz="3200" dirty="0"/>
          </a:p>
        </p:txBody>
      </p:sp>
      <p:cxnSp>
        <p:nvCxnSpPr>
          <p:cNvPr id="4" name="Straight Connector 3"/>
          <p:cNvCxnSpPr/>
          <p:nvPr/>
        </p:nvCxnSpPr>
        <p:spPr>
          <a:xfrm flipV="1">
            <a:off x="228600" y="96065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198438" y="171450"/>
            <a:ext cx="1158817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102870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Budget Preparation: </a:t>
            </a:r>
          </a:p>
          <a:p>
            <a:pPr marL="742950" lvl="1" indent="0"/>
            <a:endParaRPr lang="en-US" altLang="en-US" dirty="0">
              <a:solidFill>
                <a:schemeClr val="bg1"/>
              </a:solidFill>
              <a:latin typeface="Adelle"/>
            </a:endParaRPr>
          </a:p>
          <a:p>
            <a:pPr marL="1200150" lvl="1" indent="-457200">
              <a:buFont typeface="Wingdings" panose="05000000000000000000" pitchFamily="2" charset="2"/>
              <a:buChar char="q"/>
            </a:pPr>
            <a:r>
              <a:rPr lang="en-US" altLang="en-US" sz="3200" b="1" dirty="0">
                <a:solidFill>
                  <a:schemeClr val="bg1"/>
                </a:solidFill>
                <a:latin typeface="Adelle"/>
              </a:rPr>
              <a:t>Read the program announcement</a:t>
            </a:r>
          </a:p>
          <a:p>
            <a:pPr marL="1200150" lvl="1" indent="-457200">
              <a:buFont typeface="Wingdings" panose="05000000000000000000" pitchFamily="2" charset="2"/>
              <a:buChar char="q"/>
            </a:pPr>
            <a:endParaRPr lang="en-US" altLang="en-US" sz="3200" b="1" dirty="0">
              <a:solidFill>
                <a:schemeClr val="bg1"/>
              </a:solidFill>
              <a:latin typeface="Adelle"/>
            </a:endParaRPr>
          </a:p>
          <a:p>
            <a:pPr marL="1200150" lvl="1" indent="-457200">
              <a:buFont typeface="Wingdings" panose="05000000000000000000" pitchFamily="2" charset="2"/>
              <a:buChar char="q"/>
            </a:pPr>
            <a:r>
              <a:rPr lang="en-US" altLang="en-US" sz="3200" b="1" dirty="0">
                <a:solidFill>
                  <a:schemeClr val="bg1"/>
                </a:solidFill>
                <a:latin typeface="Adelle"/>
              </a:rPr>
              <a:t>Read all pertinent agency instructions and documentation</a:t>
            </a:r>
          </a:p>
          <a:p>
            <a:pPr marL="1200150" lvl="1" indent="-457200">
              <a:buFont typeface="Wingdings" panose="05000000000000000000" pitchFamily="2" charset="2"/>
              <a:buChar char="q"/>
            </a:pPr>
            <a:endParaRPr lang="en-US" altLang="en-US" sz="3200" b="1" dirty="0">
              <a:solidFill>
                <a:schemeClr val="bg1"/>
              </a:solidFill>
              <a:latin typeface="Adelle"/>
            </a:endParaRPr>
          </a:p>
          <a:p>
            <a:pPr marL="1200150" lvl="1" indent="-457200">
              <a:buFont typeface="Wingdings" panose="05000000000000000000" pitchFamily="2" charset="2"/>
              <a:buChar char="q"/>
            </a:pPr>
            <a:r>
              <a:rPr lang="en-US" altLang="en-US" sz="3200" b="1" dirty="0">
                <a:solidFill>
                  <a:schemeClr val="bg1"/>
                </a:solidFill>
                <a:latin typeface="Adelle"/>
              </a:rPr>
              <a:t>Identify your contact person for information and translation</a:t>
            </a:r>
          </a:p>
          <a:p>
            <a:pPr marL="742950" lvl="1" indent="0"/>
            <a:endParaRPr lang="en-US" altLang="en-US" sz="3200" dirty="0"/>
          </a:p>
          <a:p>
            <a:pPr lvl="1">
              <a:buFont typeface="Arial" panose="020B0604020202020204" pitchFamily="34" charset="0"/>
              <a:buChar char="•"/>
            </a:pPr>
            <a:endParaRPr lang="en-US" altLang="en-US" sz="3200" dirty="0"/>
          </a:p>
        </p:txBody>
      </p:sp>
      <p:cxnSp>
        <p:nvCxnSpPr>
          <p:cNvPr id="3" name="Straight Connector 2"/>
          <p:cNvCxnSpPr/>
          <p:nvPr/>
        </p:nvCxnSpPr>
        <p:spPr>
          <a:xfrm flipV="1">
            <a:off x="228600" y="97268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743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33351" y="113030"/>
            <a:ext cx="11972924" cy="6370975"/>
          </a:xfrm>
          <a:prstGeom prst="rect">
            <a:avLst/>
          </a:prstGeom>
          <a:noFill/>
        </p:spPr>
        <p:txBody>
          <a:bodyPr wrap="square">
            <a:spAutoFit/>
          </a:bodyPr>
          <a:lstStyle/>
          <a:p>
            <a:pPr>
              <a:defRPr/>
            </a:pPr>
            <a:r>
              <a:rPr lang="en-US" sz="3700" b="1" dirty="0">
                <a:solidFill>
                  <a:schemeClr val="bg1"/>
                </a:solidFill>
                <a:latin typeface="Adelle"/>
              </a:rPr>
              <a:t>Budget Components: Direct Costs vs. Indirect Costs</a:t>
            </a:r>
          </a:p>
          <a:p>
            <a:pPr>
              <a:defRPr/>
            </a:pPr>
            <a:endParaRPr lang="en-US" dirty="0">
              <a:solidFill>
                <a:schemeClr val="bg1"/>
              </a:solidFill>
              <a:latin typeface="Adelle"/>
            </a:endParaRPr>
          </a:p>
          <a:p>
            <a:pPr>
              <a:defRPr/>
            </a:pPr>
            <a:endParaRPr lang="en-US" dirty="0">
              <a:latin typeface="Adelle"/>
            </a:endParaRPr>
          </a:p>
          <a:p>
            <a:pPr marL="457200" indent="-457200">
              <a:buFont typeface="Wingdings" panose="05000000000000000000" pitchFamily="2" charset="2"/>
              <a:buChar char="q"/>
              <a:defRPr/>
            </a:pPr>
            <a:r>
              <a:rPr lang="en-US" sz="3600" dirty="0">
                <a:solidFill>
                  <a:schemeClr val="bg1"/>
                </a:solidFill>
                <a:latin typeface="Adelle"/>
              </a:rPr>
              <a:t>Direct Costs – specific to a particular project</a:t>
            </a:r>
          </a:p>
          <a:p>
            <a:pPr>
              <a:defRPr/>
            </a:pPr>
            <a:endParaRPr lang="en-US" sz="1100" dirty="0">
              <a:solidFill>
                <a:schemeClr val="bg1"/>
              </a:solidFill>
              <a:latin typeface="Adelle"/>
            </a:endParaRPr>
          </a:p>
          <a:p>
            <a:pPr marL="2743200" lvl="5" indent="-457200">
              <a:buFont typeface="Wingdings" panose="05000000000000000000" pitchFamily="2" charset="2"/>
              <a:buChar char="Ø"/>
              <a:defRPr/>
            </a:pPr>
            <a:r>
              <a:rPr lang="en-US" sz="3600" b="1" dirty="0">
                <a:solidFill>
                  <a:schemeClr val="bg1"/>
                </a:solidFill>
                <a:latin typeface="Adelle"/>
              </a:rPr>
              <a:t>Salaries and fringe benefits		</a:t>
            </a:r>
          </a:p>
          <a:p>
            <a:pPr marL="2743200" lvl="5" indent="-457200">
              <a:buFont typeface="Wingdings" panose="05000000000000000000" pitchFamily="2" charset="2"/>
              <a:buChar char="Ø"/>
              <a:defRPr/>
            </a:pPr>
            <a:r>
              <a:rPr lang="en-US" sz="3600" b="1" dirty="0">
                <a:solidFill>
                  <a:schemeClr val="bg1"/>
                </a:solidFill>
                <a:latin typeface="Adelle"/>
              </a:rPr>
              <a:t>Travel</a:t>
            </a:r>
          </a:p>
          <a:p>
            <a:pPr marL="2743200" lvl="5" indent="-457200">
              <a:buFont typeface="Wingdings" panose="05000000000000000000" pitchFamily="2" charset="2"/>
              <a:buChar char="Ø"/>
              <a:defRPr/>
            </a:pPr>
            <a:r>
              <a:rPr lang="en-US" sz="3600" b="1" dirty="0">
                <a:solidFill>
                  <a:schemeClr val="bg1"/>
                </a:solidFill>
                <a:latin typeface="Adelle"/>
              </a:rPr>
              <a:t>Supplies specific to project completion</a:t>
            </a:r>
          </a:p>
          <a:p>
            <a:pPr marL="2743200" lvl="5" indent="-457200">
              <a:buFont typeface="Wingdings" panose="05000000000000000000" pitchFamily="2" charset="2"/>
              <a:buChar char="Ø"/>
              <a:defRPr/>
            </a:pPr>
            <a:r>
              <a:rPr lang="en-US" sz="3600" b="1" dirty="0">
                <a:solidFill>
                  <a:schemeClr val="bg1"/>
                </a:solidFill>
                <a:latin typeface="Adelle"/>
              </a:rPr>
              <a:t>Equipment</a:t>
            </a:r>
          </a:p>
          <a:p>
            <a:pPr marL="2743200" lvl="5" indent="-457200">
              <a:buFont typeface="Wingdings" panose="05000000000000000000" pitchFamily="2" charset="2"/>
              <a:buChar char="Ø"/>
              <a:defRPr/>
            </a:pPr>
            <a:r>
              <a:rPr lang="en-US" sz="3600" b="1" dirty="0">
                <a:solidFill>
                  <a:schemeClr val="bg1"/>
                </a:solidFill>
                <a:latin typeface="Adelle"/>
              </a:rPr>
              <a:t>Consultants</a:t>
            </a:r>
          </a:p>
          <a:p>
            <a:pPr marL="2743200" lvl="5" indent="-457200">
              <a:buFont typeface="Wingdings" panose="05000000000000000000" pitchFamily="2" charset="2"/>
              <a:buChar char="Ø"/>
              <a:defRPr/>
            </a:pPr>
            <a:r>
              <a:rPr lang="en-US" sz="3600" b="1" dirty="0">
                <a:solidFill>
                  <a:schemeClr val="bg1"/>
                </a:solidFill>
                <a:latin typeface="Adelle"/>
              </a:rPr>
              <a:t>Patient care/participant support costs</a:t>
            </a:r>
          </a:p>
          <a:p>
            <a:pPr marL="2743200" lvl="5" indent="-457200">
              <a:buFont typeface="Wingdings" panose="05000000000000000000" pitchFamily="2" charset="2"/>
              <a:buChar char="Ø"/>
              <a:defRPr/>
            </a:pPr>
            <a:r>
              <a:rPr lang="en-US" sz="3600" b="1" dirty="0">
                <a:solidFill>
                  <a:schemeClr val="bg1"/>
                </a:solidFill>
                <a:latin typeface="Adelle"/>
              </a:rPr>
              <a:t>Subrecipients</a:t>
            </a:r>
          </a:p>
          <a:p>
            <a:pPr marL="2743200" lvl="5" indent="-457200">
              <a:buFont typeface="Wingdings" panose="05000000000000000000" pitchFamily="2" charset="2"/>
              <a:buChar char="Ø"/>
              <a:defRPr/>
            </a:pPr>
            <a:r>
              <a:rPr lang="en-US" sz="3600" b="1" dirty="0">
                <a:solidFill>
                  <a:schemeClr val="bg1"/>
                </a:solidFill>
                <a:latin typeface="Adelle"/>
              </a:rPr>
              <a:t>Other direct costs</a:t>
            </a:r>
          </a:p>
        </p:txBody>
      </p:sp>
      <p:cxnSp>
        <p:nvCxnSpPr>
          <p:cNvPr id="4" name="Straight Connector 3"/>
          <p:cNvCxnSpPr/>
          <p:nvPr/>
        </p:nvCxnSpPr>
        <p:spPr>
          <a:xfrm flipV="1">
            <a:off x="240365" y="80742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01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88" y="220663"/>
            <a:ext cx="11919140" cy="1646237"/>
          </a:xfrm>
        </p:spPr>
        <p:txBody>
          <a:bodyPr>
            <a:noAutofit/>
          </a:bodyPr>
          <a:lstStyle/>
          <a:p>
            <a:pPr marL="571500" indent="-571500">
              <a:buFont typeface="Wingdings" panose="05000000000000000000" pitchFamily="2" charset="2"/>
              <a:buChar char="q"/>
              <a:defRPr/>
            </a:pPr>
            <a:r>
              <a:rPr lang="en-US" sz="3600" dirty="0">
                <a:solidFill>
                  <a:schemeClr val="bg1"/>
                </a:solidFill>
                <a:latin typeface="Adelle"/>
              </a:rPr>
              <a:t>Indirect costs – incurred for common or joint objectives, not specific to a particular sponsored project</a:t>
            </a:r>
          </a:p>
        </p:txBody>
      </p:sp>
      <p:sp>
        <p:nvSpPr>
          <p:cNvPr id="33795" name="TextBox 3"/>
          <p:cNvSpPr txBox="1">
            <a:spLocks noChangeArrowheads="1"/>
          </p:cNvSpPr>
          <p:nvPr/>
        </p:nvSpPr>
        <p:spPr bwMode="auto">
          <a:xfrm>
            <a:off x="2491202" y="2227152"/>
            <a:ext cx="941546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buFont typeface="Wingdings" panose="05000000000000000000" pitchFamily="2" charset="2"/>
              <a:buChar char="Ø"/>
            </a:pPr>
            <a:r>
              <a:rPr lang="en-US" altLang="en-US" sz="3600" b="1" dirty="0">
                <a:solidFill>
                  <a:schemeClr val="bg1"/>
                </a:solidFill>
                <a:latin typeface="Adelle"/>
              </a:rPr>
              <a:t>Operational maintenance</a:t>
            </a:r>
          </a:p>
          <a:p>
            <a:pPr>
              <a:buFont typeface="Wingdings" panose="05000000000000000000" pitchFamily="2" charset="2"/>
              <a:buChar char="Ø"/>
            </a:pPr>
            <a:r>
              <a:rPr lang="en-US" altLang="en-US" sz="3600" b="1" dirty="0">
                <a:solidFill>
                  <a:schemeClr val="bg1"/>
                </a:solidFill>
                <a:latin typeface="Adelle"/>
              </a:rPr>
              <a:t>Depreciation</a:t>
            </a:r>
          </a:p>
          <a:p>
            <a:pPr>
              <a:buFont typeface="Wingdings" panose="05000000000000000000" pitchFamily="2" charset="2"/>
              <a:buChar char="Ø"/>
            </a:pPr>
            <a:r>
              <a:rPr lang="en-US" altLang="en-US" sz="3600" b="1" dirty="0">
                <a:solidFill>
                  <a:schemeClr val="bg1"/>
                </a:solidFill>
                <a:latin typeface="Adelle"/>
              </a:rPr>
              <a:t>Departmental administration</a:t>
            </a:r>
          </a:p>
          <a:p>
            <a:pPr>
              <a:buFont typeface="Wingdings" panose="05000000000000000000" pitchFamily="2" charset="2"/>
              <a:buChar char="Ø"/>
            </a:pPr>
            <a:r>
              <a:rPr lang="en-US" altLang="en-US" sz="3600" b="1" dirty="0">
                <a:solidFill>
                  <a:schemeClr val="bg1"/>
                </a:solidFill>
                <a:latin typeface="Adelle"/>
              </a:rPr>
              <a:t>Sponsored program administration</a:t>
            </a:r>
          </a:p>
          <a:p>
            <a:pPr>
              <a:buFont typeface="Wingdings" panose="05000000000000000000" pitchFamily="2" charset="2"/>
              <a:buChar char="Ø"/>
            </a:pPr>
            <a:r>
              <a:rPr lang="en-US" altLang="en-US" sz="3600" b="1" dirty="0">
                <a:solidFill>
                  <a:schemeClr val="bg1"/>
                </a:solidFill>
                <a:latin typeface="Adelle"/>
              </a:rPr>
              <a:t>General administration</a:t>
            </a:r>
          </a:p>
          <a:p>
            <a:pPr>
              <a:buFont typeface="Wingdings" panose="05000000000000000000" pitchFamily="2" charset="2"/>
              <a:buChar char="Ø"/>
            </a:pPr>
            <a:r>
              <a:rPr lang="en-US" altLang="en-US" sz="3600" b="1" dirty="0">
                <a:solidFill>
                  <a:schemeClr val="bg1"/>
                </a:solidFill>
                <a:latin typeface="Adelle"/>
              </a:rPr>
              <a:t>Utilities</a:t>
            </a:r>
          </a:p>
          <a:p>
            <a:pPr>
              <a:buFont typeface="Wingdings" panose="05000000000000000000" pitchFamily="2" charset="2"/>
              <a:buChar char="Ø"/>
            </a:pPr>
            <a:r>
              <a:rPr lang="en-US" altLang="en-US" sz="3600" b="1" dirty="0">
                <a:solidFill>
                  <a:schemeClr val="bg1"/>
                </a:solidFill>
                <a:latin typeface="Adelle"/>
              </a:rPr>
              <a:t>Student services</a:t>
            </a:r>
          </a:p>
          <a:p>
            <a:pPr>
              <a:buFont typeface="Wingdings" panose="05000000000000000000" pitchFamily="2" charset="2"/>
              <a:buChar char="Ø"/>
            </a:pPr>
            <a:r>
              <a:rPr lang="en-US" altLang="en-US" sz="3600" b="1" dirty="0">
                <a:solidFill>
                  <a:schemeClr val="bg1"/>
                </a:solidFill>
                <a:latin typeface="Adelle"/>
              </a:rPr>
              <a:t>Library</a:t>
            </a:r>
          </a:p>
          <a:p>
            <a:pPr>
              <a:buFont typeface="Arial" panose="020B0604020202020204" pitchFamily="34" charset="0"/>
              <a:buChar char="•"/>
            </a:pPr>
            <a:endParaRPr lang="en-US" altLang="en-US" dirty="0"/>
          </a:p>
        </p:txBody>
      </p:sp>
      <p:cxnSp>
        <p:nvCxnSpPr>
          <p:cNvPr id="4" name="Straight Connector 3"/>
          <p:cNvCxnSpPr/>
          <p:nvPr/>
        </p:nvCxnSpPr>
        <p:spPr>
          <a:xfrm flipV="1">
            <a:off x="348649" y="1782764"/>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872" y="146304"/>
            <a:ext cx="5724144" cy="485775"/>
          </a:xfrm>
        </p:spPr>
        <p:txBody>
          <a:bodyPr>
            <a:noAutofit/>
          </a:bodyPr>
          <a:lstStyle/>
          <a:p>
            <a:pPr>
              <a:defRPr/>
            </a:pPr>
            <a:r>
              <a:rPr lang="en-US" sz="4000" b="1" dirty="0">
                <a:solidFill>
                  <a:schemeClr val="bg1"/>
                </a:solidFill>
                <a:latin typeface="Adelle"/>
              </a:rPr>
              <a:t>Allowable/Unallowable</a:t>
            </a:r>
          </a:p>
        </p:txBody>
      </p:sp>
      <p:sp>
        <p:nvSpPr>
          <p:cNvPr id="4" name="TextBox 3"/>
          <p:cNvSpPr txBox="1"/>
          <p:nvPr/>
        </p:nvSpPr>
        <p:spPr>
          <a:xfrm>
            <a:off x="753110" y="1041023"/>
            <a:ext cx="9740900" cy="6001643"/>
          </a:xfrm>
          <a:prstGeom prst="rect">
            <a:avLst/>
          </a:prstGeom>
          <a:noFill/>
        </p:spPr>
        <p:txBody>
          <a:bodyPr>
            <a:spAutoFit/>
          </a:bodyPr>
          <a:lstStyle/>
          <a:p>
            <a:pPr marL="457200" indent="-457200">
              <a:buFont typeface="Wingdings" panose="05000000000000000000" pitchFamily="2" charset="2"/>
              <a:buChar char="Ø"/>
              <a:defRPr/>
            </a:pPr>
            <a:r>
              <a:rPr lang="en-US" sz="3000" dirty="0">
                <a:solidFill>
                  <a:schemeClr val="bg1"/>
                </a:solidFill>
                <a:latin typeface="Adelle"/>
              </a:rPr>
              <a:t>The majority of external sponsored funding at Wayne State University is supplied by the Federal government</a:t>
            </a:r>
          </a:p>
          <a:p>
            <a:pPr marL="457200" indent="-457200">
              <a:buFont typeface="Wingdings" panose="05000000000000000000" pitchFamily="2" charset="2"/>
              <a:buChar char="Ø"/>
              <a:defRPr/>
            </a:pPr>
            <a:endParaRPr lang="en-US" sz="3000" dirty="0">
              <a:solidFill>
                <a:schemeClr val="bg1"/>
              </a:solidFill>
              <a:latin typeface="Adelle"/>
            </a:endParaRPr>
          </a:p>
          <a:p>
            <a:pPr marL="457200" indent="-457200">
              <a:buFont typeface="Wingdings" panose="05000000000000000000" pitchFamily="2" charset="2"/>
              <a:buChar char="Ø"/>
              <a:defRPr/>
            </a:pPr>
            <a:r>
              <a:rPr lang="en-US" sz="3000" dirty="0">
                <a:solidFill>
                  <a:schemeClr val="bg1"/>
                </a:solidFill>
                <a:latin typeface="Adelle"/>
              </a:rPr>
              <a:t>Higher education grantees receiving Federal support must abide by the cost accounting principles </a:t>
            </a:r>
          </a:p>
          <a:p>
            <a:pPr marL="457200" indent="-457200">
              <a:buFont typeface="Wingdings" panose="05000000000000000000" pitchFamily="2" charset="2"/>
              <a:buChar char="Ø"/>
              <a:defRPr/>
            </a:pPr>
            <a:endParaRPr lang="en-US" sz="3000" dirty="0">
              <a:solidFill>
                <a:schemeClr val="bg1"/>
              </a:solidFill>
              <a:latin typeface="Adelle"/>
            </a:endParaRPr>
          </a:p>
          <a:p>
            <a:pPr marL="457200" indent="-457200">
              <a:buFont typeface="Wingdings" panose="05000000000000000000" pitchFamily="2" charset="2"/>
              <a:buChar char="Ø"/>
              <a:defRPr/>
            </a:pPr>
            <a:r>
              <a:rPr lang="en-US" sz="3000" dirty="0">
                <a:solidFill>
                  <a:schemeClr val="bg1"/>
                </a:solidFill>
                <a:latin typeface="Adelle"/>
              </a:rPr>
              <a:t>Federal Office of Management and Budget (OMB)</a:t>
            </a:r>
          </a:p>
          <a:p>
            <a:pPr marL="457200" indent="-457200">
              <a:buFont typeface="Wingdings" panose="05000000000000000000" pitchFamily="2" charset="2"/>
              <a:buChar char="Ø"/>
              <a:defRPr/>
            </a:pPr>
            <a:endParaRPr lang="en-US" sz="3000" dirty="0">
              <a:solidFill>
                <a:schemeClr val="bg1"/>
              </a:solidFill>
              <a:latin typeface="Adelle"/>
            </a:endParaRPr>
          </a:p>
          <a:p>
            <a:pPr marL="457200" indent="-457200">
              <a:buFont typeface="Wingdings" panose="05000000000000000000" pitchFamily="2" charset="2"/>
              <a:buChar char="Ø"/>
              <a:defRPr/>
            </a:pPr>
            <a:r>
              <a:rPr lang="en-US" sz="3000" dirty="0">
                <a:solidFill>
                  <a:schemeClr val="bg1"/>
                </a:solidFill>
                <a:latin typeface="Adelle"/>
              </a:rPr>
              <a:t>2 CFR 200, Uniform Administrative Requirements, Cost Principles, and Audit Requirements for Federal Awards</a:t>
            </a:r>
          </a:p>
          <a:p>
            <a:pPr>
              <a:defRPr/>
            </a:pPr>
            <a:endParaRPr lang="en-US" sz="2400" dirty="0">
              <a:solidFill>
                <a:schemeClr val="bg1"/>
              </a:solidFill>
            </a:endParaRPr>
          </a:p>
        </p:txBody>
      </p:sp>
      <p:cxnSp>
        <p:nvCxnSpPr>
          <p:cNvPr id="6" name="Straight Connector 5"/>
          <p:cNvCxnSpPr/>
          <p:nvPr/>
        </p:nvCxnSpPr>
        <p:spPr>
          <a:xfrm flipV="1">
            <a:off x="252396" y="78912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03681" y="290566"/>
            <a:ext cx="11050143" cy="6340197"/>
          </a:xfrm>
          <a:prstGeom prst="rect">
            <a:avLst/>
          </a:prstGeom>
        </p:spPr>
        <p:txBody>
          <a:bodyPr wrap="square">
            <a:spAutoFit/>
          </a:bodyPr>
          <a:lstStyle/>
          <a:p>
            <a:pPr>
              <a:defRPr/>
            </a:pPr>
            <a:r>
              <a:rPr lang="en-US" sz="3200" dirty="0">
                <a:solidFill>
                  <a:schemeClr val="bg1"/>
                </a:solidFill>
                <a:latin typeface="Adelle"/>
              </a:rPr>
              <a:t>An expense is </a:t>
            </a:r>
            <a:r>
              <a:rPr lang="en-US" sz="3200" b="1" u="sng" dirty="0">
                <a:solidFill>
                  <a:schemeClr val="bg1"/>
                </a:solidFill>
                <a:latin typeface="Adelle"/>
              </a:rPr>
              <a:t>allowable</a:t>
            </a:r>
            <a:r>
              <a:rPr lang="en-US" sz="3200" dirty="0">
                <a:solidFill>
                  <a:schemeClr val="bg1"/>
                </a:solidFill>
                <a:latin typeface="Adelle"/>
              </a:rPr>
              <a:t> if it is:</a:t>
            </a:r>
          </a:p>
          <a:p>
            <a:pPr>
              <a:defRPr/>
            </a:pPr>
            <a:endParaRPr lang="en-US" sz="3200" dirty="0">
              <a:solidFill>
                <a:schemeClr val="bg1"/>
              </a:solidFill>
              <a:latin typeface="Adelle"/>
            </a:endParaRPr>
          </a:p>
          <a:p>
            <a:pPr marL="285750" indent="-285750">
              <a:buFont typeface="Arial" panose="020B0604020202020204" pitchFamily="34" charset="0"/>
              <a:buChar char="•"/>
              <a:defRPr/>
            </a:pPr>
            <a:r>
              <a:rPr lang="en-US" sz="3200" b="1" dirty="0">
                <a:solidFill>
                  <a:schemeClr val="bg1"/>
                </a:solidFill>
                <a:latin typeface="Adelle"/>
              </a:rPr>
              <a:t>REASONABLE</a:t>
            </a:r>
            <a:r>
              <a:rPr lang="en-US" sz="3200" dirty="0">
                <a:solidFill>
                  <a:schemeClr val="bg1"/>
                </a:solidFill>
                <a:latin typeface="Adelle"/>
              </a:rPr>
              <a:t> – A prudent person would have purchased this item and paid this price</a:t>
            </a:r>
          </a:p>
          <a:p>
            <a:pPr marL="285750" indent="-285750">
              <a:buFont typeface="Arial" panose="020B0604020202020204" pitchFamily="34" charset="0"/>
              <a:buChar char="•"/>
              <a:defRPr/>
            </a:pPr>
            <a:endParaRPr lang="en-US" dirty="0">
              <a:solidFill>
                <a:schemeClr val="bg1"/>
              </a:solidFill>
              <a:latin typeface="Adelle"/>
            </a:endParaRPr>
          </a:p>
          <a:p>
            <a:pPr marL="285750" indent="-285750">
              <a:buFont typeface="Arial" panose="020B0604020202020204" pitchFamily="34" charset="0"/>
              <a:buChar char="•"/>
              <a:defRPr/>
            </a:pPr>
            <a:r>
              <a:rPr lang="en-US" sz="3200" b="1" dirty="0">
                <a:solidFill>
                  <a:schemeClr val="bg1"/>
                </a:solidFill>
                <a:latin typeface="Adelle"/>
              </a:rPr>
              <a:t>ALLOCABLE</a:t>
            </a:r>
            <a:r>
              <a:rPr lang="en-US" sz="3200" dirty="0">
                <a:solidFill>
                  <a:schemeClr val="bg1"/>
                </a:solidFill>
                <a:latin typeface="Adelle"/>
              </a:rPr>
              <a:t> – It can reasonably be assigned to the activity/project</a:t>
            </a:r>
          </a:p>
          <a:p>
            <a:pPr marL="285750" indent="-285750">
              <a:buFont typeface="Arial" panose="020B0604020202020204" pitchFamily="34" charset="0"/>
              <a:buChar char="•"/>
              <a:defRPr/>
            </a:pPr>
            <a:endParaRPr lang="en-US" dirty="0">
              <a:solidFill>
                <a:schemeClr val="bg1"/>
              </a:solidFill>
              <a:latin typeface="Adelle"/>
            </a:endParaRPr>
          </a:p>
          <a:p>
            <a:pPr marL="285750" indent="-285750">
              <a:buFont typeface="Arial" panose="020B0604020202020204" pitchFamily="34" charset="0"/>
              <a:buChar char="•"/>
              <a:defRPr/>
            </a:pPr>
            <a:r>
              <a:rPr lang="en-US" sz="3200" b="1" dirty="0">
                <a:solidFill>
                  <a:schemeClr val="bg1"/>
                </a:solidFill>
                <a:latin typeface="Adelle"/>
              </a:rPr>
              <a:t>CONSISTENTLY TREATED </a:t>
            </a:r>
            <a:r>
              <a:rPr lang="en-US" sz="3200" dirty="0">
                <a:solidFill>
                  <a:schemeClr val="bg1"/>
                </a:solidFill>
                <a:latin typeface="Adelle"/>
              </a:rPr>
              <a:t>– Like costs must be treated the same in like circumstances, as either direct or indirect costs</a:t>
            </a:r>
          </a:p>
          <a:p>
            <a:pPr marL="285750" indent="-285750">
              <a:buFont typeface="Arial" panose="020B0604020202020204" pitchFamily="34" charset="0"/>
              <a:buChar char="•"/>
              <a:defRPr/>
            </a:pPr>
            <a:endParaRPr lang="en-US" dirty="0">
              <a:solidFill>
                <a:schemeClr val="bg1"/>
              </a:solidFill>
              <a:latin typeface="Adelle"/>
            </a:endParaRPr>
          </a:p>
          <a:p>
            <a:pPr>
              <a:defRPr/>
            </a:pPr>
            <a:r>
              <a:rPr lang="en-US" sz="3200" dirty="0">
                <a:solidFill>
                  <a:schemeClr val="bg1"/>
                </a:solidFill>
                <a:latin typeface="Adelle"/>
              </a:rPr>
              <a:t>An unallowable cost is any expense or cost that is NOT eligible for reimbursement by the Federal government</a:t>
            </a:r>
          </a:p>
        </p:txBody>
      </p:sp>
    </p:spTree>
    <p:extLst>
      <p:ext uri="{BB962C8B-B14F-4D97-AF65-F5344CB8AC3E}">
        <p14:creationId xmlns:p14="http://schemas.microsoft.com/office/powerpoint/2010/main" val="206120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5" r="4682" b="29330"/>
          <a:stretch/>
        </p:blipFill>
        <p:spPr>
          <a:xfrm>
            <a:off x="34" y="0"/>
            <a:ext cx="12185453" cy="7253152"/>
          </a:xfrm>
          <a:prstGeom prst="rect">
            <a:avLst/>
          </a:prstGeom>
          <a:effectLst>
            <a:softEdge rad="12700"/>
          </a:effectLst>
        </p:spPr>
      </p:pic>
    </p:spTree>
    <p:extLst>
      <p:ext uri="{BB962C8B-B14F-4D97-AF65-F5344CB8AC3E}">
        <p14:creationId xmlns:p14="http://schemas.microsoft.com/office/powerpoint/2010/main" val="30612463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96745"/>
              </p:ext>
            </p:extLst>
          </p:nvPr>
        </p:nvGraphicFramePr>
        <p:xfrm>
          <a:off x="1069214" y="914400"/>
          <a:ext cx="9656698" cy="5581650"/>
        </p:xfrm>
        <a:graphic>
          <a:graphicData uri="http://schemas.openxmlformats.org/drawingml/2006/table">
            <a:tbl>
              <a:tblPr firstRow="1" bandRow="1">
                <a:tableStyleId>{5C22544A-7EE6-4342-B048-85BDC9FD1C3A}</a:tableStyleId>
              </a:tblPr>
              <a:tblGrid>
                <a:gridCol w="4828349">
                  <a:extLst>
                    <a:ext uri="{9D8B030D-6E8A-4147-A177-3AD203B41FA5}">
                      <a16:colId xmlns:a16="http://schemas.microsoft.com/office/drawing/2014/main" val="20000"/>
                    </a:ext>
                  </a:extLst>
                </a:gridCol>
                <a:gridCol w="4828349">
                  <a:extLst>
                    <a:ext uri="{9D8B030D-6E8A-4147-A177-3AD203B41FA5}">
                      <a16:colId xmlns:a16="http://schemas.microsoft.com/office/drawing/2014/main" val="20001"/>
                    </a:ext>
                  </a:extLst>
                </a:gridCol>
              </a:tblGrid>
              <a:tr h="558165">
                <a:tc>
                  <a:txBody>
                    <a:bodyPr/>
                    <a:lstStyle/>
                    <a:p>
                      <a:pPr algn="ctr"/>
                      <a:r>
                        <a:rPr lang="en-US" sz="2800" dirty="0"/>
                        <a:t>ALLOWABLE</a:t>
                      </a:r>
                    </a:p>
                  </a:txBody>
                  <a:tcPr/>
                </a:tc>
                <a:tc>
                  <a:txBody>
                    <a:bodyPr/>
                    <a:lstStyle/>
                    <a:p>
                      <a:pPr algn="ctr"/>
                      <a:r>
                        <a:rPr lang="en-US" sz="2800" dirty="0"/>
                        <a:t>UNALLOWABLE</a:t>
                      </a:r>
                    </a:p>
                  </a:txBody>
                  <a:tcPr/>
                </a:tc>
                <a:extLst>
                  <a:ext uri="{0D108BD9-81ED-4DB2-BD59-A6C34878D82A}">
                    <a16:rowId xmlns:a16="http://schemas.microsoft.com/office/drawing/2014/main" val="10000"/>
                  </a:ext>
                </a:extLst>
              </a:tr>
              <a:tr h="558165">
                <a:tc>
                  <a:txBody>
                    <a:bodyPr/>
                    <a:lstStyle/>
                    <a:p>
                      <a:r>
                        <a:rPr lang="en-US" sz="2400" b="1" dirty="0"/>
                        <a:t>Animal care costs</a:t>
                      </a:r>
                    </a:p>
                  </a:txBody>
                  <a:tcPr/>
                </a:tc>
                <a:tc>
                  <a:txBody>
                    <a:bodyPr/>
                    <a:lstStyle/>
                    <a:p>
                      <a:r>
                        <a:rPr lang="en-US" sz="2400" b="1" dirty="0"/>
                        <a:t>Office supplies</a:t>
                      </a:r>
                    </a:p>
                  </a:txBody>
                  <a:tcPr/>
                </a:tc>
                <a:extLst>
                  <a:ext uri="{0D108BD9-81ED-4DB2-BD59-A6C34878D82A}">
                    <a16:rowId xmlns:a16="http://schemas.microsoft.com/office/drawing/2014/main" val="10001"/>
                  </a:ext>
                </a:extLst>
              </a:tr>
              <a:tr h="558165">
                <a:tc>
                  <a:txBody>
                    <a:bodyPr/>
                    <a:lstStyle/>
                    <a:p>
                      <a:r>
                        <a:rPr lang="en-US" sz="2400" b="1" dirty="0"/>
                        <a:t>Patient</a:t>
                      </a:r>
                      <a:r>
                        <a:rPr lang="en-US" sz="2400" b="1" baseline="0" dirty="0"/>
                        <a:t> travel, food, parking</a:t>
                      </a:r>
                      <a:endParaRPr lang="en-US" sz="2400" b="1" dirty="0"/>
                    </a:p>
                  </a:txBody>
                  <a:tcPr/>
                </a:tc>
                <a:tc>
                  <a:txBody>
                    <a:bodyPr/>
                    <a:lstStyle/>
                    <a:p>
                      <a:r>
                        <a:rPr lang="en-US" sz="2400" b="1" dirty="0"/>
                        <a:t>Local phone service</a:t>
                      </a:r>
                    </a:p>
                  </a:txBody>
                  <a:tcPr/>
                </a:tc>
                <a:extLst>
                  <a:ext uri="{0D108BD9-81ED-4DB2-BD59-A6C34878D82A}">
                    <a16:rowId xmlns:a16="http://schemas.microsoft.com/office/drawing/2014/main" val="10002"/>
                  </a:ext>
                </a:extLst>
              </a:tr>
              <a:tr h="558165">
                <a:tc>
                  <a:txBody>
                    <a:bodyPr/>
                    <a:lstStyle/>
                    <a:p>
                      <a:r>
                        <a:rPr lang="en-US" sz="2400" b="1" dirty="0"/>
                        <a:t>Participant fees and incentives</a:t>
                      </a:r>
                    </a:p>
                  </a:txBody>
                  <a:tcPr/>
                </a:tc>
                <a:tc>
                  <a:txBody>
                    <a:bodyPr/>
                    <a:lstStyle/>
                    <a:p>
                      <a:r>
                        <a:rPr lang="en-US" sz="2400" b="1" dirty="0"/>
                        <a:t>Subscriptions</a:t>
                      </a:r>
                    </a:p>
                  </a:txBody>
                  <a:tcPr/>
                </a:tc>
                <a:extLst>
                  <a:ext uri="{0D108BD9-81ED-4DB2-BD59-A6C34878D82A}">
                    <a16:rowId xmlns:a16="http://schemas.microsoft.com/office/drawing/2014/main" val="10003"/>
                  </a:ext>
                </a:extLst>
              </a:tr>
              <a:tr h="558165">
                <a:tc>
                  <a:txBody>
                    <a:bodyPr/>
                    <a:lstStyle/>
                    <a:p>
                      <a:r>
                        <a:rPr lang="en-US" sz="2400" b="1" dirty="0"/>
                        <a:t>Publication/copying costs</a:t>
                      </a:r>
                    </a:p>
                  </a:txBody>
                  <a:tcPr/>
                </a:tc>
                <a:tc>
                  <a:txBody>
                    <a:bodyPr/>
                    <a:lstStyle/>
                    <a:p>
                      <a:r>
                        <a:rPr lang="en-US" sz="2400" b="1" dirty="0"/>
                        <a:t>Memberships</a:t>
                      </a:r>
                    </a:p>
                  </a:txBody>
                  <a:tcPr/>
                </a:tc>
                <a:extLst>
                  <a:ext uri="{0D108BD9-81ED-4DB2-BD59-A6C34878D82A}">
                    <a16:rowId xmlns:a16="http://schemas.microsoft.com/office/drawing/2014/main" val="10004"/>
                  </a:ext>
                </a:extLst>
              </a:tr>
              <a:tr h="558165">
                <a:tc>
                  <a:txBody>
                    <a:bodyPr/>
                    <a:lstStyle/>
                    <a:p>
                      <a:r>
                        <a:rPr lang="en-US" sz="2400" b="1" dirty="0"/>
                        <a:t>Rental or lease (off site space only)</a:t>
                      </a:r>
                    </a:p>
                  </a:txBody>
                  <a:tcPr/>
                </a:tc>
                <a:tc>
                  <a:txBody>
                    <a:bodyPr/>
                    <a:lstStyle/>
                    <a:p>
                      <a:r>
                        <a:rPr lang="en-US" sz="2400" b="1" dirty="0"/>
                        <a:t>Furniture</a:t>
                      </a:r>
                    </a:p>
                  </a:txBody>
                  <a:tcPr/>
                </a:tc>
                <a:extLst>
                  <a:ext uri="{0D108BD9-81ED-4DB2-BD59-A6C34878D82A}">
                    <a16:rowId xmlns:a16="http://schemas.microsoft.com/office/drawing/2014/main" val="10005"/>
                  </a:ext>
                </a:extLst>
              </a:tr>
              <a:tr h="558165">
                <a:tc>
                  <a:txBody>
                    <a:bodyPr/>
                    <a:lstStyle/>
                    <a:p>
                      <a:r>
                        <a:rPr lang="en-US" sz="2400" b="1" dirty="0"/>
                        <a:t>Shared facility charges</a:t>
                      </a:r>
                    </a:p>
                  </a:txBody>
                  <a:tcPr/>
                </a:tc>
                <a:tc>
                  <a:txBody>
                    <a:bodyPr/>
                    <a:lstStyle/>
                    <a:p>
                      <a:r>
                        <a:rPr lang="en-US" sz="2400" b="1" dirty="0"/>
                        <a:t>Postage</a:t>
                      </a:r>
                    </a:p>
                  </a:txBody>
                  <a:tcPr/>
                </a:tc>
                <a:extLst>
                  <a:ext uri="{0D108BD9-81ED-4DB2-BD59-A6C34878D82A}">
                    <a16:rowId xmlns:a16="http://schemas.microsoft.com/office/drawing/2014/main" val="10006"/>
                  </a:ext>
                </a:extLst>
              </a:tr>
              <a:tr h="558165">
                <a:tc>
                  <a:txBody>
                    <a:bodyPr/>
                    <a:lstStyle/>
                    <a:p>
                      <a:r>
                        <a:rPr lang="en-US" sz="2400" b="1" dirty="0"/>
                        <a:t>PI salary/fringe</a:t>
                      </a:r>
                    </a:p>
                  </a:txBody>
                  <a:tcPr/>
                </a:tc>
                <a:tc>
                  <a:txBody>
                    <a:bodyPr/>
                    <a:lstStyle/>
                    <a:p>
                      <a:r>
                        <a:rPr lang="en-US" sz="2400" b="1" dirty="0"/>
                        <a:t>Food for meetings, entertainment</a:t>
                      </a:r>
                    </a:p>
                  </a:txBody>
                  <a:tcPr/>
                </a:tc>
                <a:extLst>
                  <a:ext uri="{0D108BD9-81ED-4DB2-BD59-A6C34878D82A}">
                    <a16:rowId xmlns:a16="http://schemas.microsoft.com/office/drawing/2014/main" val="10007"/>
                  </a:ext>
                </a:extLst>
              </a:tr>
              <a:tr h="558165">
                <a:tc>
                  <a:txBody>
                    <a:bodyPr/>
                    <a:lstStyle/>
                    <a:p>
                      <a:r>
                        <a:rPr lang="en-US" sz="2400" b="1" dirty="0"/>
                        <a:t>Salary of research technician</a:t>
                      </a:r>
                    </a:p>
                  </a:txBody>
                  <a:tcPr/>
                </a:tc>
                <a:tc>
                  <a:txBody>
                    <a:bodyPr/>
                    <a:lstStyle/>
                    <a:p>
                      <a:r>
                        <a:rPr lang="en-US" sz="2400" b="1" dirty="0"/>
                        <a:t>Alcohol</a:t>
                      </a:r>
                    </a:p>
                  </a:txBody>
                  <a:tcPr/>
                </a:tc>
                <a:extLst>
                  <a:ext uri="{0D108BD9-81ED-4DB2-BD59-A6C34878D82A}">
                    <a16:rowId xmlns:a16="http://schemas.microsoft.com/office/drawing/2014/main" val="10008"/>
                  </a:ext>
                </a:extLst>
              </a:tr>
              <a:tr h="558165">
                <a:tc>
                  <a:txBody>
                    <a:bodyPr/>
                    <a:lstStyle/>
                    <a:p>
                      <a:endParaRPr lang="en-US" sz="2400" b="1" dirty="0"/>
                    </a:p>
                  </a:txBody>
                  <a:tcPr/>
                </a:tc>
                <a:tc>
                  <a:txBody>
                    <a:bodyPr/>
                    <a:lstStyle/>
                    <a:p>
                      <a:r>
                        <a:rPr lang="en-US" sz="2400" b="1" dirty="0"/>
                        <a:t>Fees</a:t>
                      </a:r>
                    </a:p>
                  </a:txBody>
                  <a:tcPr/>
                </a:tc>
                <a:extLst>
                  <a:ext uri="{0D108BD9-81ED-4DB2-BD59-A6C34878D82A}">
                    <a16:rowId xmlns:a16="http://schemas.microsoft.com/office/drawing/2014/main" val="10009"/>
                  </a:ext>
                </a:extLst>
              </a:tr>
            </a:tbl>
          </a:graphicData>
        </a:graphic>
      </p:graphicFrame>
      <p:sp>
        <p:nvSpPr>
          <p:cNvPr id="3" name="Text Placeholder 2"/>
          <p:cNvSpPr>
            <a:spLocks noGrp="1"/>
          </p:cNvSpPr>
          <p:nvPr>
            <p:ph type="body" idx="1"/>
          </p:nvPr>
        </p:nvSpPr>
        <p:spPr>
          <a:xfrm>
            <a:off x="118872" y="146304"/>
            <a:ext cx="5724144" cy="485775"/>
          </a:xfrm>
        </p:spPr>
        <p:txBody>
          <a:bodyPr>
            <a:noAutofit/>
          </a:bodyPr>
          <a:lstStyle/>
          <a:p>
            <a:pPr>
              <a:defRPr/>
            </a:pPr>
            <a:r>
              <a:rPr lang="en-US" sz="4000" b="1" dirty="0">
                <a:solidFill>
                  <a:schemeClr val="bg1"/>
                </a:solidFill>
                <a:latin typeface="Adelle"/>
              </a:rPr>
              <a:t>Example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4014216" cy="549275"/>
          </a:xfrm>
        </p:spPr>
        <p:txBody>
          <a:bodyPr>
            <a:noAutofit/>
          </a:bodyPr>
          <a:lstStyle/>
          <a:p>
            <a:pPr>
              <a:defRPr/>
            </a:pPr>
            <a:r>
              <a:rPr lang="en-US" sz="4000" b="1" dirty="0">
                <a:solidFill>
                  <a:schemeClr val="bg1"/>
                </a:solidFill>
                <a:latin typeface="Adelle"/>
              </a:rPr>
              <a:t>Budget Types </a:t>
            </a:r>
          </a:p>
        </p:txBody>
      </p:sp>
      <p:sp>
        <p:nvSpPr>
          <p:cNvPr id="4" name="TextBox 3"/>
          <p:cNvSpPr txBox="1"/>
          <p:nvPr/>
        </p:nvSpPr>
        <p:spPr>
          <a:xfrm>
            <a:off x="114998" y="666941"/>
            <a:ext cx="12343701" cy="6247864"/>
          </a:xfrm>
          <a:prstGeom prst="rect">
            <a:avLst/>
          </a:prstGeom>
          <a:noFill/>
        </p:spPr>
        <p:txBody>
          <a:bodyPr wrap="square">
            <a:spAutoFit/>
          </a:bodyPr>
          <a:lstStyle/>
          <a:p>
            <a:pPr marL="457200" indent="-457200">
              <a:buFont typeface="Wingdings" panose="05000000000000000000" pitchFamily="2" charset="2"/>
              <a:buChar char="Ø"/>
              <a:defRPr/>
            </a:pPr>
            <a:r>
              <a:rPr lang="en-US" sz="2600" b="1" dirty="0">
                <a:solidFill>
                  <a:schemeClr val="bg1"/>
                </a:solidFill>
                <a:latin typeface="Adelle"/>
              </a:rPr>
              <a:t>Detailed Budget </a:t>
            </a:r>
            <a:r>
              <a:rPr lang="en-US" sz="2600" dirty="0">
                <a:solidFill>
                  <a:schemeClr val="bg1"/>
                </a:solidFill>
                <a:latin typeface="Adelle"/>
              </a:rPr>
              <a:t>– the most common type of budget when submitting to Federal, state, or private/non-profit organizations.  Line-by-line budget information for salary/fringe, supplies, travel, publication costs, subaward/consultant costs, etc.</a:t>
            </a:r>
          </a:p>
          <a:p>
            <a:pPr marL="457200" indent="-457200">
              <a:buFont typeface="Arial" panose="020B0604020202020204" pitchFamily="34" charset="0"/>
              <a:buChar char="•"/>
              <a:defRPr/>
            </a:pPr>
            <a:endParaRPr lang="en-US" sz="2600" dirty="0">
              <a:solidFill>
                <a:schemeClr val="bg1"/>
              </a:solidFill>
            </a:endParaRPr>
          </a:p>
          <a:p>
            <a:pPr marL="457200" indent="-457200">
              <a:buFont typeface="Wingdings" panose="05000000000000000000" pitchFamily="2" charset="2"/>
              <a:buChar char="Ø"/>
              <a:defRPr/>
            </a:pPr>
            <a:r>
              <a:rPr lang="en-US" sz="2600" b="1" dirty="0">
                <a:solidFill>
                  <a:schemeClr val="bg1"/>
                </a:solidFill>
                <a:latin typeface="Adelle"/>
              </a:rPr>
              <a:t>Modular Budget </a:t>
            </a:r>
            <a:r>
              <a:rPr lang="en-US" sz="2600" dirty="0">
                <a:solidFill>
                  <a:schemeClr val="bg1"/>
                </a:solidFill>
                <a:latin typeface="Adelle"/>
              </a:rPr>
              <a:t>– NIH specific budget required for new, renewal, resubmission, and revisions that request up to </a:t>
            </a:r>
            <a:r>
              <a:rPr lang="en-US" sz="2600" b="1" dirty="0">
                <a:solidFill>
                  <a:schemeClr val="bg1"/>
                </a:solidFill>
                <a:latin typeface="Adelle"/>
              </a:rPr>
              <a:t>$250,000</a:t>
            </a:r>
            <a:r>
              <a:rPr lang="en-US" sz="2600" dirty="0">
                <a:solidFill>
                  <a:schemeClr val="bg1"/>
                </a:solidFill>
                <a:latin typeface="Adelle"/>
              </a:rPr>
              <a:t> in direct costs (less consortium F&amp;A) and fall into one of the following funding supports mechanisms:</a:t>
            </a:r>
          </a:p>
          <a:p>
            <a:pPr marL="457200" indent="-457200">
              <a:buFont typeface="Arial" panose="020B0604020202020204" pitchFamily="34" charset="0"/>
              <a:buChar char="•"/>
              <a:defRPr/>
            </a:pPr>
            <a:endParaRPr lang="en-US" sz="1200" dirty="0">
              <a:solidFill>
                <a:schemeClr val="bg1"/>
              </a:solidFill>
            </a:endParaRPr>
          </a:p>
          <a:p>
            <a:pPr marL="1371600" lvl="2" indent="-457200">
              <a:buFont typeface="Courier New" panose="02070309020205020404" pitchFamily="49" charset="0"/>
              <a:buChar char="o"/>
              <a:defRPr/>
            </a:pPr>
            <a:r>
              <a:rPr lang="en-US" sz="2800" b="1" dirty="0">
                <a:solidFill>
                  <a:schemeClr val="bg1"/>
                </a:solidFill>
                <a:latin typeface="Adelle"/>
              </a:rPr>
              <a:t>R01 – Research Project Grant Program</a:t>
            </a:r>
          </a:p>
          <a:p>
            <a:pPr marL="1371600" lvl="2" indent="-457200">
              <a:buFont typeface="Courier New" panose="02070309020205020404" pitchFamily="49" charset="0"/>
              <a:buChar char="o"/>
              <a:defRPr/>
            </a:pPr>
            <a:r>
              <a:rPr lang="en-US" sz="2800" b="1" dirty="0">
                <a:solidFill>
                  <a:schemeClr val="bg1"/>
                </a:solidFill>
                <a:latin typeface="Adelle"/>
              </a:rPr>
              <a:t>R03 – Small Grant Program</a:t>
            </a:r>
          </a:p>
          <a:p>
            <a:pPr marL="1371600" lvl="2" indent="-457200">
              <a:buFont typeface="Courier New" panose="02070309020205020404" pitchFamily="49" charset="0"/>
              <a:buChar char="o"/>
              <a:defRPr/>
            </a:pPr>
            <a:r>
              <a:rPr lang="en-US" sz="2800" b="1" dirty="0">
                <a:solidFill>
                  <a:schemeClr val="bg1"/>
                </a:solidFill>
                <a:latin typeface="Adelle"/>
              </a:rPr>
              <a:t>R15 – Academic Research Enhancement Award (AREA) Grant</a:t>
            </a:r>
          </a:p>
          <a:p>
            <a:pPr marL="1371600" lvl="2" indent="-457200">
              <a:buFont typeface="Courier New" panose="02070309020205020404" pitchFamily="49" charset="0"/>
              <a:buChar char="o"/>
              <a:defRPr/>
            </a:pPr>
            <a:r>
              <a:rPr lang="en-US" sz="2800" b="1" dirty="0">
                <a:solidFill>
                  <a:schemeClr val="bg1"/>
                </a:solidFill>
                <a:latin typeface="Adelle"/>
              </a:rPr>
              <a:t>R21 – Exploratory/Development Research Grant Award</a:t>
            </a:r>
          </a:p>
          <a:p>
            <a:pPr marL="1371600" lvl="2" indent="-457200">
              <a:buFont typeface="Courier New" panose="02070309020205020404" pitchFamily="49" charset="0"/>
              <a:buChar char="o"/>
              <a:defRPr/>
            </a:pPr>
            <a:r>
              <a:rPr lang="en-US" sz="2800" b="1" dirty="0">
                <a:solidFill>
                  <a:schemeClr val="bg1"/>
                </a:solidFill>
                <a:latin typeface="Adelle"/>
              </a:rPr>
              <a:t>R34 – Clinical Trial Planning Grant Program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352427" y="542925"/>
            <a:ext cx="116852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a:r>
              <a:rPr lang="en-US" altLang="en-US" sz="2800" b="1" dirty="0">
                <a:solidFill>
                  <a:schemeClr val="bg1"/>
                </a:solidFill>
                <a:latin typeface="Adelle"/>
              </a:rPr>
              <a:t>Modular budgets should request funds in $25,000 increments for EACH year of the project </a:t>
            </a:r>
          </a:p>
        </p:txBody>
      </p:sp>
      <p:graphicFrame>
        <p:nvGraphicFramePr>
          <p:cNvPr id="5" name="Table 4"/>
          <p:cNvGraphicFramePr>
            <a:graphicFrameLocks noGrp="1"/>
          </p:cNvGraphicFramePr>
          <p:nvPr>
            <p:extLst>
              <p:ext uri="{D42A27DB-BD31-4B8C-83A1-F6EECF244321}">
                <p14:modId xmlns:p14="http://schemas.microsoft.com/office/powerpoint/2010/main" val="3659094933"/>
              </p:ext>
            </p:extLst>
          </p:nvPr>
        </p:nvGraphicFramePr>
        <p:xfrm>
          <a:off x="388334" y="1819656"/>
          <a:ext cx="11268391" cy="2672165"/>
        </p:xfrm>
        <a:graphic>
          <a:graphicData uri="http://schemas.openxmlformats.org/drawingml/2006/table">
            <a:tbl>
              <a:tblPr firstRow="1" bandRow="1">
                <a:effectLst>
                  <a:reflection blurRad="6350" stA="50000" endA="295" endPos="92000" dist="101600" dir="5400000" sy="-100000" algn="bl" rotWithShape="0"/>
                </a:effectLst>
                <a:tableStyleId>{5C22544A-7EE6-4342-B048-85BDC9FD1C3A}</a:tableStyleId>
              </a:tblPr>
              <a:tblGrid>
                <a:gridCol w="2973130">
                  <a:extLst>
                    <a:ext uri="{9D8B030D-6E8A-4147-A177-3AD203B41FA5}">
                      <a16:colId xmlns:a16="http://schemas.microsoft.com/office/drawing/2014/main" val="20000"/>
                    </a:ext>
                  </a:extLst>
                </a:gridCol>
                <a:gridCol w="1209059">
                  <a:extLst>
                    <a:ext uri="{9D8B030D-6E8A-4147-A177-3AD203B41FA5}">
                      <a16:colId xmlns:a16="http://schemas.microsoft.com/office/drawing/2014/main" val="20001"/>
                    </a:ext>
                  </a:extLst>
                </a:gridCol>
                <a:gridCol w="1435938">
                  <a:extLst>
                    <a:ext uri="{9D8B030D-6E8A-4147-A177-3AD203B41FA5}">
                      <a16:colId xmlns:a16="http://schemas.microsoft.com/office/drawing/2014/main" val="20002"/>
                    </a:ext>
                  </a:extLst>
                </a:gridCol>
                <a:gridCol w="1243115">
                  <a:extLst>
                    <a:ext uri="{9D8B030D-6E8A-4147-A177-3AD203B41FA5}">
                      <a16:colId xmlns:a16="http://schemas.microsoft.com/office/drawing/2014/main" val="20003"/>
                    </a:ext>
                  </a:extLst>
                </a:gridCol>
                <a:gridCol w="1319077">
                  <a:extLst>
                    <a:ext uri="{9D8B030D-6E8A-4147-A177-3AD203B41FA5}">
                      <a16:colId xmlns:a16="http://schemas.microsoft.com/office/drawing/2014/main" val="20004"/>
                    </a:ext>
                  </a:extLst>
                </a:gridCol>
                <a:gridCol w="1278176">
                  <a:extLst>
                    <a:ext uri="{9D8B030D-6E8A-4147-A177-3AD203B41FA5}">
                      <a16:colId xmlns:a16="http://schemas.microsoft.com/office/drawing/2014/main" val="20005"/>
                    </a:ext>
                  </a:extLst>
                </a:gridCol>
                <a:gridCol w="1809896">
                  <a:extLst>
                    <a:ext uri="{9D8B030D-6E8A-4147-A177-3AD203B41FA5}">
                      <a16:colId xmlns:a16="http://schemas.microsoft.com/office/drawing/2014/main" val="20006"/>
                    </a:ext>
                  </a:extLst>
                </a:gridCol>
              </a:tblGrid>
              <a:tr h="616415">
                <a:tc>
                  <a:txBody>
                    <a:bodyPr/>
                    <a:lstStyle/>
                    <a:p>
                      <a:endParaRPr lang="en-US" sz="1800" dirty="0"/>
                    </a:p>
                  </a:txBody>
                  <a:tcPr marL="91445" marR="91445" marT="45700" marB="45700"/>
                </a:tc>
                <a:tc>
                  <a:txBody>
                    <a:bodyPr/>
                    <a:lstStyle/>
                    <a:p>
                      <a:pPr algn="ctr"/>
                      <a:r>
                        <a:rPr lang="en-US" sz="2400" dirty="0"/>
                        <a:t>Year 1</a:t>
                      </a:r>
                    </a:p>
                  </a:txBody>
                  <a:tcPr marL="91445" marR="91445" marT="45700" marB="45700"/>
                </a:tc>
                <a:tc>
                  <a:txBody>
                    <a:bodyPr/>
                    <a:lstStyle/>
                    <a:p>
                      <a:pPr algn="ctr"/>
                      <a:r>
                        <a:rPr lang="en-US" sz="2400" dirty="0"/>
                        <a:t>Year 2</a:t>
                      </a:r>
                    </a:p>
                  </a:txBody>
                  <a:tcPr marL="91445" marR="91445" marT="45700" marB="45700"/>
                </a:tc>
                <a:tc>
                  <a:txBody>
                    <a:bodyPr/>
                    <a:lstStyle/>
                    <a:p>
                      <a:pPr algn="ctr"/>
                      <a:r>
                        <a:rPr lang="en-US" sz="2400" dirty="0"/>
                        <a:t>Year 3</a:t>
                      </a:r>
                    </a:p>
                  </a:txBody>
                  <a:tcPr marL="91445" marR="91445" marT="45700" marB="45700"/>
                </a:tc>
                <a:tc>
                  <a:txBody>
                    <a:bodyPr/>
                    <a:lstStyle/>
                    <a:p>
                      <a:pPr algn="ctr"/>
                      <a:r>
                        <a:rPr lang="en-US" sz="2400" dirty="0"/>
                        <a:t>Year 4</a:t>
                      </a:r>
                    </a:p>
                  </a:txBody>
                  <a:tcPr marL="91445" marR="91445" marT="45700" marB="45700"/>
                </a:tc>
                <a:tc>
                  <a:txBody>
                    <a:bodyPr/>
                    <a:lstStyle/>
                    <a:p>
                      <a:pPr algn="ctr"/>
                      <a:r>
                        <a:rPr lang="en-US" sz="2400" dirty="0"/>
                        <a:t>Year 5</a:t>
                      </a:r>
                    </a:p>
                  </a:txBody>
                  <a:tcPr marL="91445" marR="91445" marT="45700" marB="45700"/>
                </a:tc>
                <a:tc>
                  <a:txBody>
                    <a:bodyPr/>
                    <a:lstStyle/>
                    <a:p>
                      <a:pPr algn="ctr"/>
                      <a:r>
                        <a:rPr lang="en-US" sz="2400" dirty="0"/>
                        <a:t>Total Project</a:t>
                      </a:r>
                    </a:p>
                  </a:txBody>
                  <a:tcPr marL="91445" marR="91445" marT="45700" marB="45700"/>
                </a:tc>
                <a:extLst>
                  <a:ext uri="{0D108BD9-81ED-4DB2-BD59-A6C34878D82A}">
                    <a16:rowId xmlns:a16="http://schemas.microsoft.com/office/drawing/2014/main" val="10000"/>
                  </a:ext>
                </a:extLst>
              </a:tr>
              <a:tr h="616415">
                <a:tc>
                  <a:txBody>
                    <a:bodyPr/>
                    <a:lstStyle/>
                    <a:p>
                      <a:r>
                        <a:rPr lang="en-US" sz="2400" b="1" dirty="0"/>
                        <a:t>DC less consortium F&amp;A</a:t>
                      </a:r>
                    </a:p>
                  </a:txBody>
                  <a:tcPr marL="91445" marR="91445" marT="45700" marB="45700"/>
                </a:tc>
                <a:tc>
                  <a:txBody>
                    <a:bodyPr/>
                    <a:lstStyle/>
                    <a:p>
                      <a:r>
                        <a:rPr lang="en-US" sz="2400" b="1" dirty="0"/>
                        <a:t>225,000</a:t>
                      </a:r>
                    </a:p>
                  </a:txBody>
                  <a:tcPr marL="91445" marR="91445" marT="45700" marB="45700"/>
                </a:tc>
                <a:tc>
                  <a:txBody>
                    <a:bodyPr/>
                    <a:lstStyle/>
                    <a:p>
                      <a:r>
                        <a:rPr lang="en-US" sz="2400" b="1" dirty="0"/>
                        <a:t>250,000</a:t>
                      </a:r>
                    </a:p>
                  </a:txBody>
                  <a:tcPr marL="91445" marR="91445" marT="45700" marB="45700"/>
                </a:tc>
                <a:tc>
                  <a:txBody>
                    <a:bodyPr/>
                    <a:lstStyle/>
                    <a:p>
                      <a:r>
                        <a:rPr lang="en-US" sz="2400" b="1" dirty="0"/>
                        <a:t>250,000</a:t>
                      </a:r>
                    </a:p>
                  </a:txBody>
                  <a:tcPr marL="91445" marR="91445" marT="45700" marB="45700"/>
                </a:tc>
                <a:tc>
                  <a:txBody>
                    <a:bodyPr/>
                    <a:lstStyle/>
                    <a:p>
                      <a:r>
                        <a:rPr lang="en-US" sz="2400" b="1" dirty="0"/>
                        <a:t>250,000</a:t>
                      </a:r>
                    </a:p>
                  </a:txBody>
                  <a:tcPr marL="91445" marR="91445" marT="45700" marB="45700"/>
                </a:tc>
                <a:tc>
                  <a:txBody>
                    <a:bodyPr/>
                    <a:lstStyle/>
                    <a:p>
                      <a:r>
                        <a:rPr lang="en-US" sz="2400" b="1" dirty="0"/>
                        <a:t>275,000</a:t>
                      </a:r>
                    </a:p>
                  </a:txBody>
                  <a:tcPr marL="91445" marR="91445" marT="45700" marB="45700"/>
                </a:tc>
                <a:tc>
                  <a:txBody>
                    <a:bodyPr/>
                    <a:lstStyle/>
                    <a:p>
                      <a:r>
                        <a:rPr lang="en-US" sz="2400" b="1" dirty="0"/>
                        <a:t>1,250,000</a:t>
                      </a:r>
                    </a:p>
                  </a:txBody>
                  <a:tcPr marL="91445" marR="91445" marT="45700" marB="45700"/>
                </a:tc>
                <a:extLst>
                  <a:ext uri="{0D108BD9-81ED-4DB2-BD59-A6C34878D82A}">
                    <a16:rowId xmlns:a16="http://schemas.microsoft.com/office/drawing/2014/main" val="10001"/>
                  </a:ext>
                </a:extLst>
              </a:tr>
              <a:tr h="616415">
                <a:tc>
                  <a:txBody>
                    <a:bodyPr/>
                    <a:lstStyle/>
                    <a:p>
                      <a:r>
                        <a:rPr lang="en-US" sz="2400" b="1" dirty="0"/>
                        <a:t>Consortium F&amp;A</a:t>
                      </a:r>
                    </a:p>
                  </a:txBody>
                  <a:tcPr marL="91445" marR="91445" marT="45700" marB="45700"/>
                </a:tc>
                <a:tc>
                  <a:txBody>
                    <a:bodyPr/>
                    <a:lstStyle/>
                    <a:p>
                      <a:r>
                        <a:rPr lang="en-US" sz="2400" b="1" dirty="0"/>
                        <a:t>25,000</a:t>
                      </a:r>
                    </a:p>
                  </a:txBody>
                  <a:tcPr marL="91445" marR="91445" marT="45700" marB="45700"/>
                </a:tc>
                <a:tc>
                  <a:txBody>
                    <a:bodyPr/>
                    <a:lstStyle/>
                    <a:p>
                      <a:r>
                        <a:rPr lang="en-US" sz="2400" b="1" dirty="0"/>
                        <a:t>25,000</a:t>
                      </a:r>
                    </a:p>
                  </a:txBody>
                  <a:tcPr marL="91445" marR="91445" marT="45700" marB="45700"/>
                </a:tc>
                <a:tc>
                  <a:txBody>
                    <a:bodyPr/>
                    <a:lstStyle/>
                    <a:p>
                      <a:r>
                        <a:rPr lang="en-US" sz="2400" b="1" dirty="0"/>
                        <a:t>25,000</a:t>
                      </a:r>
                    </a:p>
                  </a:txBody>
                  <a:tcPr marL="91445" marR="91445" marT="45700" marB="45700"/>
                </a:tc>
                <a:tc>
                  <a:txBody>
                    <a:bodyPr/>
                    <a:lstStyle/>
                    <a:p>
                      <a:r>
                        <a:rPr lang="en-US" sz="2400" b="1" dirty="0"/>
                        <a:t>25,000</a:t>
                      </a:r>
                    </a:p>
                  </a:txBody>
                  <a:tcPr marL="91445" marR="91445" marT="45700" marB="45700"/>
                </a:tc>
                <a:tc>
                  <a:txBody>
                    <a:bodyPr/>
                    <a:lstStyle/>
                    <a:p>
                      <a:r>
                        <a:rPr lang="en-US" sz="2400" b="1" dirty="0"/>
                        <a:t>25,000</a:t>
                      </a:r>
                    </a:p>
                  </a:txBody>
                  <a:tcPr marL="91445" marR="91445" marT="45700" marB="45700"/>
                </a:tc>
                <a:tc>
                  <a:txBody>
                    <a:bodyPr/>
                    <a:lstStyle/>
                    <a:p>
                      <a:r>
                        <a:rPr lang="en-US" sz="2400" b="1" dirty="0"/>
                        <a:t>125,000</a:t>
                      </a:r>
                    </a:p>
                  </a:txBody>
                  <a:tcPr marL="91445" marR="91445" marT="45700" marB="45700"/>
                </a:tc>
                <a:extLst>
                  <a:ext uri="{0D108BD9-81ED-4DB2-BD59-A6C34878D82A}">
                    <a16:rowId xmlns:a16="http://schemas.microsoft.com/office/drawing/2014/main" val="10002"/>
                  </a:ext>
                </a:extLst>
              </a:tr>
              <a:tr h="616415">
                <a:tc>
                  <a:txBody>
                    <a:bodyPr/>
                    <a:lstStyle/>
                    <a:p>
                      <a:r>
                        <a:rPr lang="en-US" sz="2400" b="1" dirty="0"/>
                        <a:t>Total Direct Costs</a:t>
                      </a:r>
                    </a:p>
                  </a:txBody>
                  <a:tcPr marL="91445" marR="91445" marT="45700" marB="45700"/>
                </a:tc>
                <a:tc>
                  <a:txBody>
                    <a:bodyPr/>
                    <a:lstStyle/>
                    <a:p>
                      <a:r>
                        <a:rPr lang="en-US" sz="2400" b="1" dirty="0"/>
                        <a:t>250,000</a:t>
                      </a:r>
                    </a:p>
                  </a:txBody>
                  <a:tcPr marL="91445" marR="91445" marT="45700" marB="45700"/>
                </a:tc>
                <a:tc>
                  <a:txBody>
                    <a:bodyPr/>
                    <a:lstStyle/>
                    <a:p>
                      <a:r>
                        <a:rPr lang="en-US" sz="2400" b="1" dirty="0"/>
                        <a:t>275,000</a:t>
                      </a:r>
                    </a:p>
                  </a:txBody>
                  <a:tcPr marL="91445" marR="91445" marT="45700" marB="45700"/>
                </a:tc>
                <a:tc>
                  <a:txBody>
                    <a:bodyPr/>
                    <a:lstStyle/>
                    <a:p>
                      <a:r>
                        <a:rPr lang="en-US" sz="2400" b="1" dirty="0"/>
                        <a:t>275,000</a:t>
                      </a:r>
                    </a:p>
                  </a:txBody>
                  <a:tcPr marL="91445" marR="91445" marT="45700" marB="45700"/>
                </a:tc>
                <a:tc>
                  <a:txBody>
                    <a:bodyPr/>
                    <a:lstStyle/>
                    <a:p>
                      <a:r>
                        <a:rPr lang="en-US" sz="2400" b="1" dirty="0"/>
                        <a:t>275,000</a:t>
                      </a:r>
                    </a:p>
                  </a:txBody>
                  <a:tcPr marL="91445" marR="91445" marT="45700" marB="45700"/>
                </a:tc>
                <a:tc>
                  <a:txBody>
                    <a:bodyPr/>
                    <a:lstStyle/>
                    <a:p>
                      <a:r>
                        <a:rPr lang="en-US" sz="2400" b="1" dirty="0"/>
                        <a:t>300,000</a:t>
                      </a:r>
                    </a:p>
                  </a:txBody>
                  <a:tcPr marL="91445" marR="91445" marT="45700" marB="45700"/>
                </a:tc>
                <a:tc>
                  <a:txBody>
                    <a:bodyPr/>
                    <a:lstStyle/>
                    <a:p>
                      <a:r>
                        <a:rPr lang="en-US" sz="2400" b="1" dirty="0"/>
                        <a:t>1,375,000</a:t>
                      </a:r>
                    </a:p>
                  </a:txBody>
                  <a:tcPr marL="91445" marR="91445" marT="45700" marB="45700"/>
                </a:tc>
                <a:extLst>
                  <a:ext uri="{0D108BD9-81ED-4DB2-BD59-A6C34878D82A}">
                    <a16:rowId xmlns:a16="http://schemas.microsoft.com/office/drawing/2014/main" val="10003"/>
                  </a:ext>
                </a:extLst>
              </a:tr>
            </a:tbl>
          </a:graphicData>
        </a:graphic>
      </p:graphicFrame>
      <p:sp>
        <p:nvSpPr>
          <p:cNvPr id="37933" name="TextBox 5"/>
          <p:cNvSpPr txBox="1">
            <a:spLocks noChangeArrowheads="1"/>
          </p:cNvSpPr>
          <p:nvPr/>
        </p:nvSpPr>
        <p:spPr bwMode="auto">
          <a:xfrm>
            <a:off x="1831120" y="4868720"/>
            <a:ext cx="8523844" cy="1384995"/>
          </a:xfrm>
          <a:prstGeom prst="rect">
            <a:avLst/>
          </a:prstGeom>
          <a:solidFill>
            <a:srgbClr val="FFCC49"/>
          </a:solidFill>
          <a:ln w="47625">
            <a:solidFill>
              <a:srgbClr val="FFCC49"/>
            </a:solidFill>
            <a:miter lim="800000"/>
            <a:headEnd/>
            <a:tailEnd/>
          </a:ln>
          <a:effectLst>
            <a:reflection blurRad="6350" stA="50000" endA="300" endPos="38500" dist="50800" dir="5400000" sy="-100000" algn="bl" rotWithShape="0"/>
          </a:effec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2800" b="1" dirty="0">
                <a:solidFill>
                  <a:schemeClr val="bg1"/>
                </a:solidFill>
                <a:latin typeface="Adelle"/>
              </a:rPr>
              <a:t>NOTE: If the prime application utilizes a modular budget, the subaward site needs to prepare a modular budget for inclusion to the application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753" y="156754"/>
            <a:ext cx="6290345" cy="690563"/>
          </a:xfrm>
        </p:spPr>
        <p:txBody>
          <a:bodyPr anchor="t">
            <a:normAutofit/>
          </a:bodyPr>
          <a:lstStyle/>
          <a:p>
            <a:pPr>
              <a:defRPr/>
            </a:pPr>
            <a:r>
              <a:rPr lang="en-US" sz="4000" b="1" dirty="0">
                <a:solidFill>
                  <a:schemeClr val="bg1"/>
                </a:solidFill>
              </a:rPr>
              <a:t>Direct Cost Line Items</a:t>
            </a:r>
          </a:p>
        </p:txBody>
      </p:sp>
      <p:sp>
        <p:nvSpPr>
          <p:cNvPr id="3" name="Text Placeholder 2"/>
          <p:cNvSpPr>
            <a:spLocks noGrp="1"/>
          </p:cNvSpPr>
          <p:nvPr>
            <p:ph type="body" idx="1"/>
          </p:nvPr>
        </p:nvSpPr>
        <p:spPr>
          <a:xfrm>
            <a:off x="261213" y="1120775"/>
            <a:ext cx="11780837" cy="5737225"/>
          </a:xfrm>
        </p:spPr>
        <p:txBody>
          <a:bodyPr>
            <a:normAutofit lnSpcReduction="10000"/>
          </a:bodyPr>
          <a:lstStyle/>
          <a:p>
            <a:pPr marL="457200" indent="-457200">
              <a:buFont typeface="Wingdings" panose="05000000000000000000" pitchFamily="2" charset="2"/>
              <a:buChar char="ü"/>
              <a:defRPr/>
            </a:pPr>
            <a:r>
              <a:rPr lang="en-US" sz="2800" b="1" dirty="0">
                <a:ln>
                  <a:solidFill>
                    <a:srgbClr val="FFC000"/>
                  </a:solidFill>
                </a:ln>
                <a:solidFill>
                  <a:srgbClr val="266659"/>
                </a:solidFill>
                <a:latin typeface="Adelle"/>
              </a:rPr>
              <a:t>Personnel</a:t>
            </a:r>
            <a:r>
              <a:rPr lang="en-US" sz="2800" dirty="0">
                <a:ln>
                  <a:solidFill>
                    <a:srgbClr val="FFC000"/>
                  </a:solidFill>
                </a:ln>
                <a:solidFill>
                  <a:srgbClr val="266659"/>
                </a:solidFill>
                <a:latin typeface="Adelle"/>
              </a:rPr>
              <a:t> –</a:t>
            </a:r>
            <a:r>
              <a:rPr lang="en-US" sz="2800" dirty="0">
                <a:solidFill>
                  <a:schemeClr val="bg1"/>
                </a:solidFill>
                <a:latin typeface="Adelle"/>
              </a:rPr>
              <a:t> any WSU employee contributing to the completion of the project, including senior personnel, post docs, students, tech support, etc.</a:t>
            </a:r>
          </a:p>
          <a:p>
            <a:pPr marL="457200" indent="-457200">
              <a:buFont typeface="Wingdings" panose="05000000000000000000" pitchFamily="2" charset="2"/>
              <a:buChar char="ü"/>
              <a:defRPr/>
            </a:pPr>
            <a:endParaRPr lang="en-US" sz="1700" dirty="0">
              <a:solidFill>
                <a:schemeClr val="bg1"/>
              </a:solidFill>
              <a:latin typeface="Adelle"/>
            </a:endParaRPr>
          </a:p>
          <a:p>
            <a:pPr marL="914400" lvl="1" indent="-457200">
              <a:buFont typeface="Wingdings" panose="05000000000000000000" pitchFamily="2" charset="2"/>
              <a:buChar char="ü"/>
              <a:defRPr/>
            </a:pPr>
            <a:r>
              <a:rPr lang="en-US" sz="2800" dirty="0">
                <a:solidFill>
                  <a:schemeClr val="bg1"/>
                </a:solidFill>
                <a:latin typeface="Adelle"/>
              </a:rPr>
              <a:t>Institutional Base Salary – Base pay earned by WSU employee, excluding supplemental pay</a:t>
            </a:r>
          </a:p>
          <a:p>
            <a:pPr marL="914400" lvl="1" indent="-457200">
              <a:buFont typeface="Wingdings" panose="05000000000000000000" pitchFamily="2" charset="2"/>
              <a:buChar char="ü"/>
              <a:defRPr/>
            </a:pPr>
            <a:endParaRPr lang="en-US" sz="1700" dirty="0">
              <a:solidFill>
                <a:schemeClr val="bg1"/>
              </a:solidFill>
              <a:latin typeface="Adelle"/>
            </a:endParaRPr>
          </a:p>
          <a:p>
            <a:pPr marL="914400" lvl="1" indent="-457200">
              <a:buFont typeface="Wingdings" panose="05000000000000000000" pitchFamily="2" charset="2"/>
              <a:buChar char="ü"/>
              <a:defRPr/>
            </a:pPr>
            <a:r>
              <a:rPr lang="en-US" sz="2800" dirty="0">
                <a:solidFill>
                  <a:schemeClr val="bg1"/>
                </a:solidFill>
                <a:latin typeface="Adelle"/>
              </a:rPr>
              <a:t>Salary and Wages</a:t>
            </a:r>
          </a:p>
          <a:p>
            <a:pPr marL="914400" lvl="1" indent="-457200">
              <a:buFont typeface="Wingdings" panose="05000000000000000000" pitchFamily="2" charset="2"/>
              <a:buChar char="ü"/>
              <a:defRPr/>
            </a:pPr>
            <a:endParaRPr lang="en-US" sz="900" dirty="0">
              <a:solidFill>
                <a:schemeClr val="bg1"/>
              </a:solidFill>
              <a:latin typeface="Adelle"/>
            </a:endParaRPr>
          </a:p>
          <a:p>
            <a:pPr marL="1371600" lvl="2" indent="-457200">
              <a:buFont typeface="Courier New" panose="02070309020205020404" pitchFamily="49" charset="0"/>
              <a:buChar char="o"/>
              <a:defRPr/>
            </a:pPr>
            <a:r>
              <a:rPr lang="en-US" sz="2800" b="1" dirty="0">
                <a:solidFill>
                  <a:schemeClr val="bg1"/>
                </a:solidFill>
                <a:latin typeface="Adelle"/>
              </a:rPr>
              <a:t>Senior/Key Personnel must have measurable effort (1% or more)</a:t>
            </a:r>
          </a:p>
          <a:p>
            <a:pPr marL="1371600" lvl="2" indent="-457200">
              <a:buFont typeface="Courier New" panose="02070309020205020404" pitchFamily="49" charset="0"/>
              <a:buChar char="o"/>
              <a:defRPr/>
            </a:pPr>
            <a:r>
              <a:rPr lang="en-US" sz="2800" b="1" dirty="0">
                <a:solidFill>
                  <a:schemeClr val="bg1"/>
                </a:solidFill>
                <a:latin typeface="Adelle"/>
              </a:rPr>
              <a:t>Non-key personnel includes research assistants, technicians, post docs, analysts, etc.</a:t>
            </a:r>
          </a:p>
          <a:p>
            <a:pPr marL="1371600" lvl="2" indent="-457200">
              <a:buFont typeface="Courier New" panose="02070309020205020404" pitchFamily="49" charset="0"/>
              <a:buChar char="o"/>
              <a:defRPr/>
            </a:pPr>
            <a:r>
              <a:rPr lang="en-US" sz="2800" b="1" dirty="0">
                <a:solidFill>
                  <a:schemeClr val="bg1"/>
                </a:solidFill>
                <a:latin typeface="Adelle"/>
              </a:rPr>
              <a:t>TBAs are NOT key personnel</a:t>
            </a:r>
          </a:p>
          <a:p>
            <a:pPr marL="1371600" lvl="2" indent="-457200">
              <a:buFont typeface="Courier New" panose="02070309020205020404" pitchFamily="49" charset="0"/>
              <a:buChar char="o"/>
              <a:defRPr/>
            </a:pPr>
            <a:r>
              <a:rPr lang="en-US" sz="2800" b="1" dirty="0">
                <a:solidFill>
                  <a:schemeClr val="bg1"/>
                </a:solidFill>
                <a:latin typeface="Adelle"/>
              </a:rPr>
              <a:t>Faculty appointments may be either 12 months or 9 months and will affect effort calculation</a:t>
            </a:r>
          </a:p>
          <a:p>
            <a:pPr marL="1371600" lvl="2" indent="-457200">
              <a:buFont typeface="Courier New" panose="02070309020205020404" pitchFamily="49" charset="0"/>
              <a:buChar char="o"/>
              <a:defRPr/>
            </a:pPr>
            <a:r>
              <a:rPr lang="en-US" sz="2800" b="1" dirty="0">
                <a:solidFill>
                  <a:schemeClr val="bg1"/>
                </a:solidFill>
                <a:latin typeface="Adelle"/>
              </a:rPr>
              <a:t>NIH, AHRQ and SAMHSA follow the Federal Executive Level I Salary Cap</a:t>
            </a:r>
          </a:p>
          <a:p>
            <a:pPr marL="457200" indent="-457200">
              <a:buFont typeface="Courier New" panose="02070309020205020404" pitchFamily="49" charset="0"/>
              <a:buChar char="o"/>
              <a:defRPr/>
            </a:pPr>
            <a:endParaRPr lang="en-US" sz="2800" dirty="0"/>
          </a:p>
          <a:p>
            <a:pPr>
              <a:defRPr/>
            </a:pPr>
            <a:endParaRPr lang="en-US" sz="2800" dirty="0"/>
          </a:p>
        </p:txBody>
      </p:sp>
      <p:cxnSp>
        <p:nvCxnSpPr>
          <p:cNvPr id="4" name="Straight Connector 3"/>
          <p:cNvCxnSpPr/>
          <p:nvPr/>
        </p:nvCxnSpPr>
        <p:spPr>
          <a:xfrm flipV="1">
            <a:off x="261213" y="69914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77469" y="84201"/>
            <a:ext cx="11183254" cy="2246769"/>
          </a:xfrm>
          <a:prstGeom prst="rect">
            <a:avLst/>
          </a:prstGeom>
          <a:noFill/>
        </p:spPr>
        <p:txBody>
          <a:bodyPr wrap="none">
            <a:spAutoFit/>
          </a:bodyPr>
          <a:lstStyle/>
          <a:p>
            <a:pPr>
              <a:defRPr/>
            </a:pPr>
            <a:r>
              <a:rPr lang="en-US" sz="4400" b="1" dirty="0">
                <a:solidFill>
                  <a:schemeClr val="bg1"/>
                </a:solidFill>
                <a:latin typeface="Adelle"/>
              </a:rPr>
              <a:t>Effort Calculations </a:t>
            </a:r>
            <a:r>
              <a:rPr lang="en-US" sz="4400" dirty="0">
                <a:solidFill>
                  <a:schemeClr val="bg1"/>
                </a:solidFill>
                <a:latin typeface="Adelle"/>
              </a:rPr>
              <a:t>– </a:t>
            </a:r>
          </a:p>
          <a:p>
            <a:pPr>
              <a:defRPr/>
            </a:pPr>
            <a:endParaRPr lang="en-US" dirty="0"/>
          </a:p>
          <a:p>
            <a:pPr marL="457200" indent="-457200">
              <a:buFont typeface="Wingdings" panose="05000000000000000000" pitchFamily="2" charset="2"/>
              <a:buChar char="Ø"/>
              <a:defRPr/>
            </a:pPr>
            <a:r>
              <a:rPr lang="en-US" sz="2600" dirty="0">
                <a:solidFill>
                  <a:schemeClr val="bg1"/>
                </a:solidFill>
                <a:latin typeface="Adelle"/>
              </a:rPr>
              <a:t>Effort is a reflection of the time a person will spend working on a project</a:t>
            </a:r>
          </a:p>
          <a:p>
            <a:pPr marL="457200" indent="-457200">
              <a:buFont typeface="Wingdings" panose="05000000000000000000" pitchFamily="2" charset="2"/>
              <a:buChar char="Ø"/>
              <a:defRPr/>
            </a:pPr>
            <a:r>
              <a:rPr lang="en-US" sz="2600" dirty="0">
                <a:solidFill>
                  <a:schemeClr val="bg1"/>
                </a:solidFill>
                <a:latin typeface="Adelle"/>
              </a:rPr>
              <a:t>May be in person months</a:t>
            </a:r>
          </a:p>
          <a:p>
            <a:pPr marL="457200" indent="-457200">
              <a:buFont typeface="Wingdings" panose="05000000000000000000" pitchFamily="2" charset="2"/>
              <a:buChar char="Ø"/>
              <a:defRPr/>
            </a:pPr>
            <a:r>
              <a:rPr lang="en-US" sz="2600" dirty="0">
                <a:solidFill>
                  <a:schemeClr val="bg1"/>
                </a:solidFill>
                <a:latin typeface="Adelle"/>
              </a:rPr>
              <a:t>Personnel salary requested is based on estimated effort</a:t>
            </a:r>
          </a:p>
        </p:txBody>
      </p:sp>
      <p:sp>
        <p:nvSpPr>
          <p:cNvPr id="39939" name="TextBox 4"/>
          <p:cNvSpPr txBox="1">
            <a:spLocks noChangeArrowheads="1"/>
          </p:cNvSpPr>
          <p:nvPr/>
        </p:nvSpPr>
        <p:spPr bwMode="auto">
          <a:xfrm>
            <a:off x="237744" y="2914650"/>
            <a:ext cx="116784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3200" b="1" dirty="0">
                <a:solidFill>
                  <a:schemeClr val="bg1"/>
                </a:solidFill>
                <a:latin typeface="Adelle"/>
              </a:rPr>
              <a:t>EXAMPLE:</a:t>
            </a:r>
          </a:p>
          <a:p>
            <a:endParaRPr lang="en-US" altLang="en-US" sz="2400" b="1" dirty="0">
              <a:solidFill>
                <a:schemeClr val="bg1"/>
              </a:solidFill>
              <a:latin typeface="Adelle"/>
            </a:endParaRPr>
          </a:p>
        </p:txBody>
      </p:sp>
      <p:graphicFrame>
        <p:nvGraphicFramePr>
          <p:cNvPr id="2" name="Table 1"/>
          <p:cNvGraphicFramePr>
            <a:graphicFrameLocks noGrp="1"/>
          </p:cNvGraphicFramePr>
          <p:nvPr>
            <p:extLst>
              <p:ext uri="{D42A27DB-BD31-4B8C-83A1-F6EECF244321}">
                <p14:modId xmlns:p14="http://schemas.microsoft.com/office/powerpoint/2010/main" val="124647877"/>
              </p:ext>
            </p:extLst>
          </p:nvPr>
        </p:nvGraphicFramePr>
        <p:xfrm>
          <a:off x="1520897" y="3586351"/>
          <a:ext cx="9392526" cy="3071750"/>
        </p:xfrm>
        <a:graphic>
          <a:graphicData uri="http://schemas.openxmlformats.org/drawingml/2006/table">
            <a:tbl>
              <a:tblPr firstRow="1" bandRow="1">
                <a:tableStyleId>{073A0DAA-6AF3-43AB-8588-CEC1D06C72B9}</a:tableStyleId>
              </a:tblPr>
              <a:tblGrid>
                <a:gridCol w="4696263">
                  <a:extLst>
                    <a:ext uri="{9D8B030D-6E8A-4147-A177-3AD203B41FA5}">
                      <a16:colId xmlns:a16="http://schemas.microsoft.com/office/drawing/2014/main" val="20000"/>
                    </a:ext>
                  </a:extLst>
                </a:gridCol>
                <a:gridCol w="4696263">
                  <a:extLst>
                    <a:ext uri="{9D8B030D-6E8A-4147-A177-3AD203B41FA5}">
                      <a16:colId xmlns:a16="http://schemas.microsoft.com/office/drawing/2014/main" val="20001"/>
                    </a:ext>
                  </a:extLst>
                </a:gridCol>
              </a:tblGrid>
              <a:tr h="614350">
                <a:tc>
                  <a:txBody>
                    <a:bodyPr/>
                    <a:lstStyle/>
                    <a:p>
                      <a:pPr algn="ctr"/>
                      <a:r>
                        <a:rPr lang="en-US" sz="2400" b="1" dirty="0">
                          <a:solidFill>
                            <a:srgbClr val="266659"/>
                          </a:solidFill>
                        </a:rPr>
                        <a:t>12</a:t>
                      </a:r>
                      <a:r>
                        <a:rPr lang="en-US" sz="2400" b="1" baseline="0" dirty="0">
                          <a:solidFill>
                            <a:srgbClr val="266659"/>
                          </a:solidFill>
                        </a:rPr>
                        <a:t> Month Appointment</a:t>
                      </a:r>
                      <a:endParaRPr lang="en-US" sz="2400" b="1" dirty="0">
                        <a:solidFill>
                          <a:srgbClr val="266659"/>
                        </a:solidFill>
                      </a:endParaRP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tc>
                  <a:txBody>
                    <a:bodyPr/>
                    <a:lstStyle/>
                    <a:p>
                      <a:pPr algn="ctr"/>
                      <a:r>
                        <a:rPr lang="en-US" sz="2400" b="1" dirty="0">
                          <a:solidFill>
                            <a:srgbClr val="266659"/>
                          </a:solidFill>
                        </a:rPr>
                        <a:t>9 Month Appointment</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extLst>
                  <a:ext uri="{0D108BD9-81ED-4DB2-BD59-A6C34878D82A}">
                    <a16:rowId xmlns:a16="http://schemas.microsoft.com/office/drawing/2014/main" val="10000"/>
                  </a:ext>
                </a:extLst>
              </a:tr>
              <a:tr h="614350">
                <a:tc>
                  <a:txBody>
                    <a:bodyPr/>
                    <a:lstStyle/>
                    <a:p>
                      <a:pPr algn="ctr"/>
                      <a:r>
                        <a:rPr lang="en-US" sz="2000" b="1" dirty="0">
                          <a:solidFill>
                            <a:srgbClr val="266659"/>
                          </a:solidFill>
                        </a:rPr>
                        <a:t>Base Salary = $100,000</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tc>
                  <a:txBody>
                    <a:bodyPr/>
                    <a:lstStyle/>
                    <a:p>
                      <a:pPr algn="ctr"/>
                      <a:r>
                        <a:rPr lang="en-US" sz="2000" b="1" dirty="0">
                          <a:solidFill>
                            <a:srgbClr val="266659"/>
                          </a:solidFill>
                        </a:rPr>
                        <a:t>Base Salary = $100,000</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extLst>
                  <a:ext uri="{0D108BD9-81ED-4DB2-BD59-A6C34878D82A}">
                    <a16:rowId xmlns:a16="http://schemas.microsoft.com/office/drawing/2014/main" val="10001"/>
                  </a:ext>
                </a:extLst>
              </a:tr>
              <a:tr h="614350">
                <a:tc>
                  <a:txBody>
                    <a:bodyPr/>
                    <a:lstStyle/>
                    <a:p>
                      <a:pPr algn="ctr"/>
                      <a:r>
                        <a:rPr lang="en-US" sz="2000" b="1" dirty="0">
                          <a:solidFill>
                            <a:srgbClr val="266659"/>
                          </a:solidFill>
                        </a:rPr>
                        <a:t>Effort = 3 months</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tc>
                  <a:txBody>
                    <a:bodyPr/>
                    <a:lstStyle/>
                    <a:p>
                      <a:pPr algn="ctr"/>
                      <a:r>
                        <a:rPr lang="en-US" sz="2000" b="1" dirty="0">
                          <a:solidFill>
                            <a:srgbClr val="266659"/>
                          </a:solidFill>
                        </a:rPr>
                        <a:t>Effort =</a:t>
                      </a:r>
                      <a:r>
                        <a:rPr lang="en-US" sz="2000" b="1" baseline="0" dirty="0">
                          <a:solidFill>
                            <a:srgbClr val="266659"/>
                          </a:solidFill>
                        </a:rPr>
                        <a:t> 3 months</a:t>
                      </a:r>
                      <a:endParaRPr lang="en-US" sz="2000" b="1" dirty="0">
                        <a:solidFill>
                          <a:srgbClr val="266659"/>
                        </a:solidFill>
                      </a:endParaRP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extLst>
                  <a:ext uri="{0D108BD9-81ED-4DB2-BD59-A6C34878D82A}">
                    <a16:rowId xmlns:a16="http://schemas.microsoft.com/office/drawing/2014/main" val="10002"/>
                  </a:ext>
                </a:extLst>
              </a:tr>
              <a:tr h="614350">
                <a:tc>
                  <a:txBody>
                    <a:bodyPr/>
                    <a:lstStyle/>
                    <a:p>
                      <a:pPr algn="ctr"/>
                      <a:r>
                        <a:rPr lang="en-US" sz="2000" b="1" dirty="0">
                          <a:solidFill>
                            <a:srgbClr val="266659"/>
                          </a:solidFill>
                        </a:rPr>
                        <a:t>$100,000 / 12 months = $8,333</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tc>
                  <a:txBody>
                    <a:bodyPr/>
                    <a:lstStyle/>
                    <a:p>
                      <a:pPr algn="ctr"/>
                      <a:r>
                        <a:rPr lang="en-US" sz="2000" b="1" dirty="0">
                          <a:solidFill>
                            <a:srgbClr val="266659"/>
                          </a:solidFill>
                        </a:rPr>
                        <a:t>$100,000 / 9 months = $11,111</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extLst>
                  <a:ext uri="{0D108BD9-81ED-4DB2-BD59-A6C34878D82A}">
                    <a16:rowId xmlns:a16="http://schemas.microsoft.com/office/drawing/2014/main" val="10003"/>
                  </a:ext>
                </a:extLst>
              </a:tr>
              <a:tr h="614350">
                <a:tc>
                  <a:txBody>
                    <a:bodyPr/>
                    <a:lstStyle/>
                    <a:p>
                      <a:pPr algn="ctr"/>
                      <a:r>
                        <a:rPr lang="en-US" sz="2000" b="1" dirty="0">
                          <a:solidFill>
                            <a:srgbClr val="266659"/>
                          </a:solidFill>
                        </a:rPr>
                        <a:t>$8,333 x 3 months = $24,999</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tc>
                  <a:txBody>
                    <a:bodyPr/>
                    <a:lstStyle/>
                    <a:p>
                      <a:pPr algn="ctr"/>
                      <a:r>
                        <a:rPr lang="en-US" sz="2000" b="1" dirty="0">
                          <a:solidFill>
                            <a:srgbClr val="266659"/>
                          </a:solidFill>
                        </a:rPr>
                        <a:t>$11,111 x 3 months = $33,333</a:t>
                      </a:r>
                    </a:p>
                  </a:txBody>
                  <a:tcPr>
                    <a:gradFill flip="none" rotWithShape="1">
                      <a:gsLst>
                        <a:gs pos="0">
                          <a:srgbClr val="FFCC49">
                            <a:tint val="66000"/>
                            <a:satMod val="160000"/>
                          </a:srgbClr>
                        </a:gs>
                        <a:gs pos="50000">
                          <a:srgbClr val="FFCC49">
                            <a:tint val="44500"/>
                            <a:satMod val="160000"/>
                          </a:srgbClr>
                        </a:gs>
                        <a:gs pos="100000">
                          <a:srgbClr val="FFCC49">
                            <a:tint val="23500"/>
                            <a:satMod val="160000"/>
                          </a:srgbClr>
                        </a:gs>
                      </a:gsLst>
                      <a:lin ang="10800000" scaled="1"/>
                      <a:tileRect/>
                    </a:gradFill>
                  </a:tcPr>
                </a:tc>
                <a:extLst>
                  <a:ext uri="{0D108BD9-81ED-4DB2-BD59-A6C34878D82A}">
                    <a16:rowId xmlns:a16="http://schemas.microsoft.com/office/drawing/2014/main" val="10004"/>
                  </a:ext>
                </a:extLst>
              </a:tr>
            </a:tbl>
          </a:graphicData>
        </a:graphic>
      </p:graphicFrame>
      <p:cxnSp>
        <p:nvCxnSpPr>
          <p:cNvPr id="5" name="Straight Connector 4"/>
          <p:cNvCxnSpPr/>
          <p:nvPr/>
        </p:nvCxnSpPr>
        <p:spPr>
          <a:xfrm flipV="1">
            <a:off x="358134" y="759299"/>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97408" y="370389"/>
            <a:ext cx="10954126" cy="4862870"/>
          </a:xfrm>
          <a:prstGeom prst="rect">
            <a:avLst/>
          </a:prstGeom>
          <a:noFill/>
        </p:spPr>
        <p:txBody>
          <a:bodyPr wrap="square">
            <a:spAutoFit/>
          </a:bodyPr>
          <a:lstStyle/>
          <a:p>
            <a:pPr>
              <a:defRPr/>
            </a:pPr>
            <a:r>
              <a:rPr lang="en-US" sz="3200" b="1" dirty="0">
                <a:ln>
                  <a:solidFill>
                    <a:srgbClr val="FFC000"/>
                  </a:solidFill>
                </a:ln>
                <a:solidFill>
                  <a:srgbClr val="266659"/>
                </a:solidFill>
                <a:latin typeface="Adelle"/>
              </a:rPr>
              <a:t>Fringe Benefits – </a:t>
            </a:r>
          </a:p>
          <a:p>
            <a:pPr>
              <a:defRPr/>
            </a:pPr>
            <a:endParaRPr lang="en-US" dirty="0">
              <a:latin typeface="Adelle"/>
            </a:endParaRPr>
          </a:p>
          <a:p>
            <a:pPr marL="342900" indent="-342900">
              <a:buFont typeface="Wingdings" panose="05000000000000000000" pitchFamily="2" charset="2"/>
              <a:buChar char="Ø"/>
              <a:defRPr/>
            </a:pPr>
            <a:r>
              <a:rPr lang="en-US" sz="2800" dirty="0">
                <a:solidFill>
                  <a:schemeClr val="bg1"/>
                </a:solidFill>
                <a:latin typeface="Adelle"/>
              </a:rPr>
              <a:t>Negotiated and agreed upon by WSU’s cognizant agency – Department of Health and Human Services – and is used to calculate fringe benefits that are included in the application budget for each of the project personnel</a:t>
            </a:r>
          </a:p>
          <a:p>
            <a:pPr>
              <a:defRPr/>
            </a:pPr>
            <a:endParaRPr lang="en-US" sz="2800" dirty="0">
              <a:solidFill>
                <a:schemeClr val="bg1"/>
              </a:solidFill>
              <a:latin typeface="Adelle"/>
            </a:endParaRPr>
          </a:p>
          <a:p>
            <a:pPr marL="342900" indent="-342900">
              <a:buFont typeface="Wingdings" panose="05000000000000000000" pitchFamily="2" charset="2"/>
              <a:buChar char="Ø"/>
              <a:defRPr/>
            </a:pPr>
            <a:r>
              <a:rPr lang="en-US" sz="2800" dirty="0">
                <a:solidFill>
                  <a:schemeClr val="bg1"/>
                </a:solidFill>
                <a:latin typeface="Adelle"/>
              </a:rPr>
              <a:t>Different rate applies to faculty and staff</a:t>
            </a:r>
          </a:p>
          <a:p>
            <a:pPr marL="342900" indent="-342900">
              <a:buFont typeface="Wingdings" panose="05000000000000000000" pitchFamily="2" charset="2"/>
              <a:buChar char="Ø"/>
              <a:defRPr/>
            </a:pPr>
            <a:endParaRPr lang="en-US" sz="2800" dirty="0">
              <a:solidFill>
                <a:schemeClr val="bg1"/>
              </a:solidFill>
              <a:latin typeface="Adelle"/>
            </a:endParaRPr>
          </a:p>
          <a:p>
            <a:pPr marL="342900" indent="-342900">
              <a:buFont typeface="Wingdings" panose="05000000000000000000" pitchFamily="2" charset="2"/>
              <a:buChar char="Ø"/>
              <a:defRPr/>
            </a:pPr>
            <a:r>
              <a:rPr lang="en-US" sz="2800" dirty="0">
                <a:solidFill>
                  <a:schemeClr val="bg1"/>
                </a:solidFill>
                <a:latin typeface="Adelle"/>
              </a:rPr>
              <a:t>Rate applied changes each fiscal year</a:t>
            </a:r>
          </a:p>
          <a:p>
            <a:pPr>
              <a:defRPr/>
            </a:pPr>
            <a:endParaRPr lang="en-US" dirty="0">
              <a:solidFill>
                <a:schemeClr val="bg1"/>
              </a:solidFill>
              <a:latin typeface="Adelle"/>
            </a:endParaRPr>
          </a:p>
          <a:p>
            <a:pPr>
              <a:defRPr/>
            </a:pPr>
            <a:endParaRPr lang="en-US" dirty="0">
              <a:latin typeface="Adelle"/>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412213" y="785690"/>
            <a:ext cx="10855325" cy="5632311"/>
          </a:xfrm>
          <a:prstGeom prst="rect">
            <a:avLst/>
          </a:prstGeom>
          <a:noFill/>
        </p:spPr>
        <p:txBody>
          <a:bodyPr>
            <a:spAutoFit/>
          </a:bodyPr>
          <a:lstStyle/>
          <a:p>
            <a:pPr>
              <a:defRPr/>
            </a:pPr>
            <a:r>
              <a:rPr lang="en-US" sz="3200" b="1" dirty="0">
                <a:ln>
                  <a:solidFill>
                    <a:srgbClr val="FFC000"/>
                  </a:solidFill>
                </a:ln>
                <a:solidFill>
                  <a:srgbClr val="266659"/>
                </a:solidFill>
                <a:latin typeface="Adelle"/>
              </a:rPr>
              <a:t>Equipment –</a:t>
            </a:r>
            <a:r>
              <a:rPr lang="en-US" sz="3200" dirty="0">
                <a:solidFill>
                  <a:schemeClr val="bg1"/>
                </a:solidFill>
                <a:latin typeface="Adelle"/>
              </a:rPr>
              <a:t> nonexpendable, tangible personal property having a useful life of more than one year and an acquisition cost of $5,000 or more</a:t>
            </a:r>
          </a:p>
          <a:p>
            <a:pPr>
              <a:defRPr/>
            </a:pPr>
            <a:endParaRPr lang="en-US" sz="3200" dirty="0">
              <a:solidFill>
                <a:schemeClr val="bg1"/>
              </a:solidFill>
              <a:latin typeface="Adelle"/>
            </a:endParaRPr>
          </a:p>
          <a:p>
            <a:pPr marL="342900" indent="-342900">
              <a:buFont typeface="Wingdings" panose="05000000000000000000" pitchFamily="2" charset="2"/>
              <a:buChar char="q"/>
              <a:defRPr/>
            </a:pPr>
            <a:r>
              <a:rPr lang="en-US" sz="3200" dirty="0">
                <a:solidFill>
                  <a:schemeClr val="bg1"/>
                </a:solidFill>
                <a:latin typeface="Adelle"/>
              </a:rPr>
              <a:t>General purpose equipment (not limited to use for research, medical, scientific or other technical activities) is not usually allowable as a direct cost</a:t>
            </a:r>
          </a:p>
          <a:p>
            <a:pPr marL="342900" indent="-342900">
              <a:buFont typeface="Wingdings" panose="05000000000000000000" pitchFamily="2" charset="2"/>
              <a:buChar char="q"/>
              <a:defRPr/>
            </a:pPr>
            <a:endParaRPr lang="en-US" sz="2000" dirty="0">
              <a:solidFill>
                <a:schemeClr val="bg1"/>
              </a:solidFill>
              <a:latin typeface="Adelle"/>
            </a:endParaRPr>
          </a:p>
          <a:p>
            <a:pPr marL="342900" indent="-342900">
              <a:buFont typeface="Wingdings" panose="05000000000000000000" pitchFamily="2" charset="2"/>
              <a:buChar char="q"/>
              <a:defRPr/>
            </a:pPr>
            <a:r>
              <a:rPr lang="en-US" sz="3200" dirty="0">
                <a:solidFill>
                  <a:schemeClr val="bg1"/>
                </a:solidFill>
                <a:latin typeface="Adelle"/>
              </a:rPr>
              <a:t>Excluded from the F&amp;A base when calculating F&amp;A</a:t>
            </a:r>
          </a:p>
          <a:p>
            <a:pPr marL="342900" indent="-342900">
              <a:buFont typeface="Wingdings" panose="05000000000000000000" pitchFamily="2" charset="2"/>
              <a:buChar char="q"/>
              <a:defRPr/>
            </a:pPr>
            <a:endParaRPr lang="en-US" sz="2000" dirty="0">
              <a:solidFill>
                <a:schemeClr val="bg1"/>
              </a:solidFill>
              <a:latin typeface="Adelle"/>
            </a:endParaRPr>
          </a:p>
          <a:p>
            <a:pPr marL="342900" indent="-342900">
              <a:buFont typeface="Wingdings" panose="05000000000000000000" pitchFamily="2" charset="2"/>
              <a:buChar char="q"/>
              <a:defRPr/>
            </a:pPr>
            <a:r>
              <a:rPr lang="en-US" sz="3200" dirty="0">
                <a:solidFill>
                  <a:schemeClr val="bg1"/>
                </a:solidFill>
                <a:latin typeface="Adelle"/>
              </a:rPr>
              <a:t>Must have documentation that equipment is necessary for the completion of project and not readily available</a:t>
            </a:r>
          </a:p>
        </p:txBody>
      </p:sp>
    </p:spTree>
    <p:extLst>
      <p:ext uri="{BB962C8B-B14F-4D97-AF65-F5344CB8AC3E}">
        <p14:creationId xmlns:p14="http://schemas.microsoft.com/office/powerpoint/2010/main" val="1532636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07683" y="329184"/>
            <a:ext cx="11271250" cy="6555641"/>
          </a:xfrm>
          <a:prstGeom prst="rect">
            <a:avLst/>
          </a:prstGeom>
          <a:noFill/>
        </p:spPr>
        <p:txBody>
          <a:bodyPr>
            <a:spAutoFit/>
          </a:bodyPr>
          <a:lstStyle/>
          <a:p>
            <a:pPr>
              <a:defRPr/>
            </a:pPr>
            <a:r>
              <a:rPr lang="en-US" sz="3200" b="1" dirty="0">
                <a:ln>
                  <a:solidFill>
                    <a:srgbClr val="FFC000"/>
                  </a:solidFill>
                </a:ln>
                <a:solidFill>
                  <a:srgbClr val="266659"/>
                </a:solidFill>
                <a:latin typeface="Adelle"/>
              </a:rPr>
              <a:t>Travel – </a:t>
            </a:r>
          </a:p>
          <a:p>
            <a:pPr>
              <a:defRPr/>
            </a:pPr>
            <a:endParaRPr lang="en-US" dirty="0">
              <a:latin typeface="Adelle"/>
            </a:endParaRPr>
          </a:p>
          <a:p>
            <a:pPr marL="342900" indent="-342900">
              <a:buFont typeface="Wingdings" panose="05000000000000000000" pitchFamily="2" charset="2"/>
              <a:buChar char="q"/>
              <a:defRPr/>
            </a:pPr>
            <a:r>
              <a:rPr lang="en-US" sz="2800" dirty="0">
                <a:solidFill>
                  <a:schemeClr val="bg1"/>
                </a:solidFill>
                <a:latin typeface="Adelle"/>
              </a:rPr>
              <a:t>Must be directly related to the project</a:t>
            </a:r>
          </a:p>
          <a:p>
            <a:pPr marL="342900" indent="-342900">
              <a:buFont typeface="Wingdings" panose="05000000000000000000" pitchFamily="2" charset="2"/>
              <a:buChar char="q"/>
              <a:defRPr/>
            </a:pPr>
            <a:r>
              <a:rPr lang="en-US" sz="2800" dirty="0">
                <a:solidFill>
                  <a:schemeClr val="bg1"/>
                </a:solidFill>
                <a:latin typeface="Adelle"/>
              </a:rPr>
              <a:t>Only personnel on the project can have travel supported by project</a:t>
            </a:r>
          </a:p>
          <a:p>
            <a:pPr marL="342900" indent="-342900">
              <a:buFont typeface="Wingdings" panose="05000000000000000000" pitchFamily="2" charset="2"/>
              <a:buChar char="q"/>
              <a:defRPr/>
            </a:pPr>
            <a:r>
              <a:rPr lang="en-US" sz="2800" dirty="0">
                <a:solidFill>
                  <a:schemeClr val="bg1"/>
                </a:solidFill>
                <a:latin typeface="Adelle"/>
              </a:rPr>
              <a:t>Travel to meet with collaborators is allowable</a:t>
            </a:r>
          </a:p>
          <a:p>
            <a:pPr marL="342900" indent="-342900">
              <a:buFont typeface="Wingdings" panose="05000000000000000000" pitchFamily="2" charset="2"/>
              <a:buChar char="q"/>
              <a:defRPr/>
            </a:pPr>
            <a:r>
              <a:rPr lang="en-US" sz="2800" dirty="0">
                <a:solidFill>
                  <a:schemeClr val="bg1"/>
                </a:solidFill>
                <a:latin typeface="Adelle"/>
              </a:rPr>
              <a:t>Travel to present findings/outcomes is allowable</a:t>
            </a:r>
          </a:p>
          <a:p>
            <a:pPr marL="342900" indent="-342900">
              <a:buFont typeface="Wingdings" panose="05000000000000000000" pitchFamily="2" charset="2"/>
              <a:buChar char="q"/>
              <a:defRPr/>
            </a:pPr>
            <a:r>
              <a:rPr lang="en-US" sz="2800" dirty="0">
                <a:solidFill>
                  <a:schemeClr val="bg1"/>
                </a:solidFill>
                <a:latin typeface="Adelle"/>
              </a:rPr>
              <a:t>Must follow </a:t>
            </a:r>
            <a:r>
              <a:rPr lang="en-US" sz="2800" dirty="0">
                <a:solidFill>
                  <a:schemeClr val="bg1"/>
                </a:solidFill>
                <a:latin typeface="Adelle"/>
                <a:hlinkClick r:id="rId3"/>
              </a:rPr>
              <a:t>Wayne State University travel policies</a:t>
            </a:r>
            <a:endParaRPr lang="en-US" sz="2800" dirty="0">
              <a:solidFill>
                <a:schemeClr val="bg1"/>
              </a:solidFill>
              <a:latin typeface="Adelle"/>
            </a:endParaRPr>
          </a:p>
          <a:p>
            <a:pPr marL="285750" indent="-285750">
              <a:buFont typeface="Arial" panose="020B0604020202020204" pitchFamily="34" charset="0"/>
              <a:buChar char="•"/>
              <a:defRPr/>
            </a:pPr>
            <a:endParaRPr lang="en-US" dirty="0">
              <a:latin typeface="Adelle"/>
            </a:endParaRPr>
          </a:p>
          <a:p>
            <a:pPr>
              <a:defRPr/>
            </a:pPr>
            <a:r>
              <a:rPr lang="en-US" sz="3200" b="1" dirty="0">
                <a:ln>
                  <a:solidFill>
                    <a:srgbClr val="FFC000"/>
                  </a:solidFill>
                </a:ln>
                <a:solidFill>
                  <a:srgbClr val="266659"/>
                </a:solidFill>
                <a:latin typeface="Adelle"/>
              </a:rPr>
              <a:t>Consultants – </a:t>
            </a:r>
          </a:p>
          <a:p>
            <a:pPr>
              <a:defRPr/>
            </a:pPr>
            <a:endParaRPr lang="en-US" dirty="0">
              <a:latin typeface="Adelle"/>
            </a:endParaRPr>
          </a:p>
          <a:p>
            <a:pPr marL="342900" indent="-342900">
              <a:buFont typeface="Wingdings" panose="05000000000000000000" pitchFamily="2" charset="2"/>
              <a:buChar char="q"/>
              <a:defRPr/>
            </a:pPr>
            <a:r>
              <a:rPr lang="en-US" sz="2800" dirty="0">
                <a:solidFill>
                  <a:schemeClr val="bg1"/>
                </a:solidFill>
                <a:latin typeface="Adelle"/>
              </a:rPr>
              <a:t>Should be an expert in the field</a:t>
            </a:r>
          </a:p>
          <a:p>
            <a:pPr marL="342900" indent="-342900">
              <a:buFont typeface="Wingdings" panose="05000000000000000000" pitchFamily="2" charset="2"/>
              <a:buChar char="q"/>
              <a:defRPr/>
            </a:pPr>
            <a:r>
              <a:rPr lang="en-US" sz="2800" dirty="0">
                <a:solidFill>
                  <a:schemeClr val="bg1"/>
                </a:solidFill>
                <a:latin typeface="Adelle"/>
              </a:rPr>
              <a:t>If a commercial entity, it should be in the business of conducting this type of service</a:t>
            </a:r>
          </a:p>
          <a:p>
            <a:pPr marL="342900" indent="-342900">
              <a:buFont typeface="Wingdings" panose="05000000000000000000" pitchFamily="2" charset="2"/>
              <a:buChar char="q"/>
              <a:defRPr/>
            </a:pPr>
            <a:r>
              <a:rPr lang="en-US" sz="2800" dirty="0">
                <a:solidFill>
                  <a:schemeClr val="bg1"/>
                </a:solidFill>
                <a:latin typeface="Adelle"/>
              </a:rPr>
              <a:t>Apply </a:t>
            </a:r>
            <a:r>
              <a:rPr lang="en-US" sz="2800" dirty="0">
                <a:solidFill>
                  <a:schemeClr val="bg1"/>
                </a:solidFill>
                <a:latin typeface="Adelle"/>
                <a:hlinkClick r:id="rId4"/>
              </a:rPr>
              <a:t>IRS standard for independent contractor checklist (ICC) </a:t>
            </a:r>
            <a:r>
              <a:rPr lang="en-US" sz="2800" dirty="0">
                <a:solidFill>
                  <a:schemeClr val="bg1"/>
                </a:solidFill>
                <a:latin typeface="Adelle"/>
              </a:rPr>
              <a:t>to determine if consultant or subrecipient</a:t>
            </a:r>
          </a:p>
          <a:p>
            <a:pPr marL="285750" indent="-285750">
              <a:buFont typeface="Arial" panose="020B0604020202020204" pitchFamily="34" charset="0"/>
              <a:buChar char="•"/>
              <a:defRPr/>
            </a:pPr>
            <a:endParaRPr lang="en-US" sz="2200" dirty="0"/>
          </a:p>
        </p:txBody>
      </p:sp>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3406" y="2762714"/>
            <a:ext cx="647700" cy="647700"/>
          </a:xfrm>
          <a:prstGeom prst="rect">
            <a:avLst/>
          </a:prstGeom>
          <a:effectLst>
            <a:glow rad="228600">
              <a:schemeClr val="accent3">
                <a:satMod val="175000"/>
                <a:alpha val="40000"/>
              </a:schemeClr>
            </a:glow>
          </a:effectLst>
        </p:spPr>
      </p:pic>
      <p:pic>
        <p:nvPicPr>
          <p:cNvPr id="4" name="Picture 3">
            <a:hlinkClick r:id="rId7"/>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5838" y="6066746"/>
            <a:ext cx="647700" cy="647700"/>
          </a:xfrm>
          <a:prstGeom prst="rect">
            <a:avLst/>
          </a:prstGeom>
          <a:effectLst>
            <a:glow rad="228600">
              <a:schemeClr val="accent3">
                <a:satMod val="175000"/>
                <a:alpha val="40000"/>
              </a:schemeClr>
            </a:glow>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60832" y="91973"/>
            <a:ext cx="9799320" cy="3016210"/>
          </a:xfrm>
          <a:prstGeom prst="rect">
            <a:avLst/>
          </a:prstGeom>
        </p:spPr>
        <p:txBody>
          <a:bodyPr wrap="square">
            <a:spAutoFit/>
          </a:bodyPr>
          <a:lstStyle/>
          <a:p>
            <a:pPr>
              <a:defRPr/>
            </a:pPr>
            <a:r>
              <a:rPr lang="en-US" sz="3200" b="1" dirty="0">
                <a:ln w="0">
                  <a:solidFill>
                    <a:srgbClr val="FFC000"/>
                  </a:solidFill>
                </a:ln>
                <a:solidFill>
                  <a:srgbClr val="266659"/>
                </a:solidFill>
                <a:latin typeface="Adelle"/>
              </a:rPr>
              <a:t>Supplies –</a:t>
            </a:r>
            <a:r>
              <a:rPr lang="en-US" sz="3200" b="1" dirty="0">
                <a:solidFill>
                  <a:srgbClr val="266659"/>
                </a:solidFill>
                <a:latin typeface="Adelle"/>
              </a:rPr>
              <a:t> </a:t>
            </a:r>
          </a:p>
          <a:p>
            <a:pPr>
              <a:defRPr/>
            </a:pPr>
            <a:endParaRPr lang="en-US" dirty="0">
              <a:latin typeface="Adelle"/>
            </a:endParaRPr>
          </a:p>
          <a:p>
            <a:pPr marL="342900" indent="-342900">
              <a:buFont typeface="Wingdings" panose="05000000000000000000" pitchFamily="2" charset="2"/>
              <a:buChar char="q"/>
              <a:defRPr/>
            </a:pPr>
            <a:r>
              <a:rPr lang="en-US" sz="2800" dirty="0">
                <a:solidFill>
                  <a:schemeClr val="bg1"/>
                </a:solidFill>
                <a:latin typeface="Adelle"/>
              </a:rPr>
              <a:t>Must be necessary for completion of project and consistent with research plan</a:t>
            </a:r>
          </a:p>
          <a:p>
            <a:pPr marL="342900" indent="-342900">
              <a:buFont typeface="Wingdings" panose="05000000000000000000" pitchFamily="2" charset="2"/>
              <a:buChar char="q"/>
              <a:defRPr/>
            </a:pPr>
            <a:r>
              <a:rPr lang="en-US" sz="2800" dirty="0">
                <a:solidFill>
                  <a:schemeClr val="bg1"/>
                </a:solidFill>
                <a:latin typeface="Adelle"/>
              </a:rPr>
              <a:t>Start with most expensive</a:t>
            </a:r>
          </a:p>
          <a:p>
            <a:pPr marL="342900" indent="-342900">
              <a:buFont typeface="Wingdings" panose="05000000000000000000" pitchFamily="2" charset="2"/>
              <a:buChar char="q"/>
              <a:defRPr/>
            </a:pPr>
            <a:r>
              <a:rPr lang="en-US" sz="2800" dirty="0">
                <a:solidFill>
                  <a:schemeClr val="bg1"/>
                </a:solidFill>
                <a:latin typeface="Adelle"/>
              </a:rPr>
              <a:t>Group supplies into categories</a:t>
            </a:r>
          </a:p>
          <a:p>
            <a:pPr marL="342900" indent="-342900">
              <a:buFont typeface="Wingdings" panose="05000000000000000000" pitchFamily="2" charset="2"/>
              <a:buChar char="q"/>
              <a:defRPr/>
            </a:pPr>
            <a:r>
              <a:rPr lang="en-US" sz="2800" dirty="0">
                <a:solidFill>
                  <a:schemeClr val="bg1"/>
                </a:solidFill>
                <a:latin typeface="Adelle"/>
              </a:rPr>
              <a:t>General office supplies are not allowable</a:t>
            </a:r>
          </a:p>
        </p:txBody>
      </p:sp>
      <p:sp>
        <p:nvSpPr>
          <p:cNvPr id="3" name="Rectangle 2"/>
          <p:cNvSpPr/>
          <p:nvPr/>
        </p:nvSpPr>
        <p:spPr>
          <a:xfrm>
            <a:off x="560832" y="3263665"/>
            <a:ext cx="11631168" cy="3447098"/>
          </a:xfrm>
          <a:prstGeom prst="rect">
            <a:avLst/>
          </a:prstGeom>
        </p:spPr>
        <p:txBody>
          <a:bodyPr wrap="square">
            <a:spAutoFit/>
          </a:bodyPr>
          <a:lstStyle/>
          <a:p>
            <a:pPr>
              <a:defRPr/>
            </a:pPr>
            <a:r>
              <a:rPr lang="en-US" sz="3200" b="1" dirty="0">
                <a:ln>
                  <a:solidFill>
                    <a:srgbClr val="FFC000"/>
                  </a:solidFill>
                </a:ln>
                <a:solidFill>
                  <a:srgbClr val="266659"/>
                </a:solidFill>
                <a:latin typeface="Adelle"/>
              </a:rPr>
              <a:t>Other Direct Costs – </a:t>
            </a:r>
          </a:p>
          <a:p>
            <a:pPr>
              <a:defRPr/>
            </a:pPr>
            <a:endParaRPr lang="en-US" dirty="0">
              <a:latin typeface="Adelle"/>
            </a:endParaRPr>
          </a:p>
          <a:p>
            <a:pPr marL="342900" indent="-342900">
              <a:buFont typeface="Wingdings" panose="05000000000000000000" pitchFamily="2" charset="2"/>
              <a:buChar char="q"/>
              <a:defRPr/>
            </a:pPr>
            <a:r>
              <a:rPr lang="en-US" sz="2800" dirty="0">
                <a:solidFill>
                  <a:schemeClr val="bg1"/>
                </a:solidFill>
                <a:latin typeface="Adelle"/>
              </a:rPr>
              <a:t>Non-supply costs</a:t>
            </a:r>
          </a:p>
          <a:p>
            <a:pPr marL="342900" indent="-342900">
              <a:buFont typeface="Wingdings" panose="05000000000000000000" pitchFamily="2" charset="2"/>
              <a:buChar char="q"/>
              <a:defRPr/>
            </a:pPr>
            <a:r>
              <a:rPr lang="en-US" sz="2800" dirty="0">
                <a:solidFill>
                  <a:schemeClr val="bg1"/>
                </a:solidFill>
                <a:latin typeface="Adelle"/>
              </a:rPr>
              <a:t>Subject costs</a:t>
            </a:r>
          </a:p>
          <a:p>
            <a:pPr marL="800100" lvl="1" indent="-342900">
              <a:buFont typeface="Wingdings" panose="05000000000000000000" pitchFamily="2" charset="2"/>
              <a:buChar char="q"/>
              <a:defRPr/>
            </a:pPr>
            <a:r>
              <a:rPr lang="en-US" sz="2800" dirty="0">
                <a:solidFill>
                  <a:schemeClr val="bg1"/>
                </a:solidFill>
                <a:latin typeface="Adelle"/>
              </a:rPr>
              <a:t>Payment</a:t>
            </a:r>
          </a:p>
          <a:p>
            <a:pPr marL="800100" lvl="1" indent="-342900">
              <a:buFont typeface="Wingdings" panose="05000000000000000000" pitchFamily="2" charset="2"/>
              <a:buChar char="q"/>
              <a:defRPr/>
            </a:pPr>
            <a:r>
              <a:rPr lang="en-US" sz="2800" dirty="0">
                <a:solidFill>
                  <a:schemeClr val="bg1"/>
                </a:solidFill>
                <a:latin typeface="Adelle"/>
              </a:rPr>
              <a:t>Meals</a:t>
            </a:r>
          </a:p>
          <a:p>
            <a:pPr marL="800100" lvl="1" indent="-342900">
              <a:buFont typeface="Wingdings" panose="05000000000000000000" pitchFamily="2" charset="2"/>
              <a:buChar char="q"/>
              <a:defRPr/>
            </a:pPr>
            <a:r>
              <a:rPr lang="en-US" sz="2800" dirty="0">
                <a:solidFill>
                  <a:schemeClr val="bg1"/>
                </a:solidFill>
                <a:latin typeface="Adelle"/>
              </a:rPr>
              <a:t>Parking</a:t>
            </a:r>
          </a:p>
          <a:p>
            <a:pPr marL="342900" indent="-342900">
              <a:buFont typeface="Wingdings" panose="05000000000000000000" pitchFamily="2" charset="2"/>
              <a:buChar char="q"/>
              <a:defRPr/>
            </a:pPr>
            <a:r>
              <a:rPr lang="en-US" sz="2800" dirty="0">
                <a:solidFill>
                  <a:schemeClr val="bg1"/>
                </a:solidFill>
                <a:latin typeface="Adelle"/>
              </a:rPr>
              <a:t>Service center fees</a:t>
            </a:r>
          </a:p>
        </p:txBody>
      </p:sp>
      <p:sp>
        <p:nvSpPr>
          <p:cNvPr id="4" name="Rectangle 3"/>
          <p:cNvSpPr/>
          <p:nvPr/>
        </p:nvSpPr>
        <p:spPr>
          <a:xfrm>
            <a:off x="5460492" y="3602220"/>
            <a:ext cx="6731508" cy="3108543"/>
          </a:xfrm>
          <a:prstGeom prst="rect">
            <a:avLst/>
          </a:prstGeom>
        </p:spPr>
        <p:txBody>
          <a:bodyPr wrap="square">
            <a:spAutoFit/>
          </a:bodyPr>
          <a:lstStyle/>
          <a:p>
            <a:pPr marL="342900" indent="-342900">
              <a:buFont typeface="Wingdings" panose="05000000000000000000" pitchFamily="2" charset="2"/>
              <a:buChar char="q"/>
              <a:defRPr/>
            </a:pPr>
            <a:r>
              <a:rPr lang="en-US" sz="2800" dirty="0">
                <a:solidFill>
                  <a:schemeClr val="bg1"/>
                </a:solidFill>
                <a:latin typeface="Adelle"/>
              </a:rPr>
              <a:t>Vendor services</a:t>
            </a:r>
          </a:p>
          <a:p>
            <a:pPr marL="342900" indent="-342900">
              <a:buFont typeface="Wingdings" panose="05000000000000000000" pitchFamily="2" charset="2"/>
              <a:buChar char="q"/>
              <a:defRPr/>
            </a:pPr>
            <a:r>
              <a:rPr lang="en-US" sz="2800" dirty="0">
                <a:solidFill>
                  <a:schemeClr val="bg1"/>
                </a:solidFill>
                <a:latin typeface="Adelle"/>
              </a:rPr>
              <a:t>Animal care/per diems </a:t>
            </a:r>
          </a:p>
          <a:p>
            <a:pPr marL="342900" indent="-342900">
              <a:buFont typeface="Wingdings" panose="05000000000000000000" pitchFamily="2" charset="2"/>
              <a:buChar char="q"/>
              <a:defRPr/>
            </a:pPr>
            <a:r>
              <a:rPr lang="en-US" sz="2800" dirty="0">
                <a:solidFill>
                  <a:schemeClr val="bg1"/>
                </a:solidFill>
                <a:latin typeface="Adelle"/>
              </a:rPr>
              <a:t>Do not include unallowable or indirect costs</a:t>
            </a:r>
          </a:p>
          <a:p>
            <a:pPr marL="342900" indent="-342900">
              <a:buFont typeface="Wingdings" panose="05000000000000000000" pitchFamily="2" charset="2"/>
              <a:buChar char="q"/>
              <a:defRPr/>
            </a:pPr>
            <a:r>
              <a:rPr lang="en-US" sz="2800" dirty="0">
                <a:solidFill>
                  <a:schemeClr val="bg1"/>
                </a:solidFill>
                <a:latin typeface="Adelle"/>
              </a:rPr>
              <a:t>Check sponsor guidelines; sponsors may have different guidelines in FOA for other direct costs</a:t>
            </a:r>
          </a:p>
        </p:txBody>
      </p:sp>
    </p:spTree>
    <p:extLst>
      <p:ext uri="{BB962C8B-B14F-4D97-AF65-F5344CB8AC3E}">
        <p14:creationId xmlns:p14="http://schemas.microsoft.com/office/powerpoint/2010/main" val="136149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24561" y="264668"/>
            <a:ext cx="11234039" cy="5755422"/>
          </a:xfrm>
          <a:prstGeom prst="rect">
            <a:avLst/>
          </a:prstGeom>
          <a:noFill/>
        </p:spPr>
        <p:txBody>
          <a:bodyPr wrap="square">
            <a:spAutoFit/>
          </a:bodyPr>
          <a:lstStyle/>
          <a:p>
            <a:pPr>
              <a:defRPr/>
            </a:pPr>
            <a:endParaRPr lang="en-US" dirty="0"/>
          </a:p>
          <a:p>
            <a:pPr>
              <a:defRPr/>
            </a:pPr>
            <a:r>
              <a:rPr lang="en-US" sz="3200" b="1" dirty="0">
                <a:ln w="0">
                  <a:solidFill>
                    <a:srgbClr val="FFC000"/>
                  </a:solidFill>
                </a:ln>
                <a:solidFill>
                  <a:srgbClr val="266659"/>
                </a:solidFill>
                <a:latin typeface="Adelle"/>
              </a:rPr>
              <a:t>Subrecipients – </a:t>
            </a:r>
          </a:p>
          <a:p>
            <a:pPr>
              <a:defRPr/>
            </a:pPr>
            <a:endParaRPr lang="en-US" dirty="0">
              <a:latin typeface="Adelle"/>
            </a:endParaRPr>
          </a:p>
          <a:p>
            <a:pPr marL="342900" indent="-342900">
              <a:buFont typeface="Wingdings" panose="05000000000000000000" pitchFamily="2" charset="2"/>
              <a:buChar char="q"/>
              <a:defRPr/>
            </a:pPr>
            <a:r>
              <a:rPr lang="en-US" sz="2800" dirty="0">
                <a:solidFill>
                  <a:schemeClr val="bg1"/>
                </a:solidFill>
                <a:latin typeface="Adelle"/>
              </a:rPr>
              <a:t>Have same requirements as WSU has to the sponsor</a:t>
            </a:r>
          </a:p>
          <a:p>
            <a:pPr marL="342900" indent="-342900">
              <a:buFont typeface="Wingdings" panose="05000000000000000000" pitchFamily="2" charset="2"/>
              <a:buChar char="q"/>
              <a:defRPr/>
            </a:pPr>
            <a:endParaRPr lang="en-US" sz="1000" dirty="0">
              <a:solidFill>
                <a:schemeClr val="bg1"/>
              </a:solidFill>
              <a:latin typeface="Adelle"/>
            </a:endParaRPr>
          </a:p>
          <a:p>
            <a:pPr marL="342900" indent="-342900">
              <a:buFont typeface="Wingdings" panose="05000000000000000000" pitchFamily="2" charset="2"/>
              <a:buChar char="q"/>
              <a:defRPr/>
            </a:pPr>
            <a:r>
              <a:rPr lang="en-US" sz="2800" dirty="0">
                <a:solidFill>
                  <a:schemeClr val="bg1"/>
                </a:solidFill>
                <a:latin typeface="Adelle"/>
              </a:rPr>
              <a:t>WSU must incorporate subaward/subcontract into prime application</a:t>
            </a:r>
          </a:p>
          <a:p>
            <a:pPr marL="342900" indent="-342900">
              <a:buFont typeface="Wingdings" panose="05000000000000000000" pitchFamily="2" charset="2"/>
              <a:buChar char="q"/>
              <a:defRPr/>
            </a:pPr>
            <a:endParaRPr lang="en-US" sz="1000" dirty="0">
              <a:solidFill>
                <a:schemeClr val="bg1"/>
              </a:solidFill>
              <a:latin typeface="Adelle"/>
            </a:endParaRPr>
          </a:p>
          <a:p>
            <a:pPr marL="342900" indent="-342900">
              <a:buFont typeface="Wingdings" panose="05000000000000000000" pitchFamily="2" charset="2"/>
              <a:buChar char="q"/>
              <a:defRPr/>
            </a:pPr>
            <a:r>
              <a:rPr lang="en-US" sz="2800" dirty="0">
                <a:solidFill>
                  <a:schemeClr val="bg1"/>
                </a:solidFill>
                <a:latin typeface="Adelle"/>
              </a:rPr>
              <a:t>Each subrecipient must provide the following for an application</a:t>
            </a:r>
          </a:p>
          <a:p>
            <a:pPr marL="342900" indent="-342900">
              <a:buFont typeface="Wingdings" panose="05000000000000000000" pitchFamily="2" charset="2"/>
              <a:buChar char="q"/>
              <a:defRPr/>
            </a:pPr>
            <a:endParaRPr lang="en-US" sz="1000" dirty="0">
              <a:solidFill>
                <a:schemeClr val="bg1"/>
              </a:solidFill>
              <a:latin typeface="Adelle"/>
            </a:endParaRPr>
          </a:p>
          <a:p>
            <a:pPr marL="800100" lvl="1" indent="-342900">
              <a:buFont typeface="Wingdings" panose="05000000000000000000" pitchFamily="2" charset="2"/>
              <a:buChar char="q"/>
              <a:defRPr/>
            </a:pPr>
            <a:r>
              <a:rPr lang="en-US" sz="2800" dirty="0">
                <a:solidFill>
                  <a:schemeClr val="bg1"/>
                </a:solidFill>
                <a:latin typeface="Adelle"/>
              </a:rPr>
              <a:t>FCOI</a:t>
            </a:r>
          </a:p>
          <a:p>
            <a:pPr marL="800100" lvl="1" indent="-342900">
              <a:buFont typeface="Wingdings" panose="05000000000000000000" pitchFamily="2" charset="2"/>
              <a:buChar char="q"/>
              <a:defRPr/>
            </a:pPr>
            <a:r>
              <a:rPr lang="en-US" sz="2800" dirty="0">
                <a:solidFill>
                  <a:schemeClr val="bg1"/>
                </a:solidFill>
                <a:latin typeface="Adelle"/>
              </a:rPr>
              <a:t>Budget</a:t>
            </a:r>
          </a:p>
          <a:p>
            <a:pPr marL="800100" lvl="1" indent="-342900">
              <a:buFont typeface="Wingdings" panose="05000000000000000000" pitchFamily="2" charset="2"/>
              <a:buChar char="q"/>
              <a:defRPr/>
            </a:pPr>
            <a:r>
              <a:rPr lang="en-US" sz="2800" dirty="0">
                <a:solidFill>
                  <a:schemeClr val="bg1"/>
                </a:solidFill>
                <a:latin typeface="Adelle"/>
              </a:rPr>
              <a:t>Budget justification</a:t>
            </a:r>
          </a:p>
          <a:p>
            <a:pPr marL="800100" lvl="1" indent="-342900">
              <a:buFont typeface="Wingdings" panose="05000000000000000000" pitchFamily="2" charset="2"/>
              <a:buChar char="q"/>
              <a:defRPr/>
            </a:pPr>
            <a:r>
              <a:rPr lang="en-US" sz="2800" dirty="0">
                <a:solidFill>
                  <a:schemeClr val="bg1"/>
                </a:solidFill>
                <a:latin typeface="Adelle"/>
              </a:rPr>
              <a:t>Scope of work</a:t>
            </a:r>
          </a:p>
          <a:p>
            <a:pPr marL="800100" lvl="1" indent="-342900">
              <a:buFont typeface="Wingdings" panose="05000000000000000000" pitchFamily="2" charset="2"/>
              <a:buChar char="q"/>
              <a:defRPr/>
            </a:pPr>
            <a:r>
              <a:rPr lang="en-US" sz="2800" dirty="0">
                <a:solidFill>
                  <a:schemeClr val="bg1"/>
                </a:solidFill>
                <a:latin typeface="Adelle"/>
              </a:rPr>
              <a:t>Resources page</a:t>
            </a:r>
          </a:p>
          <a:p>
            <a:pPr marL="800100" lvl="1" indent="-342900">
              <a:buFont typeface="Wingdings" panose="05000000000000000000" pitchFamily="2" charset="2"/>
              <a:buChar char="q"/>
              <a:defRPr/>
            </a:pPr>
            <a:r>
              <a:rPr lang="en-US" sz="2800" dirty="0">
                <a:solidFill>
                  <a:schemeClr val="bg1"/>
                </a:solidFill>
                <a:latin typeface="Adelle"/>
              </a:rPr>
              <a:t>Sign-off by authorized institutional official</a:t>
            </a:r>
          </a:p>
          <a:p>
            <a:pPr marL="285750" indent="-285750">
              <a:buFont typeface="Arial" panose="020B0604020202020204" pitchFamily="34" charset="0"/>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AE8AC9-8E51-4D06-97FB-B6F2D4EA1EFA}"/>
              </a:ext>
            </a:extLst>
          </p:cNvPr>
          <p:cNvPicPr>
            <a:picLocks noChangeAspect="1"/>
          </p:cNvPicPr>
          <p:nvPr/>
        </p:nvPicPr>
        <p:blipFill>
          <a:blip r:embed="rId2"/>
          <a:stretch>
            <a:fillRect/>
          </a:stretch>
        </p:blipFill>
        <p:spPr>
          <a:xfrm>
            <a:off x="1632914" y="166232"/>
            <a:ext cx="8926171" cy="6525536"/>
          </a:xfrm>
          <a:prstGeom prst="rect">
            <a:avLst/>
          </a:prstGeom>
        </p:spPr>
      </p:pic>
    </p:spTree>
    <p:extLst>
      <p:ext uri="{BB962C8B-B14F-4D97-AF65-F5344CB8AC3E}">
        <p14:creationId xmlns:p14="http://schemas.microsoft.com/office/powerpoint/2010/main" val="3589482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48056" y="263716"/>
            <a:ext cx="11506200" cy="6093976"/>
          </a:xfrm>
          <a:prstGeom prst="rect">
            <a:avLst/>
          </a:prstGeom>
          <a:noFill/>
          <a:scene3d>
            <a:camera prst="orthographicFront"/>
            <a:lightRig rig="threePt" dir="t"/>
          </a:scene3d>
          <a:sp3d extrusionH="76200">
            <a:bevelT w="44450" h="114300"/>
            <a:extrusionClr>
              <a:srgbClr val="FFCC49"/>
            </a:extrusionClr>
            <a:contourClr>
              <a:srgbClr val="FFCC49"/>
            </a:contourClr>
          </a:sp3d>
        </p:spPr>
        <p:txBody>
          <a:bodyPr>
            <a:spAutoFit/>
          </a:bodyPr>
          <a:lstStyle/>
          <a:p>
            <a:pPr>
              <a:defRPr/>
            </a:pPr>
            <a:r>
              <a:rPr lang="en-US" sz="3600" b="1" dirty="0">
                <a:ln w="3175">
                  <a:solidFill>
                    <a:srgbClr val="FFC000"/>
                  </a:solidFill>
                </a:ln>
                <a:solidFill>
                  <a:srgbClr val="266659"/>
                </a:solidFill>
                <a:latin typeface="Adelle"/>
              </a:rPr>
              <a:t>Indirect Cost Rate (F&amp;A)</a:t>
            </a:r>
          </a:p>
          <a:p>
            <a:pPr>
              <a:defRPr/>
            </a:pPr>
            <a:endParaRPr lang="en-US" dirty="0">
              <a:latin typeface="Adelle"/>
            </a:endParaRPr>
          </a:p>
          <a:p>
            <a:pPr>
              <a:defRPr/>
            </a:pPr>
            <a:r>
              <a:rPr lang="en-US" sz="2800" dirty="0">
                <a:solidFill>
                  <a:schemeClr val="bg1"/>
                </a:solidFill>
                <a:latin typeface="Adelle"/>
              </a:rPr>
              <a:t>Wayne State University’s Indirect Cost Rate is calculated from a Modified Total Direct Cost base, which </a:t>
            </a:r>
            <a:r>
              <a:rPr lang="en-US" sz="2800" b="1" u="sng" dirty="0">
                <a:solidFill>
                  <a:schemeClr val="bg1"/>
                </a:solidFill>
                <a:latin typeface="Adelle"/>
              </a:rPr>
              <a:t>excludes</a:t>
            </a:r>
            <a:r>
              <a:rPr lang="en-US" sz="2800" dirty="0">
                <a:solidFill>
                  <a:schemeClr val="bg1"/>
                </a:solidFill>
                <a:latin typeface="Adelle"/>
              </a:rPr>
              <a:t> the following specific budget items from the base:</a:t>
            </a:r>
          </a:p>
          <a:p>
            <a:pPr>
              <a:defRPr/>
            </a:pPr>
            <a:endParaRPr lang="en-US" sz="2800" dirty="0">
              <a:solidFill>
                <a:schemeClr val="bg1"/>
              </a:solidFill>
              <a:latin typeface="Adelle"/>
            </a:endParaRPr>
          </a:p>
          <a:p>
            <a:pPr marL="342900" indent="-342900">
              <a:buFont typeface="Wingdings" panose="05000000000000000000" pitchFamily="2" charset="2"/>
              <a:buChar char="q"/>
              <a:defRPr/>
            </a:pPr>
            <a:r>
              <a:rPr lang="en-US" sz="2800" dirty="0">
                <a:solidFill>
                  <a:schemeClr val="bg1"/>
                </a:solidFill>
                <a:latin typeface="Adelle"/>
              </a:rPr>
              <a:t>Equipment</a:t>
            </a:r>
          </a:p>
          <a:p>
            <a:pPr marL="342900" indent="-342900">
              <a:buFont typeface="Wingdings" panose="05000000000000000000" pitchFamily="2" charset="2"/>
              <a:buChar char="q"/>
              <a:defRPr/>
            </a:pPr>
            <a:r>
              <a:rPr lang="en-US" sz="2800" dirty="0">
                <a:solidFill>
                  <a:schemeClr val="bg1"/>
                </a:solidFill>
                <a:latin typeface="Adelle"/>
              </a:rPr>
              <a:t>Capital expenditures</a:t>
            </a:r>
          </a:p>
          <a:p>
            <a:pPr marL="342900" indent="-342900">
              <a:buFont typeface="Wingdings" panose="05000000000000000000" pitchFamily="2" charset="2"/>
              <a:buChar char="q"/>
              <a:defRPr/>
            </a:pPr>
            <a:r>
              <a:rPr lang="en-US" sz="2800" dirty="0">
                <a:solidFill>
                  <a:schemeClr val="bg1"/>
                </a:solidFill>
                <a:latin typeface="Adelle"/>
              </a:rPr>
              <a:t>Rental costs of off-site facilities</a:t>
            </a:r>
          </a:p>
          <a:p>
            <a:pPr marL="342900" indent="-342900">
              <a:buFont typeface="Wingdings" panose="05000000000000000000" pitchFamily="2" charset="2"/>
              <a:buChar char="q"/>
              <a:defRPr/>
            </a:pPr>
            <a:r>
              <a:rPr lang="en-US" sz="2800" dirty="0">
                <a:solidFill>
                  <a:schemeClr val="bg1"/>
                </a:solidFill>
                <a:latin typeface="Adelle"/>
              </a:rPr>
              <a:t>Patient care costs</a:t>
            </a:r>
          </a:p>
          <a:p>
            <a:pPr marL="342900" indent="-342900">
              <a:buFont typeface="Wingdings" panose="05000000000000000000" pitchFamily="2" charset="2"/>
              <a:buChar char="q"/>
              <a:defRPr/>
            </a:pPr>
            <a:r>
              <a:rPr lang="en-US" sz="2800" dirty="0">
                <a:solidFill>
                  <a:schemeClr val="bg1"/>
                </a:solidFill>
                <a:latin typeface="Adelle"/>
              </a:rPr>
              <a:t>Tuition remission</a:t>
            </a:r>
          </a:p>
          <a:p>
            <a:pPr marL="342900" indent="-342900">
              <a:buFont typeface="Wingdings" panose="05000000000000000000" pitchFamily="2" charset="2"/>
              <a:buChar char="q"/>
              <a:defRPr/>
            </a:pPr>
            <a:r>
              <a:rPr lang="en-US" sz="2800" dirty="0">
                <a:solidFill>
                  <a:schemeClr val="bg1"/>
                </a:solidFill>
                <a:latin typeface="Adelle"/>
              </a:rPr>
              <a:t>Scholarships and fellowships</a:t>
            </a:r>
          </a:p>
          <a:p>
            <a:pPr marL="342900" indent="-342900">
              <a:buFont typeface="Wingdings" panose="05000000000000000000" pitchFamily="2" charset="2"/>
              <a:buChar char="q"/>
              <a:defRPr/>
            </a:pPr>
            <a:r>
              <a:rPr lang="en-US" sz="2800" dirty="0">
                <a:solidFill>
                  <a:schemeClr val="bg1"/>
                </a:solidFill>
                <a:latin typeface="Adelle"/>
              </a:rPr>
              <a:t>The portion of each subaward/subcontract in excess of $25,000 for the performance period of the project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195262" y="352425"/>
            <a:ext cx="5829871"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3200" b="1" dirty="0">
                <a:solidFill>
                  <a:schemeClr val="bg1"/>
                </a:solidFill>
                <a:latin typeface="Adelle"/>
              </a:rPr>
              <a:t>Budget Example:</a:t>
            </a:r>
          </a:p>
          <a:p>
            <a:endParaRPr lang="en-US" altLang="en-US" dirty="0">
              <a:solidFill>
                <a:schemeClr val="bg1"/>
              </a:solidFill>
              <a:latin typeface="Adelle"/>
            </a:endParaRPr>
          </a:p>
          <a:p>
            <a:r>
              <a:rPr lang="en-US" altLang="en-US" sz="2800" dirty="0">
                <a:solidFill>
                  <a:schemeClr val="bg1"/>
                </a:solidFill>
                <a:latin typeface="Adelle"/>
              </a:rPr>
              <a:t>Personnel						$ 50,000</a:t>
            </a:r>
          </a:p>
          <a:p>
            <a:r>
              <a:rPr lang="en-US" altLang="en-US" sz="2800" dirty="0">
                <a:solidFill>
                  <a:schemeClr val="bg1"/>
                </a:solidFill>
                <a:latin typeface="Adelle"/>
              </a:rPr>
              <a:t>Travel							$   1,500</a:t>
            </a:r>
          </a:p>
          <a:p>
            <a:r>
              <a:rPr lang="en-US" altLang="en-US" sz="2800" dirty="0">
                <a:solidFill>
                  <a:schemeClr val="bg1"/>
                </a:solidFill>
                <a:latin typeface="Adelle"/>
              </a:rPr>
              <a:t>Supplies							$ 10,000</a:t>
            </a:r>
          </a:p>
          <a:p>
            <a:r>
              <a:rPr lang="en-US" altLang="en-US" sz="2800" dirty="0">
                <a:solidFill>
                  <a:schemeClr val="bg1"/>
                </a:solidFill>
                <a:latin typeface="Adelle"/>
              </a:rPr>
              <a:t>Other								$   2,500</a:t>
            </a:r>
          </a:p>
          <a:p>
            <a:r>
              <a:rPr lang="en-US" altLang="en-US" sz="2800" dirty="0">
                <a:solidFill>
                  <a:schemeClr val="bg1"/>
                </a:solidFill>
                <a:latin typeface="Adelle"/>
              </a:rPr>
              <a:t>Subaward						</a:t>
            </a:r>
            <a:r>
              <a:rPr lang="en-US" altLang="en-US" sz="2800" u="sng" dirty="0">
                <a:solidFill>
                  <a:schemeClr val="bg1"/>
                </a:solidFill>
                <a:latin typeface="Adelle"/>
              </a:rPr>
              <a:t>$ 75,000</a:t>
            </a:r>
          </a:p>
          <a:p>
            <a:r>
              <a:rPr lang="en-US" altLang="en-US" sz="2800" b="1" dirty="0">
                <a:solidFill>
                  <a:schemeClr val="bg1"/>
                </a:solidFill>
                <a:latin typeface="Adelle"/>
              </a:rPr>
              <a:t>Total Direct Costs</a:t>
            </a:r>
            <a:r>
              <a:rPr lang="en-US" altLang="en-US" sz="2800" dirty="0">
                <a:solidFill>
                  <a:schemeClr val="bg1"/>
                </a:solidFill>
                <a:latin typeface="Adelle"/>
              </a:rPr>
              <a:t>			</a:t>
            </a:r>
            <a:r>
              <a:rPr lang="en-US" altLang="en-US" sz="2800" b="1" dirty="0">
                <a:solidFill>
                  <a:schemeClr val="bg1"/>
                </a:solidFill>
                <a:latin typeface="Adelle"/>
              </a:rPr>
              <a:t>$139,000</a:t>
            </a:r>
          </a:p>
          <a:p>
            <a:r>
              <a:rPr lang="en-US" altLang="en-US" sz="2800" dirty="0">
                <a:solidFill>
                  <a:schemeClr val="bg1"/>
                </a:solidFill>
                <a:latin typeface="Adelle"/>
              </a:rPr>
              <a:t>MTDC Base					$ 89,000</a:t>
            </a:r>
          </a:p>
          <a:p>
            <a:r>
              <a:rPr lang="en-US" altLang="en-US" sz="2800" b="1" dirty="0">
                <a:solidFill>
                  <a:schemeClr val="bg1"/>
                </a:solidFill>
                <a:latin typeface="Adelle"/>
              </a:rPr>
              <a:t>Indirect Costs (52.5%)	</a:t>
            </a:r>
            <a:r>
              <a:rPr lang="en-US" altLang="en-US" sz="2800" b="1" u="sng" dirty="0">
                <a:solidFill>
                  <a:schemeClr val="bg1"/>
                </a:solidFill>
                <a:latin typeface="Adelle"/>
              </a:rPr>
              <a:t>$ 46,725</a:t>
            </a:r>
          </a:p>
          <a:p>
            <a:r>
              <a:rPr lang="en-US" altLang="en-US" sz="2800" dirty="0">
                <a:solidFill>
                  <a:schemeClr val="bg1"/>
                </a:solidFill>
                <a:latin typeface="Adelle"/>
              </a:rPr>
              <a:t>Total Project Cost			$185,725</a:t>
            </a:r>
          </a:p>
        </p:txBody>
      </p:sp>
      <p:sp>
        <p:nvSpPr>
          <p:cNvPr id="3" name="TextBox 2"/>
          <p:cNvSpPr txBox="1"/>
          <p:nvPr/>
        </p:nvSpPr>
        <p:spPr>
          <a:xfrm>
            <a:off x="6566153" y="1712067"/>
            <a:ext cx="5456174" cy="3693319"/>
          </a:xfrm>
          <a:prstGeom prst="rect">
            <a:avLst/>
          </a:prstGeom>
          <a:noFill/>
          <a:effectLst>
            <a:glow rad="228600">
              <a:schemeClr val="accent3">
                <a:satMod val="175000"/>
                <a:alpha val="40000"/>
              </a:schemeClr>
            </a:glow>
          </a:effectLst>
        </p:spPr>
        <p:txBody>
          <a:bodyPr wrap="square">
            <a:spAutoFit/>
          </a:bodyPr>
          <a:lstStyle/>
          <a:p>
            <a:pPr marL="285750" indent="-285750">
              <a:buFont typeface="Arial" panose="020B0604020202020204" pitchFamily="34" charset="0"/>
              <a:buChar char="•"/>
              <a:defRPr/>
            </a:pPr>
            <a:r>
              <a:rPr lang="en-US" sz="2400" b="1" dirty="0">
                <a:solidFill>
                  <a:schemeClr val="bg1"/>
                </a:solidFill>
                <a:latin typeface="Adelle"/>
              </a:rPr>
              <a:t>F&amp;A calculated based on the Modified Total Direct Costs ($89,000)</a:t>
            </a:r>
          </a:p>
          <a:p>
            <a:pPr marL="285750" indent="-285750">
              <a:buFont typeface="Arial" panose="020B0604020202020204" pitchFamily="34" charset="0"/>
              <a:buChar char="•"/>
              <a:defRPr/>
            </a:pPr>
            <a:endParaRPr lang="en-US" sz="1200" b="1" dirty="0">
              <a:solidFill>
                <a:schemeClr val="bg1"/>
              </a:solidFill>
              <a:latin typeface="Adelle"/>
            </a:endParaRPr>
          </a:p>
          <a:p>
            <a:pPr marL="285750" indent="-285750">
              <a:buFont typeface="Arial" panose="020B0604020202020204" pitchFamily="34" charset="0"/>
              <a:buChar char="•"/>
              <a:defRPr/>
            </a:pPr>
            <a:r>
              <a:rPr lang="en-US" sz="2400" b="1" dirty="0">
                <a:solidFill>
                  <a:schemeClr val="bg1"/>
                </a:solidFill>
                <a:latin typeface="Adelle"/>
              </a:rPr>
              <a:t>Take $89,000 x .525 to calculate F&amp;A</a:t>
            </a:r>
          </a:p>
          <a:p>
            <a:pPr marL="285750" indent="-285750">
              <a:buFont typeface="Arial" panose="020B0604020202020204" pitchFamily="34" charset="0"/>
              <a:buChar char="•"/>
              <a:defRPr/>
            </a:pPr>
            <a:endParaRPr lang="en-US" sz="1200" b="1" dirty="0">
              <a:solidFill>
                <a:schemeClr val="bg1"/>
              </a:solidFill>
              <a:latin typeface="Adelle"/>
            </a:endParaRPr>
          </a:p>
          <a:p>
            <a:pPr marL="285750" indent="-285750">
              <a:buFont typeface="Arial" panose="020B0604020202020204" pitchFamily="34" charset="0"/>
              <a:buChar char="•"/>
              <a:defRPr/>
            </a:pPr>
            <a:r>
              <a:rPr lang="en-US" sz="2400" b="1" dirty="0">
                <a:solidFill>
                  <a:schemeClr val="bg1"/>
                </a:solidFill>
                <a:latin typeface="Adelle"/>
              </a:rPr>
              <a:t>Calculate the direct costs and the F&amp;A base separately, because they are two different calculations</a:t>
            </a:r>
          </a:p>
          <a:p>
            <a:pPr>
              <a:defRPr/>
            </a:pPr>
            <a:endParaRPr lang="en-US" dirty="0">
              <a:latin typeface="Adelle"/>
            </a:endParaRPr>
          </a:p>
        </p:txBody>
      </p:sp>
      <p:cxnSp>
        <p:nvCxnSpPr>
          <p:cNvPr id="14" name="Elbow Connector 13"/>
          <p:cNvCxnSpPr/>
          <p:nvPr/>
        </p:nvCxnSpPr>
        <p:spPr>
          <a:xfrm flipV="1">
            <a:off x="6017513" y="2678259"/>
            <a:ext cx="548640" cy="1280160"/>
          </a:xfrm>
          <a:prstGeom prst="bentConnector3">
            <a:avLst>
              <a:gd name="adj1" fmla="val 56329"/>
            </a:avLst>
          </a:prstGeom>
          <a:ln w="50800">
            <a:solidFill>
              <a:srgbClr val="FF0000"/>
            </a:solidFill>
            <a:tailEnd type="triangle"/>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336617" y="528317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288354" y="0"/>
            <a:ext cx="1128077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4400" b="1" dirty="0">
                <a:solidFill>
                  <a:schemeClr val="bg1"/>
                </a:solidFill>
                <a:latin typeface="Adelle"/>
              </a:rPr>
              <a:t>Budget Justification</a:t>
            </a:r>
          </a:p>
          <a:p>
            <a:endParaRPr lang="en-US" altLang="en-US" sz="3600" dirty="0">
              <a:solidFill>
                <a:schemeClr val="bg1"/>
              </a:solidFill>
              <a:latin typeface="Adelle"/>
            </a:endParaRPr>
          </a:p>
          <a:p>
            <a:r>
              <a:rPr lang="en-US" altLang="en-US" sz="3600" dirty="0">
                <a:solidFill>
                  <a:schemeClr val="bg1"/>
                </a:solidFill>
                <a:latin typeface="Adelle"/>
              </a:rPr>
              <a:t>A detailed explanation of the budget in narrative form. The justification needs to carefully justify all expenses that are included in the budget to show that each budget item is necessary for the successful completion of the project.</a:t>
            </a:r>
          </a:p>
          <a:p>
            <a:endParaRPr lang="en-US" altLang="en-US" sz="3600" dirty="0">
              <a:solidFill>
                <a:schemeClr val="bg1"/>
              </a:solidFill>
              <a:latin typeface="Adelle"/>
            </a:endParaRPr>
          </a:p>
          <a:p>
            <a:r>
              <a:rPr lang="en-US" altLang="en-US" sz="3600" dirty="0">
                <a:solidFill>
                  <a:schemeClr val="bg1"/>
                </a:solidFill>
                <a:latin typeface="Adelle"/>
              </a:rPr>
              <a:t>* Be sure that the budget justification matches what was put in the budget.</a:t>
            </a:r>
          </a:p>
          <a:p>
            <a:endParaRPr lang="en-US" altLang="en-US" sz="3600" dirty="0"/>
          </a:p>
        </p:txBody>
      </p:sp>
      <p:cxnSp>
        <p:nvCxnSpPr>
          <p:cNvPr id="3" name="Straight Connector 2"/>
          <p:cNvCxnSpPr/>
          <p:nvPr/>
        </p:nvCxnSpPr>
        <p:spPr>
          <a:xfrm flipV="1">
            <a:off x="288354" y="78336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7160" y="117693"/>
            <a:ext cx="11914632" cy="6093976"/>
          </a:xfrm>
          <a:prstGeom prst="rect">
            <a:avLst/>
          </a:prstGeom>
        </p:spPr>
        <p:txBody>
          <a:bodyPr wrap="square">
            <a:spAutoFit/>
          </a:bodyPr>
          <a:lstStyle/>
          <a:p>
            <a:r>
              <a:rPr lang="en-US" altLang="en-US" sz="4400" b="1" dirty="0">
                <a:solidFill>
                  <a:schemeClr val="bg1"/>
                </a:solidFill>
                <a:latin typeface="Adelle"/>
              </a:rPr>
              <a:t>Helpful Tips - </a:t>
            </a:r>
          </a:p>
          <a:p>
            <a:endParaRPr lang="en-US" altLang="en-US" sz="1000" dirty="0">
              <a:solidFill>
                <a:schemeClr val="bg1"/>
              </a:solidFill>
              <a:latin typeface="Adelle"/>
            </a:endParaRPr>
          </a:p>
          <a:p>
            <a:pPr marL="342900" indent="-342900">
              <a:buFont typeface="Wingdings" panose="05000000000000000000" pitchFamily="2" charset="2"/>
              <a:buChar char="q"/>
            </a:pPr>
            <a:r>
              <a:rPr lang="en-US" altLang="en-US" sz="2800" dirty="0">
                <a:solidFill>
                  <a:schemeClr val="bg1"/>
                </a:solidFill>
                <a:latin typeface="Adelle"/>
              </a:rPr>
              <a:t>Watch for budget limitations and restrictions</a:t>
            </a:r>
          </a:p>
          <a:p>
            <a:pPr marL="342900" indent="-342900">
              <a:buFont typeface="Wingdings" panose="05000000000000000000" pitchFamily="2" charset="2"/>
              <a:buChar char="q"/>
            </a:pPr>
            <a:r>
              <a:rPr lang="en-US" altLang="en-US" sz="2800" dirty="0">
                <a:solidFill>
                  <a:schemeClr val="bg1"/>
                </a:solidFill>
                <a:latin typeface="Adelle"/>
              </a:rPr>
              <a:t>Some sponsors only allow a certain amount of F&amp;A charged (capped rate)</a:t>
            </a:r>
          </a:p>
          <a:p>
            <a:pPr marL="342900" indent="-342900">
              <a:buFont typeface="Wingdings" panose="05000000000000000000" pitchFamily="2" charset="2"/>
              <a:buChar char="q"/>
            </a:pPr>
            <a:r>
              <a:rPr lang="en-US" altLang="en-US" sz="2800" dirty="0">
                <a:solidFill>
                  <a:schemeClr val="bg1"/>
                </a:solidFill>
                <a:latin typeface="Adelle"/>
              </a:rPr>
              <a:t>Animals needed for completion of research DO cost money; do no forget to include coverage</a:t>
            </a:r>
          </a:p>
          <a:p>
            <a:pPr marL="342900" indent="-342900">
              <a:buFont typeface="Wingdings" panose="05000000000000000000" pitchFamily="2" charset="2"/>
              <a:buChar char="q"/>
            </a:pPr>
            <a:r>
              <a:rPr lang="en-US" altLang="en-US" sz="2800" dirty="0">
                <a:solidFill>
                  <a:schemeClr val="bg1"/>
                </a:solidFill>
                <a:latin typeface="Adelle"/>
              </a:rPr>
              <a:t>Check, double check, and triple check the budget and budget justification</a:t>
            </a:r>
          </a:p>
          <a:p>
            <a:pPr marL="342900" indent="-342900">
              <a:buFont typeface="Wingdings" panose="05000000000000000000" pitchFamily="2" charset="2"/>
              <a:buChar char="q"/>
            </a:pPr>
            <a:r>
              <a:rPr lang="en-US" altLang="en-US" sz="2800" dirty="0">
                <a:solidFill>
                  <a:schemeClr val="bg1"/>
                </a:solidFill>
                <a:latin typeface="Adelle"/>
              </a:rPr>
              <a:t>Do not over-budget personnel</a:t>
            </a:r>
          </a:p>
          <a:p>
            <a:pPr marL="342900" indent="-342900">
              <a:buFont typeface="Wingdings" panose="05000000000000000000" pitchFamily="2" charset="2"/>
              <a:buChar char="q"/>
            </a:pPr>
            <a:r>
              <a:rPr lang="en-US" altLang="en-US" sz="2800" dirty="0">
                <a:solidFill>
                  <a:schemeClr val="bg1"/>
                </a:solidFill>
                <a:latin typeface="Adelle"/>
              </a:rPr>
              <a:t>Do not under-budget supplies</a:t>
            </a:r>
          </a:p>
          <a:p>
            <a:pPr marL="342900" indent="-342900">
              <a:buFont typeface="Wingdings" panose="05000000000000000000" pitchFamily="2" charset="2"/>
              <a:buChar char="q"/>
            </a:pPr>
            <a:r>
              <a:rPr lang="en-US" altLang="en-US" sz="2800" dirty="0">
                <a:solidFill>
                  <a:schemeClr val="bg1"/>
                </a:solidFill>
                <a:latin typeface="Adelle"/>
              </a:rPr>
              <a:t>Check for typos</a:t>
            </a:r>
          </a:p>
          <a:p>
            <a:pPr marL="342900" indent="-342900">
              <a:buFont typeface="Wingdings" panose="05000000000000000000" pitchFamily="2" charset="2"/>
              <a:buChar char="q"/>
            </a:pPr>
            <a:r>
              <a:rPr lang="en-US" altLang="en-US" sz="2800" dirty="0">
                <a:solidFill>
                  <a:schemeClr val="bg1"/>
                </a:solidFill>
                <a:latin typeface="Adelle"/>
              </a:rPr>
              <a:t>Make sure all dates are in sync</a:t>
            </a:r>
          </a:p>
          <a:p>
            <a:pPr marL="342900" indent="-342900">
              <a:buFont typeface="Wingdings" panose="05000000000000000000" pitchFamily="2" charset="2"/>
              <a:buChar char="q"/>
            </a:pPr>
            <a:r>
              <a:rPr lang="en-US" altLang="en-US" sz="2800" dirty="0">
                <a:solidFill>
                  <a:schemeClr val="bg1"/>
                </a:solidFill>
                <a:latin typeface="Adelle"/>
              </a:rPr>
              <a:t>Be careful when classifying consultant vs. subrecipient vs. vendor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397193" y="277337"/>
            <a:ext cx="11297983"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r>
              <a:rPr lang="en-US" altLang="en-US" sz="3200" b="1" dirty="0">
                <a:solidFill>
                  <a:schemeClr val="bg1"/>
                </a:solidFill>
                <a:latin typeface="Adelle"/>
              </a:rPr>
              <a:t>Cayuse – </a:t>
            </a:r>
          </a:p>
          <a:p>
            <a:endParaRPr lang="en-US" altLang="en-US" sz="800" b="1" dirty="0">
              <a:solidFill>
                <a:schemeClr val="bg1"/>
              </a:solidFill>
              <a:latin typeface="Adelle"/>
            </a:endParaRPr>
          </a:p>
          <a:p>
            <a:endParaRPr lang="en-US" altLang="en-US" dirty="0">
              <a:solidFill>
                <a:schemeClr val="bg1"/>
              </a:solidFill>
              <a:latin typeface="Adelle"/>
            </a:endParaRPr>
          </a:p>
          <a:p>
            <a:pPr marL="457200" indent="-457200">
              <a:buFont typeface="Wingdings" panose="05000000000000000000" pitchFamily="2" charset="2"/>
              <a:buChar char="Ø"/>
            </a:pPr>
            <a:r>
              <a:rPr lang="en-US" altLang="en-US" sz="2800" dirty="0">
                <a:solidFill>
                  <a:schemeClr val="bg1"/>
                </a:solidFill>
                <a:latin typeface="Adelle"/>
              </a:rPr>
              <a:t>All grant and contract proposals must be entered in Cayuse SP to be processed through Sponsored Program Administration</a:t>
            </a:r>
          </a:p>
          <a:p>
            <a:r>
              <a:rPr lang="en-US" altLang="en-US" sz="2800" dirty="0">
                <a:solidFill>
                  <a:schemeClr val="bg1"/>
                </a:solidFill>
                <a:latin typeface="Adelle"/>
              </a:rPr>
              <a:t> </a:t>
            </a:r>
          </a:p>
          <a:p>
            <a:pPr marL="457200" indent="-457200">
              <a:buFont typeface="Wingdings" panose="05000000000000000000" pitchFamily="2" charset="2"/>
              <a:buChar char="Ø"/>
            </a:pPr>
            <a:r>
              <a:rPr lang="en-US" altLang="en-US" sz="2800" dirty="0">
                <a:solidFill>
                  <a:schemeClr val="bg1"/>
                </a:solidFill>
                <a:latin typeface="Adelle"/>
              </a:rPr>
              <a:t>Cayuse is a tool used by departmental faculty and staff as well as Sponsored Program Administration Grant and Contract Officers in preparation, review and submittal of applications</a:t>
            </a:r>
          </a:p>
          <a:p>
            <a:endParaRPr lang="en-US" altLang="en-US" sz="2800" dirty="0"/>
          </a:p>
        </p:txBody>
      </p:sp>
      <p:cxnSp>
        <p:nvCxnSpPr>
          <p:cNvPr id="4" name="Straight Connector 3"/>
          <p:cNvCxnSpPr/>
          <p:nvPr/>
        </p:nvCxnSpPr>
        <p:spPr>
          <a:xfrm flipV="1">
            <a:off x="267176" y="85555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262F700-5969-4C47-B2C8-4AED5120594B}"/>
              </a:ext>
            </a:extLst>
          </p:cNvPr>
          <p:cNvSpPr txBox="1"/>
          <p:nvPr/>
        </p:nvSpPr>
        <p:spPr>
          <a:xfrm>
            <a:off x="894196" y="4278432"/>
            <a:ext cx="10900611" cy="769441"/>
          </a:xfrm>
          <a:prstGeom prst="rect">
            <a:avLst/>
          </a:prstGeom>
          <a:noFill/>
        </p:spPr>
        <p:txBody>
          <a:bodyPr wrap="square" rtlCol="0">
            <a:spAutoFit/>
          </a:bodyPr>
          <a:lstStyle/>
          <a:p>
            <a:r>
              <a:rPr lang="en-US" sz="4400" b="1" dirty="0">
                <a:solidFill>
                  <a:schemeClr val="bg1"/>
                </a:solidFill>
                <a:hlinkClick r:id="rId2"/>
              </a:rPr>
              <a:t>Cayuse Research Suite Resources and Training</a:t>
            </a:r>
            <a:endParaRPr lang="en-US" sz="4400" b="1" dirty="0">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471487" y="1481297"/>
            <a:ext cx="11487149"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marL="571500" indent="-571500">
              <a:buFont typeface="Wingdings" panose="05000000000000000000" pitchFamily="2" charset="2"/>
              <a:buChar char="ü"/>
            </a:pPr>
            <a:r>
              <a:rPr lang="en-US" altLang="en-US" sz="3600" dirty="0">
                <a:solidFill>
                  <a:schemeClr val="bg1"/>
                </a:solidFill>
                <a:latin typeface="Adelle"/>
              </a:rPr>
              <a:t>Prepare administrative sections of an application such as the budget, budget justification. Abstract, and facilities and resources pages</a:t>
            </a:r>
          </a:p>
          <a:p>
            <a:pPr marL="571500" indent="-571500">
              <a:buFont typeface="Wingdings" panose="05000000000000000000" pitchFamily="2" charset="2"/>
              <a:buChar char="ü"/>
            </a:pPr>
            <a:endParaRPr lang="en-US" altLang="en-US" sz="3600" dirty="0">
              <a:solidFill>
                <a:schemeClr val="bg1"/>
              </a:solidFill>
              <a:latin typeface="Adelle"/>
            </a:endParaRPr>
          </a:p>
          <a:p>
            <a:pPr marL="571500" indent="-571500">
              <a:buFont typeface="Wingdings" panose="05000000000000000000" pitchFamily="2" charset="2"/>
              <a:buChar char="ü"/>
            </a:pPr>
            <a:r>
              <a:rPr lang="en-US" altLang="en-US" sz="3600" dirty="0">
                <a:solidFill>
                  <a:schemeClr val="bg1"/>
                </a:solidFill>
                <a:latin typeface="Adelle"/>
              </a:rPr>
              <a:t>Routes a completed application for departmental, college and central review and approval</a:t>
            </a:r>
          </a:p>
          <a:p>
            <a:pPr marL="571500" indent="-571500">
              <a:buFont typeface="Wingdings" panose="05000000000000000000" pitchFamily="2" charset="2"/>
              <a:buChar char="ü"/>
            </a:pPr>
            <a:endParaRPr lang="en-US" altLang="en-US" sz="3600" dirty="0">
              <a:solidFill>
                <a:schemeClr val="bg1"/>
              </a:solidFill>
              <a:latin typeface="Adelle"/>
            </a:endParaRPr>
          </a:p>
          <a:p>
            <a:pPr marL="571500" indent="-571500">
              <a:buFont typeface="Wingdings" panose="05000000000000000000" pitchFamily="2" charset="2"/>
              <a:buChar char="ü"/>
            </a:pPr>
            <a:r>
              <a:rPr lang="en-US" altLang="en-US" sz="3600" dirty="0">
                <a:solidFill>
                  <a:schemeClr val="bg1"/>
                </a:solidFill>
                <a:latin typeface="Adelle"/>
              </a:rPr>
              <a:t>Acts as a database for managing sponsored projects activity for the University</a:t>
            </a:r>
          </a:p>
        </p:txBody>
      </p:sp>
      <p:sp>
        <p:nvSpPr>
          <p:cNvPr id="3" name="TextBox 2"/>
          <p:cNvSpPr txBox="1"/>
          <p:nvPr/>
        </p:nvSpPr>
        <p:spPr>
          <a:xfrm>
            <a:off x="614363" y="385763"/>
            <a:ext cx="2986087" cy="769441"/>
          </a:xfrm>
          <a:prstGeom prst="rect">
            <a:avLst/>
          </a:prstGeom>
          <a:noFill/>
        </p:spPr>
        <p:txBody>
          <a:bodyPr wrap="square" rtlCol="0">
            <a:spAutoFit/>
          </a:bodyPr>
          <a:lstStyle/>
          <a:p>
            <a:r>
              <a:rPr lang="en-US" sz="4400" b="1" dirty="0">
                <a:solidFill>
                  <a:schemeClr val="bg1"/>
                </a:solidFill>
                <a:latin typeface="Adelle"/>
              </a:rPr>
              <a:t>Cayuse -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249" y="930049"/>
            <a:ext cx="10780713" cy="1541009"/>
          </a:xfrm>
        </p:spPr>
        <p:txBody>
          <a:bodyPr>
            <a:normAutofit fontScale="90000"/>
          </a:bodyPr>
          <a:lstStyle/>
          <a:p>
            <a:pPr eaLnBrk="1" fontAlgn="auto" hangingPunct="1">
              <a:spcAft>
                <a:spcPts val="0"/>
              </a:spcAft>
              <a:defRPr/>
            </a:pPr>
            <a:r>
              <a:rPr lang="en-US" b="1" dirty="0">
                <a:solidFill>
                  <a:schemeClr val="bg1"/>
                </a:solidFill>
              </a:rPr>
              <a:t>Award Management</a:t>
            </a:r>
            <a:br>
              <a:rPr lang="en-US" dirty="0"/>
            </a:br>
            <a:endParaRPr lang="en-US" dirty="0"/>
          </a:p>
        </p:txBody>
      </p:sp>
      <p:sp>
        <p:nvSpPr>
          <p:cNvPr id="3" name="Text Placeholder 2"/>
          <p:cNvSpPr>
            <a:spLocks noGrp="1"/>
          </p:cNvSpPr>
          <p:nvPr>
            <p:ph type="body" idx="1"/>
          </p:nvPr>
        </p:nvSpPr>
        <p:spPr>
          <a:xfrm>
            <a:off x="498587" y="2144486"/>
            <a:ext cx="10990036" cy="4332514"/>
          </a:xfrm>
        </p:spPr>
        <p:txBody>
          <a:bodyPr rtlCol="0">
            <a:normAutofit/>
          </a:bodyPr>
          <a:lstStyle/>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Acceptance</a:t>
            </a:r>
          </a:p>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Set-up</a:t>
            </a:r>
          </a:p>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Project Changes</a:t>
            </a:r>
          </a:p>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Sub-Award Monitoring</a:t>
            </a:r>
          </a:p>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Cost-Share Obligations</a:t>
            </a:r>
          </a:p>
          <a:p>
            <a:pPr marL="457200" indent="-457200" eaLnBrk="1" fontAlgn="auto" hangingPunct="1">
              <a:spcAft>
                <a:spcPts val="0"/>
              </a:spcAft>
              <a:buFont typeface="Wingdings" panose="05000000000000000000" pitchFamily="2" charset="2"/>
              <a:buChar char="Ø"/>
              <a:defRPr/>
            </a:pPr>
            <a:r>
              <a:rPr lang="en-US" sz="4000" b="1" dirty="0">
                <a:solidFill>
                  <a:schemeClr val="bg1"/>
                </a:solidFill>
                <a:latin typeface="Adelle"/>
              </a:rPr>
              <a:t>Reporting Obligations</a:t>
            </a:r>
          </a:p>
          <a:p>
            <a:pPr eaLnBrk="1" fontAlgn="auto" hangingPunct="1">
              <a:spcAft>
                <a:spcPts val="0"/>
              </a:spcAft>
              <a:defRPr/>
            </a:pPr>
            <a:endParaRPr lang="en-US" dirty="0"/>
          </a:p>
        </p:txBody>
      </p:sp>
      <p:cxnSp>
        <p:nvCxnSpPr>
          <p:cNvPr id="5" name="Straight Connector 4"/>
          <p:cNvCxnSpPr/>
          <p:nvPr/>
        </p:nvCxnSpPr>
        <p:spPr>
          <a:xfrm flipV="1">
            <a:off x="348649" y="1640480"/>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66056" y="102428"/>
            <a:ext cx="6797270" cy="1323439"/>
          </a:xfrm>
          <a:prstGeom prst="rect">
            <a:avLst/>
          </a:prstGeom>
          <a:noFill/>
        </p:spPr>
        <p:txBody>
          <a:bodyPr wrap="square" rtlCol="0">
            <a:spAutoFit/>
          </a:bodyPr>
          <a:lstStyle/>
          <a:p>
            <a:r>
              <a:rPr lang="en-US" sz="4400" b="1" dirty="0">
                <a:solidFill>
                  <a:schemeClr val="bg1"/>
                </a:solidFill>
                <a:latin typeface="Adelle"/>
              </a:rPr>
              <a:t>Award Acceptance</a:t>
            </a:r>
          </a:p>
          <a:p>
            <a:endParaRPr lang="en-US" dirty="0"/>
          </a:p>
          <a:p>
            <a:endParaRPr lang="en-US" dirty="0"/>
          </a:p>
        </p:txBody>
      </p:sp>
      <p:sp>
        <p:nvSpPr>
          <p:cNvPr id="5" name="Rectangle 4"/>
          <p:cNvSpPr/>
          <p:nvPr/>
        </p:nvSpPr>
        <p:spPr>
          <a:xfrm>
            <a:off x="349487" y="1158698"/>
            <a:ext cx="11625944" cy="1384995"/>
          </a:xfrm>
          <a:prstGeom prst="rect">
            <a:avLst/>
          </a:prstGeom>
        </p:spPr>
        <p:txBody>
          <a:bodyPr wrap="square">
            <a:spAutoFit/>
          </a:bodyPr>
          <a:lstStyle/>
          <a:p>
            <a:r>
              <a:rPr lang="en-US" sz="2800" b="1" dirty="0">
                <a:solidFill>
                  <a:schemeClr val="bg1"/>
                </a:solidFill>
                <a:latin typeface="Adelle"/>
              </a:rPr>
              <a:t>Depending on the type of award sponsors will indicate in the award notice if there are any additional acceptance requirements of Wayne State University</a:t>
            </a:r>
          </a:p>
        </p:txBody>
      </p:sp>
      <p:pic>
        <p:nvPicPr>
          <p:cNvPr id="3074" name="Picture 2" descr="http://www.cccblog.org/wp-content/uploads/2013/07/NIH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15" y="2927173"/>
            <a:ext cx="2237142" cy="2237142"/>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6" name="Picture 4" descr="http://ts1.mm.bing.net/th?&amp;id=HN.608047806278074861&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262" y="2723521"/>
            <a:ext cx="2579922" cy="2579922"/>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78" name="Picture 6" descr="http://ts1.mm.bing.net/th?&amp;id=HN.608009211705820274&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824" y="2620344"/>
            <a:ext cx="2857500" cy="1085850"/>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0" name="Picture 8" descr="http://ts1.mm.bing.net/th?&amp;id=HN.607995034011110477&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5824" y="4015946"/>
            <a:ext cx="2627546" cy="2574994"/>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2" name="Picture 10" descr="http://abfe.aspecialgathering.com/images/Kellogg_Foundation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316" y="5481820"/>
            <a:ext cx="2558946" cy="1108878"/>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4" name="Picture 12" descr="http://4.bp.blogspot.com/-YhpCe6rXzMg/UZMOjhxnpDI/AAAAAAAAE68/6zbOYdl5wmI/s1600/general_motors-logo-1_0%5B1%5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5687" y="5668808"/>
            <a:ext cx="1338180" cy="734902"/>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6" name="Picture 14" descr="http://auvac.org/uploads/organization/ONR_red_blue_150dp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7964" y="2316698"/>
            <a:ext cx="2310732" cy="1039644"/>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088" name="Picture 16" descr="http://ts1.mm.bing.net/th?&amp;id=HN.608012145158981966&amp;w=300&amp;h=300&amp;c=0&amp;pid=1.9&amp;rs=0&amp;p=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2010" y="3701693"/>
            <a:ext cx="2857500" cy="1895476"/>
          </a:xfrm>
          <a:prstGeom prst="rect">
            <a:avLst/>
          </a:prstGeom>
          <a:noFill/>
          <a:effectLst>
            <a:glow rad="3048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291494" y="917607"/>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07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70560" y="0"/>
            <a:ext cx="10311384" cy="2846933"/>
          </a:xfrm>
          <a:prstGeom prst="rect">
            <a:avLst/>
          </a:prstGeom>
        </p:spPr>
        <p:txBody>
          <a:bodyPr wrap="square">
            <a:spAutoFit/>
          </a:bodyPr>
          <a:lstStyle/>
          <a:p>
            <a:r>
              <a:rPr lang="en-US" sz="4000" b="1" dirty="0">
                <a:solidFill>
                  <a:schemeClr val="bg1"/>
                </a:solidFill>
                <a:latin typeface="Adelle"/>
              </a:rPr>
              <a:t>Notice of Award (NOA)</a:t>
            </a:r>
            <a:endParaRPr lang="en-US" sz="4000" dirty="0">
              <a:solidFill>
                <a:schemeClr val="bg1"/>
              </a:solidFill>
              <a:latin typeface="Adelle"/>
            </a:endParaRPr>
          </a:p>
          <a:p>
            <a:endParaRPr lang="en-US" sz="1100" dirty="0">
              <a:latin typeface="Adelle"/>
            </a:endParaRPr>
          </a:p>
          <a:p>
            <a:endParaRPr lang="en-US" sz="2800" dirty="0">
              <a:latin typeface="Adelle"/>
            </a:endParaRPr>
          </a:p>
          <a:p>
            <a:r>
              <a:rPr lang="en-US" sz="2800" dirty="0">
                <a:solidFill>
                  <a:schemeClr val="bg1"/>
                </a:solidFill>
                <a:latin typeface="Adelle"/>
              </a:rPr>
              <a:t>Funding instrument sponsors utilize to award grants. </a:t>
            </a:r>
          </a:p>
          <a:p>
            <a:endParaRPr lang="en-US" sz="2800" dirty="0">
              <a:solidFill>
                <a:schemeClr val="bg1"/>
              </a:solidFill>
              <a:latin typeface="Adelle"/>
            </a:endParaRPr>
          </a:p>
          <a:p>
            <a:r>
              <a:rPr lang="en-US" sz="2800" dirty="0">
                <a:solidFill>
                  <a:schemeClr val="bg1"/>
                </a:solidFill>
                <a:latin typeface="Adelle"/>
              </a:rPr>
              <a:t>Standard components:</a:t>
            </a:r>
          </a:p>
          <a:p>
            <a:endParaRPr lang="en-US" sz="1600" dirty="0">
              <a:solidFill>
                <a:schemeClr val="bg1"/>
              </a:solidFill>
              <a:latin typeface="Adelle"/>
            </a:endParaRPr>
          </a:p>
        </p:txBody>
      </p:sp>
      <p:sp>
        <p:nvSpPr>
          <p:cNvPr id="4" name="Rectangle 3"/>
          <p:cNvSpPr/>
          <p:nvPr/>
        </p:nvSpPr>
        <p:spPr>
          <a:xfrm>
            <a:off x="615696" y="2603828"/>
            <a:ext cx="10366248" cy="3108543"/>
          </a:xfrm>
          <a:prstGeom prst="rect">
            <a:avLst/>
          </a:prstGeom>
        </p:spPr>
        <p:txBody>
          <a:bodyPr wrap="square">
            <a:spAutoFit/>
          </a:bodyPr>
          <a:lstStyle/>
          <a:p>
            <a:pPr marL="285750" indent="-285750">
              <a:buFont typeface="Wingdings" panose="05000000000000000000" pitchFamily="2" charset="2"/>
              <a:buChar char="Ø"/>
            </a:pPr>
            <a:r>
              <a:rPr lang="en-US" sz="2800" dirty="0">
                <a:solidFill>
                  <a:schemeClr val="bg1"/>
                </a:solidFill>
                <a:latin typeface="Adelle"/>
              </a:rPr>
              <a:t>Grant Assignment Number;</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2800" dirty="0">
                <a:solidFill>
                  <a:schemeClr val="bg1"/>
                </a:solidFill>
                <a:latin typeface="Adelle"/>
              </a:rPr>
              <a:t>Principal Investigator identified;</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2800" dirty="0">
                <a:solidFill>
                  <a:schemeClr val="bg1"/>
                </a:solidFill>
                <a:latin typeface="Adelle"/>
              </a:rPr>
              <a:t>Budget Period and Performance Period identified;</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2800" dirty="0">
                <a:solidFill>
                  <a:schemeClr val="bg1"/>
                </a:solidFill>
                <a:latin typeface="Adelle"/>
              </a:rPr>
              <a:t>Amount obligated in the current budget period </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2800" dirty="0">
                <a:solidFill>
                  <a:schemeClr val="bg1"/>
                </a:solidFill>
                <a:latin typeface="Adelle"/>
              </a:rPr>
              <a:t>Summary table of projected (tentative) award totals by year</a:t>
            </a:r>
          </a:p>
        </p:txBody>
      </p:sp>
      <p:cxnSp>
        <p:nvCxnSpPr>
          <p:cNvPr id="6" name="Straight Connector 5"/>
          <p:cNvCxnSpPr/>
          <p:nvPr/>
        </p:nvCxnSpPr>
        <p:spPr>
          <a:xfrm flipV="1">
            <a:off x="276459" y="72320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836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53017" y="608441"/>
            <a:ext cx="11511661" cy="4616648"/>
          </a:xfrm>
          <a:prstGeom prst="rect">
            <a:avLst/>
          </a:prstGeom>
        </p:spPr>
        <p:txBody>
          <a:bodyPr wrap="square">
            <a:spAutoFit/>
          </a:bodyPr>
          <a:lstStyle/>
          <a:p>
            <a:pPr marL="285750" indent="-285750">
              <a:buFont typeface="Wingdings" panose="05000000000000000000" pitchFamily="2" charset="2"/>
              <a:buChar char="Ø"/>
            </a:pPr>
            <a:r>
              <a:rPr lang="en-US" sz="3200" dirty="0">
                <a:solidFill>
                  <a:schemeClr val="bg1"/>
                </a:solidFill>
                <a:latin typeface="Adelle"/>
              </a:rPr>
              <a:t>Indicates expanded authority to determine if carry over is allowable</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3200" dirty="0">
                <a:solidFill>
                  <a:schemeClr val="bg1"/>
                </a:solidFill>
                <a:latin typeface="Adelle"/>
              </a:rPr>
              <a:t>Special terms</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3200" dirty="0">
                <a:solidFill>
                  <a:schemeClr val="bg1"/>
                </a:solidFill>
                <a:latin typeface="Adelle"/>
              </a:rPr>
              <a:t>Additional Sponsor key personnel by name</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3200" dirty="0">
                <a:solidFill>
                  <a:schemeClr val="bg1"/>
                </a:solidFill>
                <a:latin typeface="Adelle"/>
              </a:rPr>
              <a:t>Restrictions on the award</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3200" dirty="0">
                <a:solidFill>
                  <a:schemeClr val="bg1"/>
                </a:solidFill>
                <a:latin typeface="Adelle"/>
              </a:rPr>
              <a:t>Additional reporting requirements</a:t>
            </a:r>
          </a:p>
          <a:p>
            <a:pPr marL="285750" indent="-285750">
              <a:buFont typeface="Wingdings" panose="05000000000000000000" pitchFamily="2" charset="2"/>
              <a:buChar char="Ø"/>
            </a:pPr>
            <a:endParaRPr lang="en-US" sz="1400" dirty="0">
              <a:solidFill>
                <a:schemeClr val="bg1"/>
              </a:solidFill>
              <a:latin typeface="Adelle"/>
            </a:endParaRPr>
          </a:p>
          <a:p>
            <a:pPr marL="285750" indent="-285750">
              <a:buFont typeface="Wingdings" panose="05000000000000000000" pitchFamily="2" charset="2"/>
              <a:buChar char="Ø"/>
            </a:pPr>
            <a:r>
              <a:rPr lang="en-US" sz="3200" dirty="0">
                <a:solidFill>
                  <a:schemeClr val="bg1"/>
                </a:solidFill>
                <a:latin typeface="Adelle"/>
              </a:rPr>
              <a:t>Provides the sponsor contact information</a:t>
            </a:r>
          </a:p>
        </p:txBody>
      </p:sp>
      <p:cxnSp>
        <p:nvCxnSpPr>
          <p:cNvPr id="3" name="Straight Connector 2"/>
          <p:cNvCxnSpPr/>
          <p:nvPr/>
        </p:nvCxnSpPr>
        <p:spPr>
          <a:xfrm flipV="1">
            <a:off x="300522" y="29334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300522" y="5808552"/>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0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825" y="0"/>
            <a:ext cx="12068175" cy="809625"/>
          </a:xfrm>
        </p:spPr>
        <p:txBody>
          <a:bodyPr>
            <a:normAutofit/>
          </a:bodyPr>
          <a:lstStyle/>
          <a:p>
            <a:r>
              <a:rPr lang="en-US" sz="4900" b="1" dirty="0">
                <a:solidFill>
                  <a:schemeClr val="bg1">
                    <a:lumMod val="85000"/>
                    <a:lumOff val="15000"/>
                  </a:schemeClr>
                </a:solidFill>
                <a:latin typeface="Adelle"/>
              </a:rPr>
              <a:t>Office of the Vice President for Research</a:t>
            </a:r>
          </a:p>
        </p:txBody>
      </p:sp>
      <p:sp>
        <p:nvSpPr>
          <p:cNvPr id="4" name="TextBox 3"/>
          <p:cNvSpPr txBox="1"/>
          <p:nvPr/>
        </p:nvSpPr>
        <p:spPr>
          <a:xfrm>
            <a:off x="804183" y="794751"/>
            <a:ext cx="10951028" cy="567078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900" dirty="0">
                <a:solidFill>
                  <a:schemeClr val="bg1">
                    <a:lumMod val="85000"/>
                    <a:lumOff val="15000"/>
                  </a:schemeClr>
                </a:solidFill>
                <a:latin typeface="Adelle"/>
              </a:rPr>
              <a:t>Sets research expectations and directions</a:t>
            </a:r>
          </a:p>
          <a:p>
            <a:pPr marL="457200" indent="-457200">
              <a:lnSpc>
                <a:spcPct val="150000"/>
              </a:lnSpc>
              <a:buFont typeface="Wingdings" panose="05000000000000000000" pitchFamily="2" charset="2"/>
              <a:buChar char="ü"/>
            </a:pPr>
            <a:r>
              <a:rPr lang="en-US" sz="2900" dirty="0">
                <a:solidFill>
                  <a:schemeClr val="bg1">
                    <a:lumMod val="85000"/>
                    <a:lumOff val="15000"/>
                  </a:schemeClr>
                </a:solidFill>
                <a:latin typeface="Adelle"/>
              </a:rPr>
              <a:t>Promotes integrity in the research enterprise</a:t>
            </a:r>
          </a:p>
          <a:p>
            <a:pPr marL="457200" indent="-457200">
              <a:lnSpc>
                <a:spcPct val="150000"/>
              </a:lnSpc>
              <a:buFont typeface="Wingdings" panose="05000000000000000000" pitchFamily="2" charset="2"/>
              <a:buChar char="ü"/>
            </a:pPr>
            <a:r>
              <a:rPr lang="en-US" sz="2900" dirty="0">
                <a:solidFill>
                  <a:schemeClr val="bg1">
                    <a:lumMod val="85000"/>
                    <a:lumOff val="15000"/>
                  </a:schemeClr>
                </a:solidFill>
                <a:latin typeface="Adelle"/>
              </a:rPr>
              <a:t>Advocates for research and graduate education</a:t>
            </a:r>
          </a:p>
          <a:p>
            <a:pPr marL="457200" indent="-457200">
              <a:buFont typeface="Wingdings" panose="05000000000000000000" pitchFamily="2" charset="2"/>
              <a:buChar char="ü"/>
            </a:pPr>
            <a:r>
              <a:rPr lang="en-US" sz="2900" dirty="0">
                <a:solidFill>
                  <a:schemeClr val="bg1">
                    <a:lumMod val="85000"/>
                    <a:lumOff val="15000"/>
                  </a:schemeClr>
                </a:solidFill>
                <a:latin typeface="Adelle"/>
              </a:rPr>
              <a:t>Assists in administering certain funds made available to provide:</a:t>
            </a:r>
          </a:p>
          <a:p>
            <a:pPr marL="914400" lvl="1" indent="-457200">
              <a:lnSpc>
                <a:spcPct val="150000"/>
              </a:lnSpc>
              <a:buFont typeface="Courier New" panose="02070309020205020404" pitchFamily="49" charset="0"/>
              <a:buChar char="o"/>
            </a:pPr>
            <a:r>
              <a:rPr lang="en-US" sz="2900" dirty="0">
                <a:solidFill>
                  <a:schemeClr val="bg1">
                    <a:lumMod val="85000"/>
                    <a:lumOff val="15000"/>
                  </a:schemeClr>
                </a:solidFill>
                <a:latin typeface="Adelle"/>
              </a:rPr>
              <a:t>Startup support for new faculty</a:t>
            </a:r>
          </a:p>
          <a:p>
            <a:pPr marL="914400" lvl="1" indent="-457200">
              <a:lnSpc>
                <a:spcPct val="150000"/>
              </a:lnSpc>
              <a:buFont typeface="Courier New" panose="02070309020205020404" pitchFamily="49" charset="0"/>
              <a:buChar char="o"/>
            </a:pPr>
            <a:r>
              <a:rPr lang="en-US" sz="2900" dirty="0">
                <a:solidFill>
                  <a:schemeClr val="bg1">
                    <a:lumMod val="85000"/>
                    <a:lumOff val="15000"/>
                  </a:schemeClr>
                </a:solidFill>
                <a:latin typeface="Adelle"/>
              </a:rPr>
              <a:t>Matching for external grants</a:t>
            </a:r>
          </a:p>
          <a:p>
            <a:pPr marL="914400" lvl="1" indent="-457200">
              <a:lnSpc>
                <a:spcPct val="150000"/>
              </a:lnSpc>
              <a:buFont typeface="Courier New" panose="02070309020205020404" pitchFamily="49" charset="0"/>
              <a:buChar char="o"/>
            </a:pPr>
            <a:r>
              <a:rPr lang="en-US" sz="2900" dirty="0">
                <a:solidFill>
                  <a:schemeClr val="bg1">
                    <a:lumMod val="85000"/>
                    <a:lumOff val="15000"/>
                  </a:schemeClr>
                </a:solidFill>
                <a:latin typeface="Adelle"/>
              </a:rPr>
              <a:t>Seed money for new projects that have the potential to attract funds from external sponsors</a:t>
            </a:r>
          </a:p>
        </p:txBody>
      </p:sp>
      <p:cxnSp>
        <p:nvCxnSpPr>
          <p:cNvPr id="8" name="Straight Connector 7"/>
          <p:cNvCxnSpPr/>
          <p:nvPr/>
        </p:nvCxnSpPr>
        <p:spPr>
          <a:xfrm flipV="1">
            <a:off x="197195" y="770075"/>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40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756653"/>
              </p:ext>
            </p:extLst>
          </p:nvPr>
        </p:nvGraphicFramePr>
        <p:xfrm>
          <a:off x="280304" y="117693"/>
          <a:ext cx="5971072" cy="6688793"/>
        </p:xfrm>
        <a:graphic>
          <a:graphicData uri="http://schemas.openxmlformats.org/presentationml/2006/ole">
            <mc:AlternateContent xmlns:mc="http://schemas.openxmlformats.org/markup-compatibility/2006">
              <mc:Choice xmlns:v="urn:schemas-microsoft-com:vml" Requires="v">
                <p:oleObj spid="_x0000_s1107" name="Worksheet" r:id="rId4" imgW="12439734" imgH="13934985" progId="Excel.Sheet.12">
                  <p:embed/>
                </p:oleObj>
              </mc:Choice>
              <mc:Fallback>
                <p:oleObj name="Worksheet" r:id="rId4" imgW="12439734" imgH="13934985" progId="Excel.Sheet.12">
                  <p:embed/>
                  <p:pic>
                    <p:nvPicPr>
                      <p:cNvPr id="0" name=""/>
                      <p:cNvPicPr/>
                      <p:nvPr/>
                    </p:nvPicPr>
                    <p:blipFill>
                      <a:blip r:embed="rId5"/>
                      <a:stretch>
                        <a:fillRect/>
                      </a:stretch>
                    </p:blipFill>
                    <p:spPr>
                      <a:xfrm>
                        <a:off x="280304" y="117693"/>
                        <a:ext cx="5971072" cy="6688793"/>
                      </a:xfrm>
                      <a:prstGeom prst="rect">
                        <a:avLst/>
                      </a:prstGeom>
                      <a:solidFill>
                        <a:schemeClr val="tx1"/>
                      </a:solidFill>
                      <a:ln w="38100">
                        <a:solidFill>
                          <a:schemeClr val="bg1"/>
                        </a:solidFill>
                      </a:ln>
                    </p:spPr>
                  </p:pic>
                </p:oleObj>
              </mc:Fallback>
            </mc:AlternateContent>
          </a:graphicData>
        </a:graphic>
      </p:graphicFrame>
      <p:sp>
        <p:nvSpPr>
          <p:cNvPr id="3" name="TextBox 2"/>
          <p:cNvSpPr txBox="1"/>
          <p:nvPr/>
        </p:nvSpPr>
        <p:spPr>
          <a:xfrm>
            <a:off x="6400800" y="66179"/>
            <a:ext cx="5529943" cy="6001643"/>
          </a:xfrm>
          <a:prstGeom prst="rect">
            <a:avLst/>
          </a:prstGeom>
          <a:noFill/>
        </p:spPr>
        <p:txBody>
          <a:bodyPr wrap="square" rtlCol="0">
            <a:spAutoFit/>
          </a:bodyPr>
          <a:lstStyle/>
          <a:p>
            <a:r>
              <a:rPr lang="en-US" sz="2400" b="1" dirty="0">
                <a:solidFill>
                  <a:schemeClr val="bg1"/>
                </a:solidFill>
                <a:latin typeface="Adelle"/>
              </a:rPr>
              <a:t>Grant/Fund Authorization Form (GFA)</a:t>
            </a:r>
          </a:p>
          <a:p>
            <a:endParaRPr lang="en-US" sz="2400" b="1" dirty="0">
              <a:solidFill>
                <a:schemeClr val="bg1"/>
              </a:solidFill>
              <a:latin typeface="Adelle"/>
            </a:endParaRPr>
          </a:p>
          <a:p>
            <a:r>
              <a:rPr lang="en-US" sz="2400" b="1" dirty="0">
                <a:solidFill>
                  <a:schemeClr val="bg1"/>
                </a:solidFill>
                <a:latin typeface="Adelle"/>
              </a:rPr>
              <a:t>Captures essential information related to actions against an award account throughout the lifecycle of the award:</a:t>
            </a:r>
          </a:p>
          <a:p>
            <a:endParaRPr lang="en-US" sz="2400" b="1" dirty="0">
              <a:solidFill>
                <a:schemeClr val="bg1"/>
              </a:solidFill>
              <a:latin typeface="Adelle"/>
            </a:endParaRPr>
          </a:p>
          <a:p>
            <a:pPr marL="285750" indent="-285750">
              <a:buFont typeface="Wingdings" panose="05000000000000000000" pitchFamily="2" charset="2"/>
              <a:buChar char="Ø"/>
            </a:pPr>
            <a:r>
              <a:rPr lang="en-US" sz="2400" b="1" dirty="0">
                <a:solidFill>
                  <a:schemeClr val="bg1"/>
                </a:solidFill>
                <a:latin typeface="Adelle"/>
              </a:rPr>
              <a:t>Grant and fund numbers</a:t>
            </a:r>
          </a:p>
          <a:p>
            <a:pPr marL="285750" indent="-285750">
              <a:buFont typeface="Wingdings" panose="05000000000000000000" pitchFamily="2" charset="2"/>
              <a:buChar char="Ø"/>
            </a:pPr>
            <a:r>
              <a:rPr lang="en-US" sz="2400" b="1" dirty="0">
                <a:solidFill>
                  <a:schemeClr val="bg1"/>
                </a:solidFill>
                <a:latin typeface="Adelle"/>
              </a:rPr>
              <a:t>Index number</a:t>
            </a:r>
          </a:p>
          <a:p>
            <a:pPr marL="285750" indent="-285750">
              <a:buFont typeface="Wingdings" panose="05000000000000000000" pitchFamily="2" charset="2"/>
              <a:buChar char="Ø"/>
            </a:pPr>
            <a:r>
              <a:rPr lang="en-US" sz="2400" b="1" dirty="0">
                <a:solidFill>
                  <a:schemeClr val="bg1"/>
                </a:solidFill>
                <a:latin typeface="Adelle"/>
              </a:rPr>
              <a:t>Cost-share number</a:t>
            </a:r>
          </a:p>
          <a:p>
            <a:pPr marL="285750" indent="-285750">
              <a:buFont typeface="Wingdings" panose="05000000000000000000" pitchFamily="2" charset="2"/>
              <a:buChar char="Ø"/>
            </a:pPr>
            <a:r>
              <a:rPr lang="en-US" sz="2400" b="1" dirty="0">
                <a:solidFill>
                  <a:schemeClr val="bg1"/>
                </a:solidFill>
                <a:latin typeface="Adelle"/>
              </a:rPr>
              <a:t>Awarded amount</a:t>
            </a:r>
          </a:p>
          <a:p>
            <a:pPr marL="285750" indent="-285750">
              <a:buFont typeface="Wingdings" panose="05000000000000000000" pitchFamily="2" charset="2"/>
              <a:buChar char="Ø"/>
            </a:pPr>
            <a:r>
              <a:rPr lang="en-US" sz="2400" b="1" dirty="0">
                <a:solidFill>
                  <a:schemeClr val="bg1"/>
                </a:solidFill>
                <a:latin typeface="Adelle"/>
              </a:rPr>
              <a:t>Programmatic or administrative change that involves Sponsored Program Administration oversight or assistance</a:t>
            </a:r>
          </a:p>
        </p:txBody>
      </p:sp>
    </p:spTree>
    <p:extLst>
      <p:ext uri="{BB962C8B-B14F-4D97-AF65-F5344CB8AC3E}">
        <p14:creationId xmlns:p14="http://schemas.microsoft.com/office/powerpoint/2010/main" val="3517976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Management</a:t>
            </a:r>
          </a:p>
        </p:txBody>
      </p:sp>
      <p:sp>
        <p:nvSpPr>
          <p:cNvPr id="2" name="Rectangle 1"/>
          <p:cNvSpPr/>
          <p:nvPr/>
        </p:nvSpPr>
        <p:spPr>
          <a:xfrm>
            <a:off x="308412" y="1344672"/>
            <a:ext cx="11704911" cy="1815882"/>
          </a:xfrm>
          <a:prstGeom prst="rect">
            <a:avLst/>
          </a:prstGeom>
        </p:spPr>
        <p:txBody>
          <a:bodyPr wrap="square">
            <a:spAutoFit/>
          </a:bodyPr>
          <a:lstStyle/>
          <a:p>
            <a:pPr marL="457200" indent="-457200">
              <a:buFont typeface="Wingdings" panose="05000000000000000000" pitchFamily="2" charset="2"/>
              <a:buChar char="q"/>
            </a:pPr>
            <a:r>
              <a:rPr lang="en-US" sz="2800" b="1" dirty="0">
                <a:solidFill>
                  <a:schemeClr val="bg1"/>
                </a:solidFill>
                <a:latin typeface="Adelle"/>
              </a:rPr>
              <a:t>Post Award Administration involves a broad set of activities regarding the management of sponsored funds, compliance with federal regulations and adherence to Wayne State University policies and procedures </a:t>
            </a:r>
          </a:p>
        </p:txBody>
      </p:sp>
      <p:sp>
        <p:nvSpPr>
          <p:cNvPr id="4" name="Rectangle 3"/>
          <p:cNvSpPr/>
          <p:nvPr/>
        </p:nvSpPr>
        <p:spPr>
          <a:xfrm>
            <a:off x="308412" y="3333332"/>
            <a:ext cx="11484195" cy="1384995"/>
          </a:xfrm>
          <a:prstGeom prst="rect">
            <a:avLst/>
          </a:prstGeom>
        </p:spPr>
        <p:txBody>
          <a:bodyPr wrap="square">
            <a:spAutoFit/>
          </a:bodyPr>
          <a:lstStyle/>
          <a:p>
            <a:pPr marL="457200" indent="-457200">
              <a:buFont typeface="Wingdings" panose="05000000000000000000" pitchFamily="2" charset="2"/>
              <a:buChar char="q"/>
            </a:pPr>
            <a:r>
              <a:rPr lang="en-US" sz="2800" b="1" dirty="0">
                <a:solidFill>
                  <a:schemeClr val="bg1"/>
                </a:solidFill>
                <a:latin typeface="Adelle"/>
              </a:rPr>
              <a:t>Sound management of sponsored programs is critical in maintaining the public trust in research results and outcomes, research participants and how funds are spent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10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8412" y="1423736"/>
            <a:ext cx="5510463" cy="1815882"/>
          </a:xfrm>
          <a:prstGeom prst="rect">
            <a:avLst/>
          </a:prstGeom>
          <a:noFill/>
        </p:spPr>
        <p:txBody>
          <a:bodyPr wrap="square" rtlCol="0">
            <a:spAutoFit/>
          </a:bodyPr>
          <a:lstStyle/>
          <a:p>
            <a:pPr marL="285750" indent="-285750">
              <a:buFont typeface="Wingdings" panose="05000000000000000000" pitchFamily="2" charset="2"/>
              <a:buChar char="q"/>
            </a:pPr>
            <a:r>
              <a:rPr lang="en-US" sz="3200" b="1" dirty="0">
                <a:solidFill>
                  <a:schemeClr val="tx2">
                    <a:lumMod val="25000"/>
                  </a:schemeClr>
                </a:solidFill>
                <a:latin typeface="Adelle"/>
              </a:rPr>
              <a:t>Review award document</a:t>
            </a:r>
          </a:p>
          <a:p>
            <a:pPr marL="285750" indent="-285750">
              <a:buFont typeface="Wingdings" panose="05000000000000000000" pitchFamily="2" charset="2"/>
              <a:buChar char="q"/>
            </a:pPr>
            <a:endParaRPr lang="en-US" sz="1600" b="1" dirty="0">
              <a:solidFill>
                <a:schemeClr val="tx2">
                  <a:lumMod val="25000"/>
                </a:schemeClr>
              </a:solidFill>
              <a:latin typeface="Adelle"/>
            </a:endParaRPr>
          </a:p>
          <a:p>
            <a:pPr marL="285750" indent="-285750">
              <a:buFont typeface="Wingdings" panose="05000000000000000000" pitchFamily="2" charset="2"/>
              <a:buChar char="q"/>
            </a:pPr>
            <a:r>
              <a:rPr lang="en-US" sz="3200" b="1" dirty="0">
                <a:solidFill>
                  <a:schemeClr val="tx2">
                    <a:lumMod val="25000"/>
                  </a:schemeClr>
                </a:solidFill>
                <a:latin typeface="Adelle"/>
              </a:rPr>
              <a:t>Award management and changes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420" y="1241524"/>
            <a:ext cx="4555958" cy="4464528"/>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7245733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8412" y="1411806"/>
            <a:ext cx="11270030" cy="2246769"/>
          </a:xfrm>
          <a:prstGeom prst="rect">
            <a:avLst/>
          </a:prstGeom>
        </p:spPr>
        <p:txBody>
          <a:bodyPr wrap="square">
            <a:spAutoFit/>
          </a:bodyPr>
          <a:lstStyle/>
          <a:p>
            <a:pPr marL="285750" indent="-285750">
              <a:buFont typeface="Wingdings" panose="05000000000000000000" pitchFamily="2" charset="2"/>
              <a:buChar char="q"/>
            </a:pPr>
            <a:r>
              <a:rPr lang="en-US" sz="2800" dirty="0">
                <a:solidFill>
                  <a:srgbClr val="333333"/>
                </a:solidFill>
                <a:latin typeface="Adelle"/>
              </a:rPr>
              <a:t>Understand critical information in the award document, applicable agency guidelines, and federal guidelines</a:t>
            </a:r>
          </a:p>
          <a:p>
            <a:pPr marL="285750" indent="-285750">
              <a:buFont typeface="Wingdings" panose="05000000000000000000" pitchFamily="2" charset="2"/>
              <a:buChar char="q"/>
            </a:pPr>
            <a:endParaRPr lang="en-US" sz="2800" dirty="0">
              <a:solidFill>
                <a:srgbClr val="333333"/>
              </a:solidFill>
              <a:latin typeface="Adelle"/>
            </a:endParaRPr>
          </a:p>
          <a:p>
            <a:pPr marL="285750" indent="-285750">
              <a:buFont typeface="Wingdings" panose="05000000000000000000" pitchFamily="2" charset="2"/>
              <a:buChar char="q"/>
            </a:pPr>
            <a:r>
              <a:rPr lang="en-US" sz="2800" dirty="0">
                <a:solidFill>
                  <a:srgbClr val="333333"/>
                </a:solidFill>
                <a:latin typeface="Adelle"/>
              </a:rPr>
              <a:t>Review the documents attached to your award and make note of anything that will help you support the Principal Investigator (PI).</a:t>
            </a:r>
            <a:endParaRPr lang="en-US" sz="2800" dirty="0">
              <a:latin typeface="Adell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12" y="3886959"/>
            <a:ext cx="2937162" cy="2882194"/>
          </a:xfrm>
          <a:prstGeom prst="rect">
            <a:avLst/>
          </a:prstGeom>
        </p:spPr>
      </p:pic>
    </p:spTree>
    <p:extLst>
      <p:ext uri="{BB962C8B-B14F-4D97-AF65-F5344CB8AC3E}">
        <p14:creationId xmlns:p14="http://schemas.microsoft.com/office/powerpoint/2010/main" val="628078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8412" y="1235033"/>
            <a:ext cx="11673791" cy="6001643"/>
          </a:xfrm>
          <a:prstGeom prst="rect">
            <a:avLst/>
          </a:prstGeom>
          <a:noFill/>
        </p:spPr>
        <p:txBody>
          <a:bodyPr wrap="square" rtlCol="0">
            <a:spAutoFit/>
          </a:bodyPr>
          <a:lstStyle/>
          <a:p>
            <a:r>
              <a:rPr lang="en-US" sz="2400" dirty="0">
                <a:solidFill>
                  <a:schemeClr val="bg1"/>
                </a:solidFill>
                <a:latin typeface="Adelle"/>
              </a:rPr>
              <a:t>Use this list to help identify information in the award document:</a:t>
            </a:r>
          </a:p>
          <a:p>
            <a:endParaRPr lang="en-US" sz="2400" dirty="0">
              <a:solidFill>
                <a:schemeClr val="bg1"/>
              </a:solidFill>
              <a:latin typeface="Adelle"/>
            </a:endParaRPr>
          </a:p>
          <a:p>
            <a:pPr marL="342900" indent="-342900">
              <a:buFont typeface="Wingdings" panose="05000000000000000000" pitchFamily="2" charset="2"/>
              <a:buChar char="q"/>
            </a:pPr>
            <a:r>
              <a:rPr lang="en-US" sz="2400" b="1" dirty="0">
                <a:solidFill>
                  <a:schemeClr val="bg1"/>
                </a:solidFill>
                <a:latin typeface="Adelle"/>
              </a:rPr>
              <a:t>Project Period: </a:t>
            </a:r>
            <a:r>
              <a:rPr lang="en-US" sz="2400" dirty="0">
                <a:solidFill>
                  <a:schemeClr val="bg1"/>
                </a:solidFill>
                <a:latin typeface="Adelle"/>
              </a:rPr>
              <a:t>What is the earliest date and the last termination date for all periods of the project (which may include several budget periods)?</a:t>
            </a:r>
          </a:p>
          <a:p>
            <a:pPr marL="342900" indent="-342900">
              <a:buFont typeface="Wingdings" panose="05000000000000000000" pitchFamily="2" charset="2"/>
              <a:buChar char="q"/>
            </a:pPr>
            <a:endParaRPr lang="en-US" sz="2400" dirty="0">
              <a:solidFill>
                <a:schemeClr val="bg1"/>
              </a:solidFill>
              <a:latin typeface="Adelle"/>
            </a:endParaRPr>
          </a:p>
          <a:p>
            <a:pPr marL="342900" indent="-342900">
              <a:buFont typeface="Wingdings" panose="05000000000000000000" pitchFamily="2" charset="2"/>
              <a:buChar char="q"/>
            </a:pPr>
            <a:r>
              <a:rPr lang="en-US" sz="2400" b="1" dirty="0">
                <a:solidFill>
                  <a:schemeClr val="bg1"/>
                </a:solidFill>
                <a:latin typeface="Adelle"/>
              </a:rPr>
              <a:t>Award amount for the project period: </a:t>
            </a:r>
            <a:r>
              <a:rPr lang="en-US" sz="2400" dirty="0">
                <a:solidFill>
                  <a:schemeClr val="bg1"/>
                </a:solidFill>
                <a:latin typeface="Adelle"/>
              </a:rPr>
              <a:t>What is the cumulative amount legally committed and encumbered by the agency for all budget periods?  This may include obligated funding for a current period plus pending funding for future periods</a:t>
            </a:r>
          </a:p>
          <a:p>
            <a:pPr marL="342900" indent="-342900">
              <a:buFont typeface="Wingdings" panose="05000000000000000000" pitchFamily="2" charset="2"/>
              <a:buChar char="q"/>
            </a:pPr>
            <a:endParaRPr lang="en-US" sz="2400" dirty="0">
              <a:solidFill>
                <a:schemeClr val="bg1"/>
              </a:solidFill>
              <a:latin typeface="Adelle"/>
            </a:endParaRPr>
          </a:p>
          <a:p>
            <a:pPr marL="342900" indent="-342900">
              <a:buFont typeface="Wingdings" panose="05000000000000000000" pitchFamily="2" charset="2"/>
              <a:buChar char="q"/>
            </a:pPr>
            <a:r>
              <a:rPr lang="en-US" sz="2400" b="1" dirty="0">
                <a:solidFill>
                  <a:schemeClr val="bg1"/>
                </a:solidFill>
                <a:latin typeface="Adelle"/>
              </a:rPr>
              <a:t>Budget Period: </a:t>
            </a:r>
            <a:r>
              <a:rPr lang="en-US" sz="2400" dirty="0">
                <a:solidFill>
                  <a:schemeClr val="bg1"/>
                </a:solidFill>
                <a:latin typeface="Adelle"/>
              </a:rPr>
              <a:t>Does the award specify annual periods for performance, spending, or payment for a project continuing more than one year?  When do each of theses annual periods start and end?  What are the terms for each budget period?</a:t>
            </a:r>
          </a:p>
          <a:p>
            <a:endParaRPr lang="en-US" sz="2400" b="1" dirty="0">
              <a:solidFill>
                <a:schemeClr val="bg1"/>
              </a:solidFill>
              <a:latin typeface="Adelle"/>
            </a:endParaRPr>
          </a:p>
          <a:p>
            <a:endParaRPr lang="en-US" sz="2400" dirty="0">
              <a:solidFill>
                <a:schemeClr val="bg1"/>
              </a:solidFill>
              <a:latin typeface="Adelle"/>
            </a:endParaRPr>
          </a:p>
        </p:txBody>
      </p:sp>
    </p:spTree>
    <p:extLst>
      <p:ext uri="{BB962C8B-B14F-4D97-AF65-F5344CB8AC3E}">
        <p14:creationId xmlns:p14="http://schemas.microsoft.com/office/powerpoint/2010/main" val="2652093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8412" y="1235033"/>
            <a:ext cx="11673791" cy="641714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chemeClr val="bg1"/>
                </a:solidFill>
                <a:latin typeface="Adelle"/>
              </a:rPr>
              <a:t>Award amount per budget period: </a:t>
            </a:r>
            <a:r>
              <a:rPr lang="en-US" sz="2400" dirty="0">
                <a:solidFill>
                  <a:schemeClr val="bg1"/>
                </a:solidFill>
                <a:latin typeface="Adelle"/>
              </a:rPr>
              <a:t>Has the agency specified an amount obligated or restricted for the specific budget period?  Has the agency committed only a portion of the total project funding at the time the award is executed?</a:t>
            </a:r>
          </a:p>
          <a:p>
            <a:pPr marL="342900" indent="-342900">
              <a:buFont typeface="Wingdings" panose="05000000000000000000" pitchFamily="2" charset="2"/>
              <a:buChar char="q"/>
            </a:pPr>
            <a:endParaRPr lang="en-US" sz="1200" dirty="0">
              <a:solidFill>
                <a:schemeClr val="bg1"/>
              </a:solidFill>
              <a:latin typeface="Adelle"/>
            </a:endParaRPr>
          </a:p>
          <a:p>
            <a:pPr marL="342900" indent="-342900">
              <a:buFont typeface="Wingdings" panose="05000000000000000000" pitchFamily="2" charset="2"/>
              <a:buChar char="q"/>
            </a:pPr>
            <a:endParaRPr lang="en-US" sz="90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If so, what are the conditions for future pending funding to be activated or become obligated?  For example, when the future budget period is reached is funding automatically obligated or will the agency send formal notice?</a:t>
            </a:r>
          </a:p>
          <a:p>
            <a:pPr marL="1257300" lvl="2" indent="-342900">
              <a:buFont typeface="Courier New" panose="02070309020205020404" pitchFamily="49" charset="0"/>
              <a:buChar char="o"/>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If the award specifies a limit on what can be spent for each budget period, what are the terms regarding overspending or underspending?</a:t>
            </a:r>
          </a:p>
          <a:p>
            <a:pPr marL="1257300" lvl="2" indent="-342900">
              <a:buFont typeface="Courier New" panose="02070309020205020404" pitchFamily="49" charset="0"/>
              <a:buChar char="o"/>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Many agencies fund projects in increments.  Look for terminology that requires an accounting for each budget period and a refund of the unexpended balance for each period.  In these cases you might need approval to spend unexpended balance past the termination date or to spend more than the budgeted amount</a:t>
            </a:r>
          </a:p>
          <a:p>
            <a:endParaRPr lang="en-US" sz="2400" b="1" dirty="0">
              <a:solidFill>
                <a:schemeClr val="bg1"/>
              </a:solidFill>
              <a:latin typeface="Adelle"/>
            </a:endParaRPr>
          </a:p>
          <a:p>
            <a:endParaRPr lang="en-US" sz="2400" dirty="0">
              <a:solidFill>
                <a:schemeClr val="bg1"/>
              </a:solidFill>
              <a:latin typeface="Adelle"/>
            </a:endParaRPr>
          </a:p>
        </p:txBody>
      </p:sp>
    </p:spTree>
    <p:extLst>
      <p:ext uri="{BB962C8B-B14F-4D97-AF65-F5344CB8AC3E}">
        <p14:creationId xmlns:p14="http://schemas.microsoft.com/office/powerpoint/2010/main" val="30216438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074" y="1431758"/>
            <a:ext cx="11457354" cy="4847481"/>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chemeClr val="bg1"/>
                </a:solidFill>
                <a:latin typeface="Adelle"/>
              </a:rPr>
              <a:t>Award budget: </a:t>
            </a:r>
            <a:r>
              <a:rPr lang="en-US" sz="2400" dirty="0">
                <a:solidFill>
                  <a:schemeClr val="bg1"/>
                </a:solidFill>
                <a:latin typeface="Adelle"/>
              </a:rPr>
              <a:t>Determine the amount awarded for each budget period, if applicable, and for each expense category (salary, supplies, travel, equipment, IDC)</a:t>
            </a:r>
          </a:p>
          <a:p>
            <a:pPr marL="342900" indent="-342900">
              <a:buFont typeface="Wingdings" panose="05000000000000000000" pitchFamily="2" charset="2"/>
              <a:buChar char="q"/>
            </a:pPr>
            <a:endParaRPr lang="en-US" sz="2400" dirty="0">
              <a:solidFill>
                <a:schemeClr val="bg1"/>
              </a:solidFill>
              <a:latin typeface="Adelle"/>
            </a:endParaRPr>
          </a:p>
          <a:p>
            <a:pPr marL="342900" indent="-342900">
              <a:buFont typeface="Wingdings" panose="05000000000000000000" pitchFamily="2" charset="2"/>
              <a:buChar char="q"/>
            </a:pPr>
            <a:r>
              <a:rPr lang="en-US" sz="2400" b="1" dirty="0">
                <a:solidFill>
                  <a:schemeClr val="bg1"/>
                </a:solidFill>
                <a:latin typeface="Adelle"/>
              </a:rPr>
              <a:t>Unallowable expenses: </a:t>
            </a:r>
            <a:r>
              <a:rPr lang="en-US" sz="2400" dirty="0">
                <a:solidFill>
                  <a:schemeClr val="bg1"/>
                </a:solidFill>
                <a:latin typeface="Adelle"/>
              </a:rPr>
              <a:t>Determine expenses the agency doesn’t allow as a direct cost (e.g., foreign travel is not allowed by many agencies)</a:t>
            </a:r>
          </a:p>
          <a:p>
            <a:pPr marL="342900" indent="-342900">
              <a:buFont typeface="Wingdings" panose="05000000000000000000" pitchFamily="2" charset="2"/>
              <a:buChar char="q"/>
            </a:pPr>
            <a:endParaRPr lang="en-US" sz="1050" dirty="0">
              <a:solidFill>
                <a:schemeClr val="bg1"/>
              </a:solidFill>
              <a:latin typeface="Adelle"/>
            </a:endParaRPr>
          </a:p>
          <a:p>
            <a:pPr marL="800100" lvl="1" indent="-342900">
              <a:buFont typeface="Wingdings" panose="05000000000000000000" pitchFamily="2" charset="2"/>
              <a:buChar char="§"/>
            </a:pPr>
            <a:r>
              <a:rPr lang="en-US" sz="2400" dirty="0">
                <a:solidFill>
                  <a:schemeClr val="bg1"/>
                </a:solidFill>
                <a:latin typeface="Adelle"/>
              </a:rPr>
              <a:t>After reviewing agency terms, check to see if any normally unallowable expenses are approved in the award budget.  Generally, if an expense is approved in the budget, the agency has approved it as a direct cost.</a:t>
            </a:r>
          </a:p>
          <a:p>
            <a:pPr marL="800100" lvl="1" indent="-342900">
              <a:buFont typeface="Wingdings" panose="05000000000000000000" pitchFamily="2" charset="2"/>
              <a:buChar char="§"/>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For federal funds, Uniform Guidance cost principles may override approvals in the award budget.  For guidance on expense </a:t>
            </a:r>
            <a:r>
              <a:rPr lang="en-US" sz="2400" dirty="0" err="1">
                <a:solidFill>
                  <a:schemeClr val="bg1"/>
                </a:solidFill>
                <a:latin typeface="Adelle"/>
              </a:rPr>
              <a:t>allowability</a:t>
            </a:r>
            <a:r>
              <a:rPr lang="en-US" sz="2400" dirty="0">
                <a:solidFill>
                  <a:schemeClr val="bg1"/>
                </a:solidFill>
                <a:latin typeface="Adelle"/>
              </a:rPr>
              <a:t>, contact Sponsored Programs Administration</a:t>
            </a:r>
          </a:p>
        </p:txBody>
      </p:sp>
    </p:spTree>
    <p:extLst>
      <p:ext uri="{BB962C8B-B14F-4D97-AF65-F5344CB8AC3E}">
        <p14:creationId xmlns:p14="http://schemas.microsoft.com/office/powerpoint/2010/main" val="3895064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074" y="1264118"/>
            <a:ext cx="11457354" cy="5424562"/>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chemeClr val="bg1"/>
                </a:solidFill>
                <a:latin typeface="Adelle"/>
              </a:rPr>
              <a:t>Expense limitations: </a:t>
            </a:r>
            <a:r>
              <a:rPr lang="en-US" sz="2400" dirty="0">
                <a:solidFill>
                  <a:schemeClr val="bg1"/>
                </a:solidFill>
                <a:latin typeface="Adelle"/>
              </a:rPr>
              <a:t>Are any expense categories limited to a specific amount within a budget or project period?  For example, many agencies limit the amount that can be spent on travel for each budget year.</a:t>
            </a:r>
          </a:p>
          <a:p>
            <a:pPr marL="342900" indent="-342900">
              <a:buFont typeface="Wingdings" panose="05000000000000000000" pitchFamily="2" charset="2"/>
              <a:buChar char="q"/>
            </a:pPr>
            <a:endParaRPr lang="en-US" sz="2400" dirty="0">
              <a:solidFill>
                <a:schemeClr val="bg1"/>
              </a:solidFill>
              <a:latin typeface="Adelle"/>
            </a:endParaRPr>
          </a:p>
          <a:p>
            <a:pPr marL="342900" indent="-342900">
              <a:buFont typeface="Wingdings" panose="05000000000000000000" pitchFamily="2" charset="2"/>
              <a:buChar char="q"/>
            </a:pPr>
            <a:endParaRPr lang="en-US" sz="1050" dirty="0">
              <a:solidFill>
                <a:schemeClr val="bg1"/>
              </a:solidFill>
              <a:latin typeface="Adelle"/>
            </a:endParaRPr>
          </a:p>
          <a:p>
            <a:pPr marL="342900" indent="-342900">
              <a:buFont typeface="Wingdings" panose="05000000000000000000" pitchFamily="2" charset="2"/>
              <a:buChar char="q"/>
            </a:pPr>
            <a:r>
              <a:rPr lang="en-US" sz="2400" b="1" dirty="0" err="1">
                <a:solidFill>
                  <a:schemeClr val="bg1"/>
                </a:solidFill>
                <a:latin typeface="Adelle"/>
              </a:rPr>
              <a:t>Rebudgeting</a:t>
            </a:r>
            <a:r>
              <a:rPr lang="en-US" sz="2400" b="1" dirty="0">
                <a:solidFill>
                  <a:schemeClr val="bg1"/>
                </a:solidFill>
                <a:latin typeface="Adelle"/>
              </a:rPr>
              <a:t> requirements: </a:t>
            </a:r>
            <a:r>
              <a:rPr lang="en-US" sz="2400" dirty="0">
                <a:solidFill>
                  <a:schemeClr val="bg1"/>
                </a:solidFill>
                <a:latin typeface="Adelle"/>
              </a:rPr>
              <a:t>If expenses exceed the budget for a particular category or the PI wants to spend in categories not previously budgeted, what are the terms for changing the approved budget?  Some agencies allow a deviation within approved categories and some require approval for any change.</a:t>
            </a:r>
          </a:p>
          <a:p>
            <a:pPr marL="342900" indent="-342900">
              <a:buFont typeface="Wingdings" panose="05000000000000000000" pitchFamily="2" charset="2"/>
              <a:buChar char="q"/>
            </a:pPr>
            <a:endParaRPr lang="en-US" sz="2400" dirty="0">
              <a:solidFill>
                <a:schemeClr val="bg1"/>
              </a:solidFill>
              <a:latin typeface="Adelle"/>
            </a:endParaRPr>
          </a:p>
          <a:p>
            <a:pPr marL="342900" indent="-342900">
              <a:buFont typeface="Wingdings" panose="05000000000000000000" pitchFamily="2" charset="2"/>
              <a:buChar char="q"/>
            </a:pPr>
            <a:r>
              <a:rPr lang="en-US" sz="2400" b="1" dirty="0">
                <a:solidFill>
                  <a:schemeClr val="bg1"/>
                </a:solidFill>
                <a:latin typeface="Adelle"/>
              </a:rPr>
              <a:t>Billing and payment terms: </a:t>
            </a:r>
            <a:r>
              <a:rPr lang="en-US" sz="2400" dirty="0">
                <a:solidFill>
                  <a:schemeClr val="bg1"/>
                </a:solidFill>
                <a:latin typeface="Adelle"/>
              </a:rPr>
              <a:t>Are there specific billing and payment terms and instructions?</a:t>
            </a:r>
          </a:p>
          <a:p>
            <a:pPr marL="1257300" lvl="2" indent="-342900">
              <a:buFont typeface="Courier New" panose="02070309020205020404" pitchFamily="49" charset="0"/>
              <a:buChar char="o"/>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p:txBody>
      </p:sp>
    </p:spTree>
    <p:extLst>
      <p:ext uri="{BB962C8B-B14F-4D97-AF65-F5344CB8AC3E}">
        <p14:creationId xmlns:p14="http://schemas.microsoft.com/office/powerpoint/2010/main" val="40319993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074" y="1264118"/>
            <a:ext cx="11457354" cy="6117059"/>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chemeClr val="bg1"/>
                </a:solidFill>
                <a:latin typeface="Adelle"/>
              </a:rPr>
              <a:t>Billing and payment terms: </a:t>
            </a:r>
            <a:r>
              <a:rPr lang="en-US" sz="2400" dirty="0">
                <a:solidFill>
                  <a:schemeClr val="bg1"/>
                </a:solidFill>
                <a:latin typeface="Adelle"/>
              </a:rPr>
              <a:t>Are there specific billing and payment terms and instructions?</a:t>
            </a:r>
          </a:p>
          <a:p>
            <a:pPr marL="342900" indent="-342900">
              <a:buFont typeface="Wingdings" panose="05000000000000000000" pitchFamily="2" charset="2"/>
              <a:buChar char="q"/>
            </a:pPr>
            <a:endParaRPr lang="en-US" sz="1050" dirty="0">
              <a:solidFill>
                <a:schemeClr val="bg1"/>
              </a:solidFill>
              <a:latin typeface="Adelle"/>
            </a:endParaRPr>
          </a:p>
          <a:p>
            <a:pPr marL="1257300" lvl="2" indent="-342900">
              <a:buFont typeface="Wingdings" panose="05000000000000000000" pitchFamily="2" charset="2"/>
              <a:buChar char="§"/>
            </a:pPr>
            <a:r>
              <a:rPr lang="en-US" sz="2400" dirty="0">
                <a:solidFill>
                  <a:schemeClr val="bg1"/>
                </a:solidFill>
                <a:latin typeface="Adelle"/>
              </a:rPr>
              <a:t>In general, </a:t>
            </a:r>
            <a:r>
              <a:rPr lang="en-US" sz="2400" dirty="0" err="1">
                <a:solidFill>
                  <a:schemeClr val="bg1"/>
                </a:solidFill>
                <a:latin typeface="Adelle"/>
              </a:rPr>
              <a:t>conracts</a:t>
            </a:r>
            <a:r>
              <a:rPr lang="en-US" sz="2400" dirty="0">
                <a:solidFill>
                  <a:schemeClr val="bg1"/>
                </a:solidFill>
                <a:latin typeface="Adelle"/>
              </a:rPr>
              <a:t> and grants are billed in some matter – grants from private sponsors are usually not billed; federal funds are drawn down via letter of credit</a:t>
            </a:r>
          </a:p>
          <a:p>
            <a:pPr marL="1257300" lvl="2" indent="-342900">
              <a:buFont typeface="Wingdings" panose="05000000000000000000" pitchFamily="2" charset="2"/>
              <a:buChar char="§"/>
            </a:pPr>
            <a:endParaRPr lang="en-US" sz="1050" dirty="0">
              <a:solidFill>
                <a:schemeClr val="bg1"/>
              </a:solidFill>
              <a:latin typeface="Adelle"/>
            </a:endParaRPr>
          </a:p>
          <a:p>
            <a:pPr marL="1257300" lvl="2" indent="-342900">
              <a:buFont typeface="Wingdings" panose="05000000000000000000" pitchFamily="2" charset="2"/>
              <a:buChar char="§"/>
            </a:pPr>
            <a:r>
              <a:rPr lang="en-US" sz="2400" dirty="0">
                <a:solidFill>
                  <a:schemeClr val="bg1"/>
                </a:solidFill>
                <a:latin typeface="Adelle"/>
              </a:rPr>
              <a:t>If billing is required, look for the billing schedule and additional requirements such as detail to be included on the invoice itself or reports to be submitted with the bill (e.g. cost-share report, equipment report)</a:t>
            </a:r>
          </a:p>
          <a:p>
            <a:pPr marL="1257300" lvl="2" indent="-342900">
              <a:buFont typeface="Wingdings" panose="05000000000000000000" pitchFamily="2" charset="2"/>
              <a:buChar char="§"/>
            </a:pPr>
            <a:endParaRPr lang="en-US" sz="1050" dirty="0">
              <a:solidFill>
                <a:schemeClr val="bg1"/>
              </a:solidFill>
              <a:latin typeface="Adelle"/>
            </a:endParaRPr>
          </a:p>
          <a:p>
            <a:pPr marL="2171700" lvl="4" indent="-342900">
              <a:buFont typeface="Courier New" panose="02070309020205020404" pitchFamily="49" charset="0"/>
              <a:buChar char="o"/>
            </a:pPr>
            <a:r>
              <a:rPr lang="en-US" sz="2400" dirty="0">
                <a:solidFill>
                  <a:schemeClr val="bg1"/>
                </a:solidFill>
                <a:latin typeface="Adelle"/>
              </a:rPr>
              <a:t>If billed, SPA submits invoices to the agency and records them in Banner.  The department is responsible for providing SPA with other required reports or attachments</a:t>
            </a:r>
          </a:p>
          <a:p>
            <a:pPr marL="1257300" lvl="2" indent="-342900">
              <a:buFont typeface="Courier New" panose="02070309020205020404" pitchFamily="49" charset="0"/>
              <a:buChar char="o"/>
            </a:pPr>
            <a:endParaRPr lang="en-US" sz="2400" dirty="0">
              <a:solidFill>
                <a:schemeClr val="bg1"/>
              </a:solidFill>
              <a:latin typeface="Adelle"/>
            </a:endParaRPr>
          </a:p>
          <a:p>
            <a:pPr marL="1257300" lvl="2" indent="-342900">
              <a:buFont typeface="Courier New" panose="02070309020205020404" pitchFamily="49" charset="0"/>
              <a:buChar char="o"/>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p:txBody>
      </p:sp>
    </p:spTree>
    <p:extLst>
      <p:ext uri="{BB962C8B-B14F-4D97-AF65-F5344CB8AC3E}">
        <p14:creationId xmlns:p14="http://schemas.microsoft.com/office/powerpoint/2010/main" val="2414547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9074" y="1523198"/>
            <a:ext cx="11457354" cy="3416320"/>
          </a:xfrm>
          <a:prstGeom prst="rect">
            <a:avLst/>
          </a:prstGeom>
          <a:noFill/>
        </p:spPr>
        <p:txBody>
          <a:bodyPr wrap="square" rtlCol="0">
            <a:spAutoFit/>
          </a:bodyPr>
          <a:lstStyle/>
          <a:p>
            <a:pPr marL="1257300" lvl="2" indent="-342900">
              <a:buFont typeface="Courier New" panose="02070309020205020404" pitchFamily="49" charset="0"/>
              <a:buChar char="o"/>
            </a:pPr>
            <a:r>
              <a:rPr lang="en-US" sz="2400" dirty="0">
                <a:solidFill>
                  <a:schemeClr val="bg1"/>
                </a:solidFill>
                <a:latin typeface="Adelle"/>
              </a:rPr>
              <a:t>If the award does not require submission of an invoice, look for terms regarding the amount and frequency of payment.  Look for the manner of payment (wire transfer, check, etc.)</a:t>
            </a:r>
          </a:p>
          <a:p>
            <a:pPr marL="1257300" lvl="2" indent="-342900">
              <a:buFont typeface="Courier New" panose="02070309020205020404" pitchFamily="49" charset="0"/>
              <a:buChar char="o"/>
            </a:pPr>
            <a:endParaRPr lang="en-US" sz="240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If you receive checks for any sponsored projects, forward to SPA for deposit.</a:t>
            </a:r>
          </a:p>
          <a:p>
            <a:pPr marL="1257300" lvl="2" indent="-342900">
              <a:buFont typeface="Courier New" panose="02070309020205020404" pitchFamily="49" charset="0"/>
              <a:buChar char="o"/>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a:p>
            <a:pPr marL="342900" indent="-342900">
              <a:buFont typeface="Wingdings" panose="05000000000000000000" pitchFamily="2" charset="2"/>
              <a:buChar char="q"/>
            </a:pPr>
            <a:endParaRPr lang="en-US" sz="2400" b="1" dirty="0">
              <a:solidFill>
                <a:schemeClr val="bg1"/>
              </a:solidFill>
              <a:latin typeface="Adelle"/>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480" y="3779257"/>
            <a:ext cx="1967880" cy="2844426"/>
          </a:xfrm>
          <a:prstGeom prst="rect">
            <a:avLst/>
          </a:prstGeom>
        </p:spPr>
      </p:pic>
    </p:spTree>
    <p:extLst>
      <p:ext uri="{BB962C8B-B14F-4D97-AF65-F5344CB8AC3E}">
        <p14:creationId xmlns:p14="http://schemas.microsoft.com/office/powerpoint/2010/main" val="13976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727" y="0"/>
            <a:ext cx="11057273" cy="1657350"/>
          </a:xfrm>
        </p:spPr>
        <p:txBody>
          <a:bodyPr>
            <a:normAutofit/>
          </a:bodyPr>
          <a:lstStyle/>
          <a:p>
            <a:r>
              <a:rPr lang="en-US" sz="6000" b="1" dirty="0">
                <a:solidFill>
                  <a:schemeClr val="bg1">
                    <a:lumMod val="85000"/>
                    <a:lumOff val="15000"/>
                  </a:schemeClr>
                </a:solidFill>
                <a:latin typeface="Adelle"/>
              </a:rPr>
              <a:t>Sponsored Program Administration</a:t>
            </a:r>
          </a:p>
        </p:txBody>
      </p:sp>
      <p:sp>
        <p:nvSpPr>
          <p:cNvPr id="5" name="TextBox 4"/>
          <p:cNvSpPr txBox="1"/>
          <p:nvPr/>
        </p:nvSpPr>
        <p:spPr>
          <a:xfrm>
            <a:off x="417739" y="2057400"/>
            <a:ext cx="11513004" cy="3785652"/>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solidFill>
                  <a:schemeClr val="bg1">
                    <a:lumMod val="85000"/>
                    <a:lumOff val="15000"/>
                  </a:schemeClr>
                </a:solidFill>
                <a:latin typeface="Adelle"/>
              </a:rPr>
              <a:t>Responsible for the institutional oversight for Wayne State University’s external sponsored programs. Provides services for three distinct groups: </a:t>
            </a:r>
          </a:p>
          <a:p>
            <a:pPr lvl="2">
              <a:lnSpc>
                <a:spcPct val="150000"/>
              </a:lnSpc>
            </a:pPr>
            <a:r>
              <a:rPr lang="en-US" sz="3200" b="1" dirty="0">
                <a:solidFill>
                  <a:schemeClr val="bg1">
                    <a:lumMod val="85000"/>
                    <a:lumOff val="15000"/>
                  </a:schemeClr>
                </a:solidFill>
                <a:latin typeface="Adelle"/>
              </a:rPr>
              <a:t>1)</a:t>
            </a:r>
            <a:r>
              <a:rPr lang="en-US" sz="3200" dirty="0">
                <a:solidFill>
                  <a:schemeClr val="bg1">
                    <a:lumMod val="85000"/>
                    <a:lumOff val="15000"/>
                  </a:schemeClr>
                </a:solidFill>
                <a:latin typeface="Adelle"/>
              </a:rPr>
              <a:t> faculty, </a:t>
            </a:r>
          </a:p>
          <a:p>
            <a:pPr lvl="2">
              <a:lnSpc>
                <a:spcPct val="150000"/>
              </a:lnSpc>
            </a:pPr>
            <a:r>
              <a:rPr lang="en-US" sz="3200" b="1" dirty="0">
                <a:solidFill>
                  <a:schemeClr val="bg1">
                    <a:lumMod val="85000"/>
                    <a:lumOff val="15000"/>
                  </a:schemeClr>
                </a:solidFill>
                <a:latin typeface="Adelle"/>
              </a:rPr>
              <a:t>2)</a:t>
            </a:r>
            <a:r>
              <a:rPr lang="en-US" sz="3200" dirty="0">
                <a:solidFill>
                  <a:schemeClr val="bg1">
                    <a:lumMod val="85000"/>
                    <a:lumOff val="15000"/>
                  </a:schemeClr>
                </a:solidFill>
                <a:latin typeface="Adelle"/>
              </a:rPr>
              <a:t> the University, and </a:t>
            </a:r>
          </a:p>
          <a:p>
            <a:pPr lvl="2">
              <a:lnSpc>
                <a:spcPct val="150000"/>
              </a:lnSpc>
            </a:pPr>
            <a:r>
              <a:rPr lang="en-US" sz="3200" b="1" dirty="0">
                <a:solidFill>
                  <a:schemeClr val="bg1">
                    <a:lumMod val="85000"/>
                    <a:lumOff val="15000"/>
                  </a:schemeClr>
                </a:solidFill>
                <a:latin typeface="Adelle"/>
              </a:rPr>
              <a:t>3)</a:t>
            </a:r>
            <a:r>
              <a:rPr lang="en-US" sz="3200" dirty="0">
                <a:solidFill>
                  <a:schemeClr val="bg1">
                    <a:lumMod val="85000"/>
                    <a:lumOff val="15000"/>
                  </a:schemeClr>
                </a:solidFill>
                <a:latin typeface="Adelle"/>
              </a:rPr>
              <a:t> the sponsors </a:t>
            </a:r>
          </a:p>
        </p:txBody>
      </p:sp>
      <p:cxnSp>
        <p:nvCxnSpPr>
          <p:cNvPr id="6" name="Straight Connector 5"/>
          <p:cNvCxnSpPr/>
          <p:nvPr/>
        </p:nvCxnSpPr>
        <p:spPr>
          <a:xfrm flipV="1">
            <a:off x="372727" y="162134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700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8412" y="1325880"/>
            <a:ext cx="11558016" cy="3901068"/>
          </a:xfrm>
          <a:prstGeom prst="rect">
            <a:avLst/>
          </a:prstGeom>
          <a:noFill/>
        </p:spPr>
        <p:txBody>
          <a:bodyPr wrap="square" rtlCol="0">
            <a:spAutoFit/>
          </a:bodyPr>
          <a:lstStyle/>
          <a:p>
            <a:pPr marL="285750" indent="-285750">
              <a:buFont typeface="Wingdings" panose="05000000000000000000" pitchFamily="2" charset="2"/>
              <a:buChar char="q"/>
            </a:pPr>
            <a:r>
              <a:rPr lang="en-US" sz="2400" b="1" dirty="0">
                <a:solidFill>
                  <a:schemeClr val="bg1"/>
                </a:solidFill>
                <a:latin typeface="Adelle"/>
              </a:rPr>
              <a:t>Cost sharing: </a:t>
            </a:r>
            <a:r>
              <a:rPr lang="en-US" sz="2400" dirty="0">
                <a:solidFill>
                  <a:schemeClr val="bg1"/>
                </a:solidFill>
                <a:latin typeface="Adelle"/>
              </a:rPr>
              <a:t>Contributions to the project for personnel or other expenses to be paid from other fund sources are considered mandatory committed cost sharing, if included in the award documents</a:t>
            </a:r>
          </a:p>
          <a:p>
            <a:pPr marL="285750" indent="-285750">
              <a:buFont typeface="Wingdings" panose="05000000000000000000" pitchFamily="2" charset="2"/>
              <a:buChar char="q"/>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Check the approved budget for salary or other itemized expenses budgeted at zero cost to the project</a:t>
            </a:r>
          </a:p>
          <a:p>
            <a:pPr marL="1257300" lvl="2" indent="-342900">
              <a:buFont typeface="Courier New" panose="02070309020205020404" pitchFamily="49" charset="0"/>
              <a:buChar char="o"/>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Review the budget narrative for language committing personnel time or other expenses at no cost to the project</a:t>
            </a:r>
          </a:p>
          <a:p>
            <a:pPr marL="1257300" lvl="2" indent="-342900">
              <a:buFont typeface="Courier New" panose="02070309020205020404" pitchFamily="49" charset="0"/>
              <a:buChar char="o"/>
            </a:pPr>
            <a:endParaRPr lang="en-US" sz="1050" dirty="0">
              <a:solidFill>
                <a:schemeClr val="bg1"/>
              </a:solidFill>
              <a:latin typeface="Adelle"/>
            </a:endParaRPr>
          </a:p>
          <a:p>
            <a:pPr marL="1257300" lvl="2" indent="-342900">
              <a:buFont typeface="Courier New" panose="02070309020205020404" pitchFamily="49" charset="0"/>
              <a:buChar char="o"/>
            </a:pPr>
            <a:r>
              <a:rPr lang="en-US" sz="2400" dirty="0">
                <a:solidFill>
                  <a:schemeClr val="bg1"/>
                </a:solidFill>
                <a:latin typeface="Adelle"/>
              </a:rPr>
              <a:t>If cost-sharing commitments are included, WSU is required to track and report these, and the PI must certify this contribution to the project</a:t>
            </a:r>
          </a:p>
        </p:txBody>
      </p:sp>
    </p:spTree>
    <p:extLst>
      <p:ext uri="{BB962C8B-B14F-4D97-AF65-F5344CB8AC3E}">
        <p14:creationId xmlns:p14="http://schemas.microsoft.com/office/powerpoint/2010/main" val="36048849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08413" y="133021"/>
            <a:ext cx="9886950" cy="830997"/>
          </a:xfrm>
          <a:prstGeom prst="rect">
            <a:avLst/>
          </a:prstGeom>
          <a:noFill/>
        </p:spPr>
        <p:txBody>
          <a:bodyPr wrap="square" rtlCol="0">
            <a:spAutoFit/>
          </a:bodyPr>
          <a:lstStyle/>
          <a:p>
            <a:r>
              <a:rPr lang="en-US" sz="4800" b="1" dirty="0">
                <a:solidFill>
                  <a:schemeClr val="bg1"/>
                </a:solidFill>
                <a:latin typeface="Adelle"/>
              </a:rPr>
              <a:t>Award – Review Document</a:t>
            </a:r>
          </a:p>
        </p:txBody>
      </p:sp>
      <p:cxnSp>
        <p:nvCxnSpPr>
          <p:cNvPr id="6" name="Straight Connector 5"/>
          <p:cNvCxnSpPr/>
          <p:nvPr/>
        </p:nvCxnSpPr>
        <p:spPr>
          <a:xfrm flipV="1">
            <a:off x="308412" y="9688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0090" y="1505139"/>
            <a:ext cx="12149210" cy="3323987"/>
          </a:xfrm>
          <a:prstGeom prst="rect">
            <a:avLst/>
          </a:prstGeom>
        </p:spPr>
        <p:txBody>
          <a:bodyPr wrap="square">
            <a:spAutoFit/>
          </a:bodyPr>
          <a:lstStyle/>
          <a:p>
            <a:pPr marL="800100" lvl="1" indent="-342900">
              <a:buFont typeface="Wingdings" panose="05000000000000000000" pitchFamily="2" charset="2"/>
              <a:buChar char="q"/>
            </a:pPr>
            <a:r>
              <a:rPr lang="en-US" altLang="en-US" sz="2800" b="1" dirty="0">
                <a:solidFill>
                  <a:schemeClr val="bg1"/>
                </a:solidFill>
                <a:latin typeface="Adelle"/>
              </a:rPr>
              <a:t>Lay out vision of the award structure</a:t>
            </a:r>
          </a:p>
          <a:p>
            <a:pPr marL="1371600" lvl="2" indent="-457200">
              <a:buFont typeface="Courier New" panose="02070309020205020404" pitchFamily="49" charset="0"/>
              <a:buChar char="o"/>
            </a:pPr>
            <a:endParaRPr lang="en-US" altLang="en-US" sz="1050" b="1" dirty="0">
              <a:solidFill>
                <a:schemeClr val="bg1"/>
              </a:solidFill>
              <a:latin typeface="Adelle"/>
            </a:endParaRPr>
          </a:p>
          <a:p>
            <a:pPr marL="1371600" lvl="2" indent="-457200">
              <a:buFont typeface="Courier New" panose="02070309020205020404" pitchFamily="49" charset="0"/>
              <a:buChar char="o"/>
            </a:pPr>
            <a:r>
              <a:rPr lang="en-US" altLang="en-US" sz="2800" b="1" dirty="0">
                <a:solidFill>
                  <a:schemeClr val="bg1"/>
                </a:solidFill>
                <a:latin typeface="Adelle"/>
              </a:rPr>
              <a:t>Create spending plan and assign proper labor distribution</a:t>
            </a:r>
          </a:p>
          <a:p>
            <a:pPr marL="800100" lvl="1" indent="-342900">
              <a:buFont typeface="Wingdings" panose="05000000000000000000" pitchFamily="2" charset="2"/>
              <a:buChar char="q"/>
            </a:pPr>
            <a:endParaRPr lang="en-US" altLang="en-US" sz="1050" b="1" dirty="0">
              <a:solidFill>
                <a:schemeClr val="bg1"/>
              </a:solidFill>
              <a:latin typeface="Adelle"/>
            </a:endParaRPr>
          </a:p>
          <a:p>
            <a:pPr marL="800100" lvl="1" indent="-342900">
              <a:buFont typeface="Wingdings" panose="05000000000000000000" pitchFamily="2" charset="2"/>
              <a:buChar char="q"/>
            </a:pPr>
            <a:r>
              <a:rPr lang="en-US" altLang="en-US" sz="2800" b="1" dirty="0">
                <a:solidFill>
                  <a:schemeClr val="bg1"/>
                </a:solidFill>
                <a:latin typeface="Adelle"/>
              </a:rPr>
              <a:t>Communicate plan with PI and users of account prior to set up budget</a:t>
            </a:r>
          </a:p>
          <a:p>
            <a:pPr marL="800100" lvl="1" indent="-342900">
              <a:buFont typeface="Wingdings" panose="05000000000000000000" pitchFamily="2" charset="2"/>
              <a:buChar char="q"/>
            </a:pPr>
            <a:endParaRPr lang="en-US" altLang="en-US" sz="1050" b="1" dirty="0">
              <a:solidFill>
                <a:schemeClr val="bg1"/>
              </a:solidFill>
              <a:latin typeface="Adelle"/>
            </a:endParaRPr>
          </a:p>
          <a:p>
            <a:pPr marL="800100" lvl="1" indent="-342900">
              <a:buFont typeface="Wingdings" panose="05000000000000000000" pitchFamily="2" charset="2"/>
              <a:buChar char="q"/>
            </a:pPr>
            <a:r>
              <a:rPr lang="en-US" altLang="en-US" sz="2800" b="1" dirty="0">
                <a:solidFill>
                  <a:schemeClr val="bg1"/>
                </a:solidFill>
                <a:latin typeface="Adelle"/>
              </a:rPr>
              <a:t>Align budgets to match requirements of award</a:t>
            </a:r>
          </a:p>
          <a:p>
            <a:pPr marL="800100" lvl="1" indent="-342900">
              <a:buFont typeface="Wingdings" panose="05000000000000000000" pitchFamily="2" charset="2"/>
              <a:buChar char="q"/>
            </a:pPr>
            <a:endParaRPr lang="en-US" altLang="en-US" sz="1050" b="1" dirty="0">
              <a:solidFill>
                <a:schemeClr val="bg1"/>
              </a:solidFill>
              <a:latin typeface="Adelle"/>
            </a:endParaRPr>
          </a:p>
          <a:p>
            <a:pPr marL="800100" lvl="1" indent="-342900">
              <a:buFont typeface="Wingdings" panose="05000000000000000000" pitchFamily="2" charset="2"/>
              <a:buChar char="q"/>
            </a:pPr>
            <a:r>
              <a:rPr lang="en-US" altLang="en-US" sz="2800" b="1" dirty="0">
                <a:solidFill>
                  <a:schemeClr val="bg1"/>
                </a:solidFill>
                <a:latin typeface="Adelle"/>
              </a:rPr>
              <a:t>Make monitoring easier for everyone</a:t>
            </a:r>
          </a:p>
        </p:txBody>
      </p:sp>
      <p:sp>
        <p:nvSpPr>
          <p:cNvPr id="4" name="TextBox 3"/>
          <p:cNvSpPr txBox="1"/>
          <p:nvPr/>
        </p:nvSpPr>
        <p:spPr>
          <a:xfrm>
            <a:off x="308412" y="5193792"/>
            <a:ext cx="11558016" cy="1569660"/>
          </a:xfrm>
          <a:prstGeom prst="rect">
            <a:avLst/>
          </a:prstGeom>
          <a:noFill/>
        </p:spPr>
        <p:txBody>
          <a:bodyPr wrap="square" rtlCol="0">
            <a:spAutoFit/>
          </a:bodyPr>
          <a:lstStyle/>
          <a:p>
            <a:pPr algn="ctr"/>
            <a:r>
              <a:rPr lang="en-US" sz="3200" b="1" dirty="0">
                <a:solidFill>
                  <a:srgbClr val="266659"/>
                </a:solidFill>
                <a:latin typeface="Adelle"/>
              </a:rPr>
              <a:t>If applicable, communicate changes to SPA Grant &amp; Contract Officer for review, approval prior to account establishment</a:t>
            </a:r>
          </a:p>
        </p:txBody>
      </p:sp>
    </p:spTree>
    <p:extLst>
      <p:ext uri="{BB962C8B-B14F-4D97-AF65-F5344CB8AC3E}">
        <p14:creationId xmlns:p14="http://schemas.microsoft.com/office/powerpoint/2010/main" val="3451816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42900" y="180975"/>
            <a:ext cx="5041765" cy="5478423"/>
          </a:xfrm>
          <a:prstGeom prst="rect">
            <a:avLst/>
          </a:prstGeom>
          <a:noFill/>
        </p:spPr>
        <p:txBody>
          <a:bodyPr wrap="none" rtlCol="0">
            <a:spAutoFit/>
          </a:bodyPr>
          <a:lstStyle/>
          <a:p>
            <a:r>
              <a:rPr lang="en-US" sz="4400" b="1" dirty="0">
                <a:solidFill>
                  <a:schemeClr val="bg1"/>
                </a:solidFill>
                <a:latin typeface="Adelle"/>
              </a:rPr>
              <a:t>Project Changes</a:t>
            </a:r>
          </a:p>
          <a:p>
            <a:endParaRPr lang="en-US" dirty="0"/>
          </a:p>
          <a:p>
            <a:pPr marL="285750" indent="-285750">
              <a:buFont typeface="Wingdings" panose="05000000000000000000" pitchFamily="2" charset="2"/>
              <a:buChar char="Ø"/>
            </a:pPr>
            <a:r>
              <a:rPr lang="en-US" sz="3200" b="1" dirty="0">
                <a:solidFill>
                  <a:schemeClr val="bg1"/>
                </a:solidFill>
                <a:latin typeface="Adelle"/>
              </a:rPr>
              <a:t>Re-budgeting of funds</a:t>
            </a:r>
          </a:p>
          <a:p>
            <a:pPr marL="285750" indent="-285750">
              <a:buFont typeface="Wingdings" panose="05000000000000000000" pitchFamily="2" charset="2"/>
              <a:buChar char="Ø"/>
            </a:pPr>
            <a:endParaRPr lang="en-US" sz="3200" b="1" dirty="0">
              <a:solidFill>
                <a:schemeClr val="bg1"/>
              </a:solidFill>
              <a:latin typeface="Adelle"/>
            </a:endParaRPr>
          </a:p>
          <a:p>
            <a:pPr marL="285750" indent="-285750">
              <a:buFont typeface="Wingdings" panose="05000000000000000000" pitchFamily="2" charset="2"/>
              <a:buChar char="Ø"/>
            </a:pPr>
            <a:r>
              <a:rPr lang="en-US" sz="3200" b="1" dirty="0">
                <a:solidFill>
                  <a:schemeClr val="bg1"/>
                </a:solidFill>
                <a:latin typeface="Adelle"/>
              </a:rPr>
              <a:t>End date extension</a:t>
            </a:r>
          </a:p>
          <a:p>
            <a:pPr marL="285750" indent="-285750">
              <a:buFont typeface="Wingdings" panose="05000000000000000000" pitchFamily="2" charset="2"/>
              <a:buChar char="Ø"/>
            </a:pPr>
            <a:endParaRPr lang="en-US" sz="3200" b="1" dirty="0">
              <a:solidFill>
                <a:schemeClr val="bg1"/>
              </a:solidFill>
              <a:latin typeface="Adelle"/>
            </a:endParaRPr>
          </a:p>
          <a:p>
            <a:pPr marL="285750" indent="-285750">
              <a:buFont typeface="Wingdings" panose="05000000000000000000" pitchFamily="2" charset="2"/>
              <a:buChar char="Ø"/>
            </a:pPr>
            <a:r>
              <a:rPr lang="en-US" sz="3200" b="1" dirty="0">
                <a:solidFill>
                  <a:schemeClr val="bg1"/>
                </a:solidFill>
                <a:latin typeface="Adelle"/>
              </a:rPr>
              <a:t>Effort change</a:t>
            </a:r>
          </a:p>
          <a:p>
            <a:pPr marL="285750" indent="-285750">
              <a:buFont typeface="Wingdings" panose="05000000000000000000" pitchFamily="2" charset="2"/>
              <a:buChar char="Ø"/>
            </a:pPr>
            <a:endParaRPr lang="en-US" sz="3200" b="1" dirty="0">
              <a:solidFill>
                <a:schemeClr val="bg1"/>
              </a:solidFill>
              <a:latin typeface="Adelle"/>
            </a:endParaRPr>
          </a:p>
          <a:p>
            <a:pPr marL="285750" indent="-285750">
              <a:buFont typeface="Wingdings" panose="05000000000000000000" pitchFamily="2" charset="2"/>
              <a:buChar char="Ø"/>
            </a:pPr>
            <a:r>
              <a:rPr lang="en-US" sz="3200" b="1" dirty="0">
                <a:solidFill>
                  <a:schemeClr val="bg1"/>
                </a:solidFill>
                <a:latin typeface="Adelle"/>
              </a:rPr>
              <a:t>PI change</a:t>
            </a:r>
          </a:p>
          <a:p>
            <a:pPr marL="285750" indent="-285750">
              <a:buFont typeface="Wingdings" panose="05000000000000000000" pitchFamily="2" charset="2"/>
              <a:buChar char="Ø"/>
            </a:pPr>
            <a:endParaRPr lang="en-US" sz="3200" b="1" dirty="0">
              <a:solidFill>
                <a:schemeClr val="bg1"/>
              </a:solidFill>
              <a:latin typeface="Adelle"/>
            </a:endParaRPr>
          </a:p>
          <a:p>
            <a:pPr marL="285750" indent="-285750">
              <a:buFont typeface="Wingdings" panose="05000000000000000000" pitchFamily="2" charset="2"/>
              <a:buChar char="Ø"/>
            </a:pPr>
            <a:r>
              <a:rPr lang="en-US" sz="3200" b="1" dirty="0">
                <a:solidFill>
                  <a:schemeClr val="bg1"/>
                </a:solidFill>
                <a:latin typeface="Adelle"/>
              </a:rPr>
              <a:t>Carry forward of funds</a:t>
            </a:r>
          </a:p>
        </p:txBody>
      </p:sp>
      <p:cxnSp>
        <p:nvCxnSpPr>
          <p:cNvPr id="8" name="Straight Connector 7"/>
          <p:cNvCxnSpPr/>
          <p:nvPr/>
        </p:nvCxnSpPr>
        <p:spPr>
          <a:xfrm flipV="1">
            <a:off x="342900" y="973513"/>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4790" y="1258848"/>
            <a:ext cx="6096000" cy="440055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2715058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87437" y="0"/>
            <a:ext cx="11493661" cy="5116785"/>
          </a:xfrm>
          <a:prstGeom prst="rect">
            <a:avLst/>
          </a:prstGeom>
        </p:spPr>
        <p:txBody>
          <a:bodyPr wrap="square">
            <a:spAutoFit/>
          </a:bodyPr>
          <a:lstStyle/>
          <a:p>
            <a:r>
              <a:rPr lang="en-US" sz="3200" b="1" dirty="0">
                <a:solidFill>
                  <a:schemeClr val="tx2">
                    <a:lumMod val="25000"/>
                  </a:schemeClr>
                </a:solidFill>
                <a:latin typeface="Adelle"/>
              </a:rPr>
              <a:t>“Expanded Authority” </a:t>
            </a:r>
          </a:p>
          <a:p>
            <a:endParaRPr lang="en-US" sz="3200" b="1" dirty="0">
              <a:latin typeface="Adelle"/>
            </a:endParaRPr>
          </a:p>
          <a:p>
            <a:pPr marL="342900" indent="-342900">
              <a:buFont typeface="Wingdings" panose="05000000000000000000" pitchFamily="2" charset="2"/>
              <a:buChar char="q"/>
            </a:pPr>
            <a:r>
              <a:rPr lang="en-US" sz="2400" b="1" dirty="0">
                <a:solidFill>
                  <a:schemeClr val="tx2">
                    <a:lumMod val="25000"/>
                  </a:schemeClr>
                </a:solidFill>
                <a:latin typeface="Adelle"/>
              </a:rPr>
              <a:t>Grant certain allowances to some research grants (e.g. FDP awards)</a:t>
            </a:r>
          </a:p>
          <a:p>
            <a:pPr marL="342900" indent="-342900">
              <a:buFont typeface="Wingdings" panose="05000000000000000000" pitchFamily="2" charset="2"/>
              <a:buChar char="q"/>
            </a:pPr>
            <a:endParaRPr lang="en-US" sz="2400" b="1" dirty="0">
              <a:solidFill>
                <a:schemeClr val="tx2">
                  <a:lumMod val="25000"/>
                </a:schemeClr>
              </a:solidFill>
              <a:latin typeface="Adelle"/>
            </a:endParaRPr>
          </a:p>
          <a:p>
            <a:pPr marL="342900" indent="-342900">
              <a:buFont typeface="Wingdings" panose="05000000000000000000" pitchFamily="2" charset="2"/>
              <a:buChar char="q"/>
            </a:pPr>
            <a:r>
              <a:rPr lang="en-US" sz="2400" b="1" dirty="0">
                <a:solidFill>
                  <a:schemeClr val="tx2">
                    <a:lumMod val="25000"/>
                  </a:schemeClr>
                </a:solidFill>
                <a:latin typeface="Adelle"/>
              </a:rPr>
              <a:t>Provides latitude to grantee to </a:t>
            </a:r>
            <a:r>
              <a:rPr lang="en-US" sz="2400" b="1" dirty="0" err="1">
                <a:solidFill>
                  <a:schemeClr val="tx2">
                    <a:lumMod val="25000"/>
                  </a:schemeClr>
                </a:solidFill>
                <a:latin typeface="Adelle"/>
              </a:rPr>
              <a:t>rebudget</a:t>
            </a:r>
            <a:r>
              <a:rPr lang="en-US" sz="2400" b="1" dirty="0">
                <a:solidFill>
                  <a:schemeClr val="tx2">
                    <a:lumMod val="25000"/>
                  </a:schemeClr>
                </a:solidFill>
                <a:latin typeface="Adelle"/>
              </a:rPr>
              <a:t> within and between budget categories</a:t>
            </a:r>
          </a:p>
          <a:p>
            <a:pPr marL="342900" indent="-342900">
              <a:buFont typeface="Wingdings" panose="05000000000000000000" pitchFamily="2" charset="2"/>
              <a:buChar char="q"/>
            </a:pPr>
            <a:endParaRPr lang="en-US" sz="2400" b="1" dirty="0">
              <a:solidFill>
                <a:schemeClr val="tx2">
                  <a:lumMod val="25000"/>
                </a:schemeClr>
              </a:solidFill>
              <a:latin typeface="Adelle"/>
            </a:endParaRPr>
          </a:p>
          <a:p>
            <a:pPr marL="342900" indent="-342900">
              <a:buFont typeface="Wingdings" panose="05000000000000000000" pitchFamily="2" charset="2"/>
              <a:buChar char="q"/>
            </a:pPr>
            <a:r>
              <a:rPr lang="en-US" sz="2400" b="1" dirty="0">
                <a:solidFill>
                  <a:schemeClr val="tx2">
                    <a:lumMod val="25000"/>
                  </a:schemeClr>
                </a:solidFill>
                <a:latin typeface="Adelle"/>
              </a:rPr>
              <a:t>Degree of discretion varies by the type of grant and sponsor</a:t>
            </a:r>
          </a:p>
          <a:p>
            <a:pPr marL="342900" indent="-342900">
              <a:buFont typeface="Wingdings" panose="05000000000000000000" pitchFamily="2" charset="2"/>
              <a:buChar char="q"/>
            </a:pPr>
            <a:endParaRPr lang="en-US" sz="2400" b="1" dirty="0">
              <a:solidFill>
                <a:schemeClr val="tx2">
                  <a:lumMod val="25000"/>
                </a:schemeClr>
              </a:solidFill>
              <a:latin typeface="Adelle"/>
            </a:endParaRPr>
          </a:p>
          <a:p>
            <a:pPr marL="342900" indent="-342900">
              <a:buFont typeface="Wingdings" panose="05000000000000000000" pitchFamily="2" charset="2"/>
              <a:buChar char="q"/>
            </a:pPr>
            <a:r>
              <a:rPr lang="en-US" sz="2400" b="1" dirty="0">
                <a:solidFill>
                  <a:schemeClr val="tx2">
                    <a:lumMod val="25000"/>
                  </a:schemeClr>
                </a:solidFill>
                <a:latin typeface="Adelle"/>
              </a:rPr>
              <a:t>Some agencies may require approval of budget and project changes</a:t>
            </a:r>
          </a:p>
          <a:p>
            <a:pPr marL="342900" indent="-342900">
              <a:buFont typeface="Wingdings" panose="05000000000000000000" pitchFamily="2" charset="2"/>
              <a:buChar char="q"/>
            </a:pPr>
            <a:endParaRPr lang="en-US" sz="1050" b="1" dirty="0">
              <a:solidFill>
                <a:schemeClr val="tx2">
                  <a:lumMod val="25000"/>
                </a:schemeClr>
              </a:solidFill>
              <a:latin typeface="Adelle"/>
            </a:endParaRPr>
          </a:p>
          <a:p>
            <a:pPr marL="800100" lvl="1" indent="-342900">
              <a:buFont typeface="Courier New" panose="02070309020205020404" pitchFamily="49" charset="0"/>
              <a:buChar char="o"/>
            </a:pPr>
            <a:r>
              <a:rPr lang="en-US" sz="2400" b="1" dirty="0">
                <a:solidFill>
                  <a:schemeClr val="tx2">
                    <a:lumMod val="25000"/>
                  </a:schemeClr>
                </a:solidFill>
                <a:latin typeface="Adelle"/>
              </a:rPr>
              <a:t>Approval must be granted before any changes can occur</a:t>
            </a:r>
          </a:p>
          <a:p>
            <a:pPr marL="1257300" lvl="2" indent="-342900">
              <a:buFont typeface="Courier New" panose="02070309020205020404" pitchFamily="49" charset="0"/>
              <a:buChar char="o"/>
            </a:pPr>
            <a:endParaRPr lang="en-US" sz="2400" b="1" dirty="0">
              <a:solidFill>
                <a:schemeClr val="tx2">
                  <a:lumMod val="25000"/>
                </a:schemeClr>
              </a:solidFill>
              <a:latin typeface="Adelle"/>
            </a:endParaRPr>
          </a:p>
          <a:p>
            <a:pPr marL="285750" indent="-285750">
              <a:buFont typeface="Wingdings" panose="05000000000000000000" pitchFamily="2" charset="2"/>
              <a:buChar char="Ø"/>
            </a:pPr>
            <a:endParaRPr lang="en-US" sz="1200" b="1" dirty="0">
              <a:solidFill>
                <a:schemeClr val="tx2">
                  <a:lumMod val="25000"/>
                </a:schemeClr>
              </a:solidFill>
              <a:latin typeface="Adelle"/>
            </a:endParaRPr>
          </a:p>
        </p:txBody>
      </p:sp>
      <p:cxnSp>
        <p:nvCxnSpPr>
          <p:cNvPr id="4" name="Straight Connector 3"/>
          <p:cNvCxnSpPr/>
          <p:nvPr/>
        </p:nvCxnSpPr>
        <p:spPr>
          <a:xfrm flipV="1">
            <a:off x="287437" y="645487"/>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556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472" t="3275" r="6620" b="46215"/>
          <a:stretch/>
        </p:blipFill>
        <p:spPr>
          <a:xfrm>
            <a:off x="152401" y="94598"/>
            <a:ext cx="10791824" cy="4792380"/>
          </a:xfrm>
          <a:prstGeom prst="rect">
            <a:avLst/>
          </a:prstGeom>
        </p:spPr>
      </p:pic>
      <p:pic>
        <p:nvPicPr>
          <p:cNvPr id="6" name="Picture 5"/>
          <p:cNvPicPr>
            <a:picLocks noChangeAspect="1"/>
          </p:cNvPicPr>
          <p:nvPr/>
        </p:nvPicPr>
        <p:blipFill rotWithShape="1">
          <a:blip r:embed="rId3"/>
          <a:srcRect b="40575"/>
          <a:stretch/>
        </p:blipFill>
        <p:spPr>
          <a:xfrm>
            <a:off x="152401" y="4886978"/>
            <a:ext cx="8700533" cy="1741554"/>
          </a:xfrm>
          <a:prstGeom prst="rect">
            <a:avLst/>
          </a:prstGeom>
        </p:spPr>
      </p:pic>
      <p:sp>
        <p:nvSpPr>
          <p:cNvPr id="7" name="TextBox 6"/>
          <p:cNvSpPr txBox="1"/>
          <p:nvPr/>
        </p:nvSpPr>
        <p:spPr>
          <a:xfrm>
            <a:off x="9239250" y="5257800"/>
            <a:ext cx="2667000" cy="646331"/>
          </a:xfrm>
          <a:prstGeom prst="rect">
            <a:avLst/>
          </a:prstGeom>
          <a:solidFill>
            <a:srgbClr val="92D050"/>
          </a:solidFill>
        </p:spPr>
        <p:txBody>
          <a:bodyPr wrap="square" rtlCol="0">
            <a:spAutoFit/>
          </a:bodyPr>
          <a:lstStyle/>
          <a:p>
            <a:pPr algn="ctr"/>
            <a:r>
              <a:rPr lang="en-US" b="1" dirty="0">
                <a:hlinkClick r:id="rId4"/>
              </a:rPr>
              <a:t>Complete FDP Prior Approval Matrix</a:t>
            </a:r>
            <a:endParaRPr lang="en-US"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750" y="5433905"/>
            <a:ext cx="647700" cy="647700"/>
          </a:xfrm>
          <a:prstGeom prst="rect">
            <a:avLst/>
          </a:prstGeom>
        </p:spPr>
      </p:pic>
    </p:spTree>
    <p:extLst>
      <p:ext uri="{BB962C8B-B14F-4D97-AF65-F5344CB8AC3E}">
        <p14:creationId xmlns:p14="http://schemas.microsoft.com/office/powerpoint/2010/main" val="12984785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16375" y="0"/>
            <a:ext cx="11686572" cy="5693866"/>
          </a:xfrm>
          <a:prstGeom prst="rect">
            <a:avLst/>
          </a:prstGeom>
        </p:spPr>
        <p:txBody>
          <a:bodyPr wrap="square">
            <a:spAutoFit/>
          </a:bodyPr>
          <a:lstStyle/>
          <a:p>
            <a:r>
              <a:rPr lang="en-US" sz="3600" b="1" dirty="0">
                <a:solidFill>
                  <a:schemeClr val="bg1"/>
                </a:solidFill>
                <a:latin typeface="Adelle"/>
              </a:rPr>
              <a:t>Sponsor Approval</a:t>
            </a:r>
          </a:p>
          <a:p>
            <a:endParaRPr lang="en-US" sz="3600" b="1" dirty="0">
              <a:solidFill>
                <a:schemeClr val="bg1"/>
              </a:solidFill>
              <a:latin typeface="Adelle"/>
            </a:endParaRPr>
          </a:p>
          <a:p>
            <a:pPr marL="457200" indent="-457200">
              <a:buFont typeface="Wingdings" panose="05000000000000000000" pitchFamily="2" charset="2"/>
              <a:buChar char="Ø"/>
            </a:pPr>
            <a:r>
              <a:rPr lang="en-US" sz="2800" b="1" dirty="0">
                <a:solidFill>
                  <a:schemeClr val="bg1"/>
                </a:solidFill>
                <a:latin typeface="Adelle"/>
              </a:rPr>
              <a:t>Rebudgeting requests that require the sponsor’s prior approval are made in writing</a:t>
            </a:r>
          </a:p>
          <a:p>
            <a:pPr marL="457200" indent="-457200">
              <a:buFont typeface="Wingdings" panose="05000000000000000000" pitchFamily="2" charset="2"/>
              <a:buChar char="Ø"/>
            </a:pPr>
            <a:endParaRPr lang="en-US" sz="2000" b="1" dirty="0">
              <a:solidFill>
                <a:schemeClr val="bg1"/>
              </a:solidFill>
              <a:latin typeface="Adelle"/>
            </a:endParaRPr>
          </a:p>
          <a:p>
            <a:pPr marL="457200" indent="-457200">
              <a:buFont typeface="Wingdings" panose="05000000000000000000" pitchFamily="2" charset="2"/>
              <a:buChar char="Ø"/>
            </a:pPr>
            <a:r>
              <a:rPr lang="en-US" sz="2800" b="1" dirty="0">
                <a:solidFill>
                  <a:schemeClr val="bg1"/>
                </a:solidFill>
                <a:latin typeface="Adelle"/>
              </a:rPr>
              <a:t>Should provide such information as reason why the funds are needed, reason why the funds are available, and the anticipated dollar amounts</a:t>
            </a:r>
          </a:p>
          <a:p>
            <a:pPr marL="457200" indent="-457200">
              <a:buFont typeface="Wingdings" panose="05000000000000000000" pitchFamily="2" charset="2"/>
              <a:buChar char="Ø"/>
            </a:pPr>
            <a:endParaRPr lang="en-US" sz="2000" b="1" dirty="0">
              <a:solidFill>
                <a:schemeClr val="bg1"/>
              </a:solidFill>
              <a:latin typeface="Adelle"/>
            </a:endParaRPr>
          </a:p>
          <a:p>
            <a:pPr marL="457200" indent="-457200">
              <a:buFont typeface="Wingdings" panose="05000000000000000000" pitchFamily="2" charset="2"/>
              <a:buChar char="Ø"/>
            </a:pPr>
            <a:r>
              <a:rPr lang="en-US" sz="2800" b="1" dirty="0">
                <a:solidFill>
                  <a:schemeClr val="bg1"/>
                </a:solidFill>
                <a:latin typeface="Adelle"/>
              </a:rPr>
              <a:t>Various sponsors require that the request be cosigned by the Principal Investigator and a University Official (SPA)</a:t>
            </a:r>
          </a:p>
          <a:p>
            <a:pPr marL="457200" indent="-457200">
              <a:buFont typeface="Wingdings" panose="05000000000000000000" pitchFamily="2" charset="2"/>
              <a:buChar char="Ø"/>
            </a:pPr>
            <a:endParaRPr lang="en-US" sz="2000" b="1" dirty="0">
              <a:solidFill>
                <a:schemeClr val="bg1"/>
              </a:solidFill>
              <a:latin typeface="Adelle"/>
            </a:endParaRPr>
          </a:p>
          <a:p>
            <a:pPr marL="457200" indent="-457200">
              <a:buFont typeface="Wingdings" panose="05000000000000000000" pitchFamily="2" charset="2"/>
              <a:buChar char="Ø"/>
            </a:pPr>
            <a:r>
              <a:rPr lang="en-US" sz="2800" b="1" dirty="0">
                <a:solidFill>
                  <a:schemeClr val="bg1"/>
                </a:solidFill>
                <a:latin typeface="Adelle"/>
              </a:rPr>
              <a:t>SPA will submit request on behalf of the University</a:t>
            </a:r>
          </a:p>
        </p:txBody>
      </p:sp>
      <p:cxnSp>
        <p:nvCxnSpPr>
          <p:cNvPr id="4" name="Straight Connector 3"/>
          <p:cNvCxnSpPr/>
          <p:nvPr/>
        </p:nvCxnSpPr>
        <p:spPr>
          <a:xfrm flipV="1">
            <a:off x="316375" y="699141"/>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9819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70985" y="106714"/>
            <a:ext cx="11158653" cy="2716128"/>
          </a:xfrm>
          <a:prstGeom prst="rect">
            <a:avLst/>
          </a:prstGeom>
        </p:spPr>
        <p:txBody>
          <a:bodyPr wrap="square">
            <a:spAutoFit/>
          </a:bodyPr>
          <a:lstStyle/>
          <a:p>
            <a:r>
              <a:rPr lang="en-US" sz="3200" b="1" dirty="0" err="1">
                <a:solidFill>
                  <a:srgbClr val="266659"/>
                </a:solidFill>
                <a:latin typeface="Adelle"/>
              </a:rPr>
              <a:t>Rebudgeting</a:t>
            </a:r>
            <a:r>
              <a:rPr lang="en-US" sz="3200" b="1" dirty="0">
                <a:solidFill>
                  <a:srgbClr val="266659"/>
                </a:solidFill>
                <a:latin typeface="Adelle"/>
              </a:rPr>
              <a:t> Requests – Keep In Mind</a:t>
            </a:r>
          </a:p>
          <a:p>
            <a:endParaRPr lang="en-US" sz="3200" b="1" dirty="0">
              <a:solidFill>
                <a:srgbClr val="266659"/>
              </a:solidFill>
              <a:latin typeface="Adelle"/>
            </a:endParaRPr>
          </a:p>
          <a:p>
            <a:endParaRPr lang="en-US" sz="1050" b="1" dirty="0">
              <a:solidFill>
                <a:srgbClr val="266659"/>
              </a:solidFill>
              <a:latin typeface="Adelle"/>
            </a:endParaRPr>
          </a:p>
          <a:p>
            <a:pPr marL="342900" indent="-342900">
              <a:buFont typeface="Wingdings" panose="05000000000000000000" pitchFamily="2" charset="2"/>
              <a:buChar char="q"/>
            </a:pPr>
            <a:r>
              <a:rPr lang="en-US" sz="2400" b="1" dirty="0">
                <a:solidFill>
                  <a:srgbClr val="333333"/>
                </a:solidFill>
                <a:latin typeface="Adelle"/>
              </a:rPr>
              <a:t>Most agencies require a </a:t>
            </a:r>
            <a:r>
              <a:rPr lang="en-US" sz="2400" b="1" dirty="0" err="1">
                <a:solidFill>
                  <a:srgbClr val="333333"/>
                </a:solidFill>
                <a:latin typeface="Adelle"/>
              </a:rPr>
              <a:t>rebudgeting</a:t>
            </a:r>
            <a:r>
              <a:rPr lang="en-US" sz="2400" b="1" dirty="0">
                <a:solidFill>
                  <a:srgbClr val="333333"/>
                </a:solidFill>
                <a:latin typeface="Adelle"/>
              </a:rPr>
              <a:t> request if you exceed certain expense threshold in your fund. A </a:t>
            </a:r>
            <a:r>
              <a:rPr lang="en-US" sz="2400" b="1" dirty="0" err="1">
                <a:solidFill>
                  <a:srgbClr val="333333"/>
                </a:solidFill>
                <a:latin typeface="Adelle"/>
              </a:rPr>
              <a:t>rebudgeting</a:t>
            </a:r>
            <a:r>
              <a:rPr lang="en-US" sz="2400" b="1" dirty="0">
                <a:solidFill>
                  <a:srgbClr val="333333"/>
                </a:solidFill>
                <a:latin typeface="Adelle"/>
              </a:rPr>
              <a:t> request is an amendment to the award agreement and must be formally submitted to the agency for official approval</a:t>
            </a:r>
            <a:endParaRPr lang="en-US" sz="2400" b="1" i="0" dirty="0">
              <a:solidFill>
                <a:srgbClr val="333333"/>
              </a:solidFill>
              <a:effectLst/>
              <a:latin typeface="Adelle"/>
            </a:endParaRPr>
          </a:p>
        </p:txBody>
      </p:sp>
      <p:sp>
        <p:nvSpPr>
          <p:cNvPr id="4" name="TextBox 3"/>
          <p:cNvSpPr txBox="1"/>
          <p:nvPr/>
        </p:nvSpPr>
        <p:spPr>
          <a:xfrm>
            <a:off x="243245" y="3030591"/>
            <a:ext cx="11485756" cy="3577903"/>
          </a:xfrm>
          <a:prstGeom prst="rect">
            <a:avLst/>
          </a:prstGeom>
          <a:noFill/>
        </p:spPr>
        <p:txBody>
          <a:bodyPr wrap="square" rtlCol="0">
            <a:spAutoFit/>
          </a:bodyPr>
          <a:lstStyle/>
          <a:p>
            <a:r>
              <a:rPr lang="en-US" sz="2400" b="1" dirty="0">
                <a:solidFill>
                  <a:srgbClr val="266659"/>
                </a:solidFill>
                <a:latin typeface="Adelle"/>
              </a:rPr>
              <a:t>In General</a:t>
            </a:r>
          </a:p>
          <a:p>
            <a:endParaRPr lang="en-US" sz="1050" b="1" dirty="0">
              <a:solidFill>
                <a:srgbClr val="266659"/>
              </a:solidFill>
              <a:latin typeface="Adelle"/>
            </a:endParaRPr>
          </a:p>
          <a:p>
            <a:pPr marL="285750" indent="-285750">
              <a:buFont typeface="Arial" panose="020B0604020202020204" pitchFamily="34" charset="0"/>
              <a:buChar char="•"/>
            </a:pPr>
            <a:r>
              <a:rPr lang="en-US" sz="2400" b="1" dirty="0">
                <a:solidFill>
                  <a:srgbClr val="266659"/>
                </a:solidFill>
                <a:latin typeface="Adelle"/>
              </a:rPr>
              <a:t>Review expenditure balances per the budget</a:t>
            </a:r>
          </a:p>
          <a:p>
            <a:pPr marL="285750" indent="-285750">
              <a:buFont typeface="Arial" panose="020B0604020202020204" pitchFamily="34" charset="0"/>
              <a:buChar char="•"/>
            </a:pPr>
            <a:r>
              <a:rPr lang="en-US" sz="2400" b="1" dirty="0">
                <a:solidFill>
                  <a:srgbClr val="266659"/>
                </a:solidFill>
                <a:latin typeface="Adelle"/>
              </a:rPr>
              <a:t>Review your expense projections</a:t>
            </a:r>
          </a:p>
          <a:p>
            <a:pPr marL="285750" indent="-285750">
              <a:buFont typeface="Arial" panose="020B0604020202020204" pitchFamily="34" charset="0"/>
              <a:buChar char="•"/>
            </a:pPr>
            <a:r>
              <a:rPr lang="en-US" sz="2400" b="1" dirty="0">
                <a:solidFill>
                  <a:srgbClr val="266659"/>
                </a:solidFill>
                <a:latin typeface="Adelle"/>
              </a:rPr>
              <a:t>Plan your </a:t>
            </a:r>
            <a:r>
              <a:rPr lang="en-US" sz="2400" b="1" dirty="0" err="1">
                <a:solidFill>
                  <a:srgbClr val="266659"/>
                </a:solidFill>
                <a:latin typeface="Adelle"/>
              </a:rPr>
              <a:t>rebudgeting</a:t>
            </a:r>
            <a:r>
              <a:rPr lang="en-US" sz="2400" b="1" dirty="0">
                <a:solidFill>
                  <a:srgbClr val="266659"/>
                </a:solidFill>
                <a:latin typeface="Adelle"/>
              </a:rPr>
              <a:t> needs, making sure the request will cover expenses for the entire budget or project period</a:t>
            </a:r>
          </a:p>
          <a:p>
            <a:pPr marL="285750" indent="-285750">
              <a:buFont typeface="Arial" panose="020B0604020202020204" pitchFamily="34" charset="0"/>
              <a:buChar char="•"/>
            </a:pPr>
            <a:r>
              <a:rPr lang="en-US" sz="2400" b="1" dirty="0">
                <a:solidFill>
                  <a:srgbClr val="266659"/>
                </a:solidFill>
                <a:latin typeface="Adelle"/>
              </a:rPr>
              <a:t>Determine which categories need to be increased and decreased</a:t>
            </a:r>
          </a:p>
          <a:p>
            <a:pPr marL="285750" indent="-285750">
              <a:buFont typeface="Arial" panose="020B0604020202020204" pitchFamily="34" charset="0"/>
              <a:buChar char="•"/>
            </a:pPr>
            <a:r>
              <a:rPr lang="en-US" sz="2400" b="1" dirty="0">
                <a:solidFill>
                  <a:srgbClr val="266659"/>
                </a:solidFill>
                <a:latin typeface="Adelle"/>
              </a:rPr>
              <a:t>Determine if IDC is affected and increase/decrease accordingly</a:t>
            </a:r>
          </a:p>
          <a:p>
            <a:pPr marL="285750" indent="-285750">
              <a:buFont typeface="Arial" panose="020B0604020202020204" pitchFamily="34" charset="0"/>
              <a:buChar char="•"/>
            </a:pPr>
            <a:r>
              <a:rPr lang="en-US" sz="2400" b="1" dirty="0">
                <a:solidFill>
                  <a:srgbClr val="266659"/>
                </a:solidFill>
                <a:latin typeface="Adelle"/>
              </a:rPr>
              <a:t>If applicable, prepare letter of request </a:t>
            </a:r>
            <a:r>
              <a:rPr lang="en-US" sz="2400" b="1" dirty="0" err="1">
                <a:solidFill>
                  <a:srgbClr val="266659"/>
                </a:solidFill>
                <a:latin typeface="Adelle"/>
              </a:rPr>
              <a:t>incuding</a:t>
            </a:r>
            <a:r>
              <a:rPr lang="en-US" sz="2400" b="1" dirty="0">
                <a:solidFill>
                  <a:srgbClr val="266659"/>
                </a:solidFill>
                <a:latin typeface="Adelle"/>
              </a:rPr>
              <a:t>: amounts increased, amounts decreased and justification for change</a:t>
            </a:r>
          </a:p>
        </p:txBody>
      </p:sp>
      <p:cxnSp>
        <p:nvCxnSpPr>
          <p:cNvPr id="7" name="Straight Connector 6"/>
          <p:cNvCxnSpPr/>
          <p:nvPr/>
        </p:nvCxnSpPr>
        <p:spPr>
          <a:xfrm flipV="1">
            <a:off x="170985" y="836927"/>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63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74584" y="203086"/>
            <a:ext cx="3725120" cy="369332"/>
          </a:xfrm>
          <a:prstGeom prst="rect">
            <a:avLst/>
          </a:prstGeom>
          <a:solidFill>
            <a:schemeClr val="tx1"/>
          </a:solidFill>
        </p:spPr>
        <p:txBody>
          <a:bodyPr wrap="square">
            <a:spAutoFit/>
          </a:bodyPr>
          <a:lstStyle/>
          <a:p>
            <a:r>
              <a:rPr lang="en-US" b="1" dirty="0">
                <a:latin typeface="Adelle"/>
                <a:hlinkClick r:id="rId2"/>
              </a:rPr>
              <a:t>SPA Rebudgeting Request Form</a:t>
            </a:r>
            <a:endParaRPr lang="en-US" b="1" dirty="0">
              <a:latin typeface="Adelle"/>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84" y="572418"/>
            <a:ext cx="647700" cy="647700"/>
          </a:xfrm>
          <a:prstGeom prst="rect">
            <a:avLst/>
          </a:prstGeom>
        </p:spPr>
      </p:pic>
      <p:pic>
        <p:nvPicPr>
          <p:cNvPr id="3" name="Picture 2">
            <a:extLst>
              <a:ext uri="{FF2B5EF4-FFF2-40B4-BE49-F238E27FC236}">
                <a16:creationId xmlns:a16="http://schemas.microsoft.com/office/drawing/2014/main" id="{CC7B3696-B247-43DD-AAEA-C161D6FB1461}"/>
              </a:ext>
            </a:extLst>
          </p:cNvPr>
          <p:cNvPicPr>
            <a:picLocks noChangeAspect="1"/>
          </p:cNvPicPr>
          <p:nvPr/>
        </p:nvPicPr>
        <p:blipFill>
          <a:blip r:embed="rId4"/>
          <a:stretch>
            <a:fillRect/>
          </a:stretch>
        </p:blipFill>
        <p:spPr>
          <a:xfrm>
            <a:off x="3432183" y="0"/>
            <a:ext cx="5327634" cy="6858000"/>
          </a:xfrm>
          <a:prstGeom prst="rect">
            <a:avLst/>
          </a:prstGeom>
          <a:ln>
            <a:solidFill>
              <a:schemeClr val="bg1"/>
            </a:solidFill>
          </a:ln>
        </p:spPr>
      </p:pic>
    </p:spTree>
    <p:extLst>
      <p:ext uri="{BB962C8B-B14F-4D97-AF65-F5344CB8AC3E}">
        <p14:creationId xmlns:p14="http://schemas.microsoft.com/office/powerpoint/2010/main" val="37040101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1474" y="0"/>
            <a:ext cx="11503694" cy="1969770"/>
          </a:xfrm>
          <a:prstGeom prst="rect">
            <a:avLst/>
          </a:prstGeom>
        </p:spPr>
        <p:txBody>
          <a:bodyPr wrap="square">
            <a:spAutoFit/>
          </a:bodyPr>
          <a:lstStyle/>
          <a:p>
            <a:r>
              <a:rPr lang="en-US" sz="3200" b="1" dirty="0">
                <a:solidFill>
                  <a:srgbClr val="266659"/>
                </a:solidFill>
                <a:latin typeface="Adelle"/>
              </a:rPr>
              <a:t>Calculations for Re-budgeting of Funds</a:t>
            </a:r>
          </a:p>
          <a:p>
            <a:endParaRPr lang="en-US" dirty="0">
              <a:solidFill>
                <a:schemeClr val="bg1"/>
              </a:solidFill>
              <a:latin typeface="Adelle"/>
            </a:endParaRPr>
          </a:p>
          <a:p>
            <a:r>
              <a:rPr lang="en-US" sz="2400" b="1" dirty="0">
                <a:solidFill>
                  <a:schemeClr val="bg1"/>
                </a:solidFill>
                <a:latin typeface="Adelle"/>
              </a:rPr>
              <a:t>Most Sponsors do not restrict the re-budgeting of funds to and from indirect costs, therefore care should be taken to consider the impact on F&amp;A Costs when re-budgeting funds</a:t>
            </a:r>
            <a:endParaRPr lang="en-US" b="1" dirty="0">
              <a:solidFill>
                <a:schemeClr val="bg1"/>
              </a:solidFill>
              <a:latin typeface="Adelle"/>
            </a:endParaRPr>
          </a:p>
        </p:txBody>
      </p:sp>
      <p:sp>
        <p:nvSpPr>
          <p:cNvPr id="3" name="TextBox 2"/>
          <p:cNvSpPr txBox="1"/>
          <p:nvPr/>
        </p:nvSpPr>
        <p:spPr>
          <a:xfrm>
            <a:off x="195260" y="2207895"/>
            <a:ext cx="11806240" cy="4339650"/>
          </a:xfrm>
          <a:prstGeom prst="rect">
            <a:avLst/>
          </a:prstGeom>
          <a:solidFill>
            <a:srgbClr val="92D050"/>
          </a:solidFill>
        </p:spPr>
        <p:txBody>
          <a:bodyPr wrap="square" rtlCol="0">
            <a:spAutoFit/>
          </a:bodyPr>
          <a:lstStyle/>
          <a:p>
            <a:r>
              <a:rPr lang="en-US" sz="2400" b="1" dirty="0">
                <a:solidFill>
                  <a:schemeClr val="bg1"/>
                </a:solidFill>
                <a:latin typeface="Adelle"/>
              </a:rPr>
              <a:t>EXAMPLE 1: Equipment Funds needed: $5,000</a:t>
            </a:r>
          </a:p>
          <a:p>
            <a:endParaRPr lang="en-US" sz="1000" b="1" dirty="0">
              <a:solidFill>
                <a:schemeClr val="bg1"/>
              </a:solidFill>
              <a:latin typeface="Adelle"/>
            </a:endParaRPr>
          </a:p>
          <a:p>
            <a:r>
              <a:rPr lang="en-US" sz="2400" b="1" dirty="0">
                <a:solidFill>
                  <a:schemeClr val="bg1"/>
                </a:solidFill>
                <a:latin typeface="Adelle"/>
              </a:rPr>
              <a:t>Need $5,000 for equipment; funds are available in Supplies </a:t>
            </a:r>
          </a:p>
          <a:p>
            <a:r>
              <a:rPr lang="en-US" sz="2400" b="1" dirty="0">
                <a:solidFill>
                  <a:schemeClr val="bg1"/>
                </a:solidFill>
                <a:latin typeface="Adelle"/>
              </a:rPr>
              <a:t>F&amp;A Costs are not computed on Equipment but are computed on Supplies, the calculation is as follows:</a:t>
            </a:r>
          </a:p>
          <a:p>
            <a:endParaRPr lang="en-US" sz="1000" b="1" dirty="0">
              <a:latin typeface="Adelle"/>
            </a:endParaRPr>
          </a:p>
          <a:p>
            <a:r>
              <a:rPr lang="en-US" sz="2400" b="1" dirty="0">
                <a:solidFill>
                  <a:schemeClr val="tx2">
                    <a:lumMod val="25000"/>
                  </a:schemeClr>
                </a:solidFill>
                <a:latin typeface="Adelle"/>
              </a:rPr>
              <a:t>(Amt. needed) / (1 + I/C rate)</a:t>
            </a:r>
          </a:p>
          <a:p>
            <a:endParaRPr lang="en-US" sz="1000" b="1" dirty="0">
              <a:solidFill>
                <a:schemeClr val="tx2">
                  <a:lumMod val="25000"/>
                </a:schemeClr>
              </a:solidFill>
              <a:latin typeface="Adelle"/>
            </a:endParaRPr>
          </a:p>
          <a:p>
            <a:r>
              <a:rPr lang="en-US" sz="2400" b="1" dirty="0">
                <a:solidFill>
                  <a:schemeClr val="tx2">
                    <a:lumMod val="25000"/>
                  </a:schemeClr>
                </a:solidFill>
                <a:latin typeface="Adelle"/>
              </a:rPr>
              <a:t>$5,000/1.525 = $3,279.00 Amount from Supplies</a:t>
            </a:r>
          </a:p>
          <a:p>
            <a:endParaRPr lang="en-US" sz="1000" b="1" dirty="0">
              <a:solidFill>
                <a:schemeClr val="tx2">
                  <a:lumMod val="25000"/>
                </a:schemeClr>
              </a:solidFill>
              <a:latin typeface="Adelle"/>
            </a:endParaRPr>
          </a:p>
          <a:p>
            <a:r>
              <a:rPr lang="en-US" sz="2400" b="1" dirty="0">
                <a:solidFill>
                  <a:schemeClr val="tx2">
                    <a:lumMod val="25000"/>
                  </a:schemeClr>
                </a:solidFill>
                <a:latin typeface="Adelle"/>
              </a:rPr>
              <a:t>(Amt. from Supplies) x (I/C rate)</a:t>
            </a:r>
          </a:p>
          <a:p>
            <a:endParaRPr lang="en-US" sz="1000" b="1" dirty="0">
              <a:solidFill>
                <a:schemeClr val="tx2">
                  <a:lumMod val="25000"/>
                </a:schemeClr>
              </a:solidFill>
              <a:latin typeface="Adelle"/>
            </a:endParaRPr>
          </a:p>
          <a:p>
            <a:r>
              <a:rPr lang="en-US" sz="2400" b="1" dirty="0">
                <a:solidFill>
                  <a:schemeClr val="tx2">
                    <a:lumMod val="25000"/>
                  </a:schemeClr>
                </a:solidFill>
                <a:latin typeface="Adelle"/>
              </a:rPr>
              <a:t>$3,279.00 x .525 = 1,722.00 Amount from F&amp;A Cost</a:t>
            </a:r>
          </a:p>
          <a:p>
            <a:endParaRPr lang="en-US" sz="1000" b="1" dirty="0">
              <a:solidFill>
                <a:schemeClr val="tx2">
                  <a:lumMod val="25000"/>
                </a:schemeClr>
              </a:solidFill>
              <a:latin typeface="Adelle"/>
            </a:endParaRPr>
          </a:p>
          <a:p>
            <a:r>
              <a:rPr lang="en-US" sz="2400" b="1" dirty="0">
                <a:solidFill>
                  <a:schemeClr val="tx2">
                    <a:lumMod val="25000"/>
                  </a:schemeClr>
                </a:solidFill>
                <a:latin typeface="Adelle"/>
              </a:rPr>
              <a:t>Amt. from Supplies  + Amt. from Indirect Cost = $5,000.00 Amount to Equipment</a:t>
            </a:r>
          </a:p>
        </p:txBody>
      </p:sp>
      <p:cxnSp>
        <p:nvCxnSpPr>
          <p:cNvPr id="5" name="Straight Connector 4"/>
          <p:cNvCxnSpPr/>
          <p:nvPr/>
        </p:nvCxnSpPr>
        <p:spPr>
          <a:xfrm flipV="1">
            <a:off x="195260" y="651014"/>
            <a:ext cx="11558016" cy="49351"/>
          </a:xfrm>
          <a:prstGeom prst="line">
            <a:avLst/>
          </a:prstGeom>
          <a:ln w="63500">
            <a:solidFill>
              <a:srgbClr val="FFC000"/>
            </a:solidFill>
          </a:ln>
          <a:scene3d>
            <a:camera prst="orthographicFront"/>
            <a:lightRig rig="threePt" dir="t"/>
          </a:scene3d>
          <a:sp3d contourW="12700">
            <a:bevelT w="82550" h="133350" prst="angle"/>
            <a:bevelB w="57150"/>
            <a:contourClr>
              <a:srgbClr val="266659"/>
            </a:contourClr>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4461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35665" y="506689"/>
            <a:ext cx="11539960" cy="4832092"/>
          </a:xfrm>
          <a:prstGeom prst="rect">
            <a:avLst/>
          </a:prstGeom>
          <a:solidFill>
            <a:srgbClr val="92D050"/>
          </a:solidFill>
        </p:spPr>
        <p:txBody>
          <a:bodyPr wrap="square">
            <a:spAutoFit/>
          </a:bodyPr>
          <a:lstStyle/>
          <a:p>
            <a:r>
              <a:rPr lang="en-US" sz="2800" b="1" dirty="0">
                <a:solidFill>
                  <a:schemeClr val="bg1"/>
                </a:solidFill>
                <a:latin typeface="Adelle"/>
              </a:rPr>
              <a:t>EXAMPLE 2: Supplies Funds needed:  $1,000</a:t>
            </a:r>
          </a:p>
          <a:p>
            <a:endParaRPr lang="en-US" sz="2800" b="1" dirty="0">
              <a:latin typeface="Adelle"/>
            </a:endParaRPr>
          </a:p>
          <a:p>
            <a:r>
              <a:rPr lang="en-US" sz="2800" b="1" dirty="0">
                <a:solidFill>
                  <a:schemeClr val="bg1"/>
                </a:solidFill>
                <a:latin typeface="Adelle"/>
              </a:rPr>
              <a:t>Need $1,000 for Supplies; funds are available in Equipment.  F&amp;A Costs are computed on Supplies but not on Equipment, the computation is as follows:</a:t>
            </a:r>
          </a:p>
          <a:p>
            <a:endParaRPr lang="en-US" sz="1400" b="1" dirty="0">
              <a:latin typeface="Adelle"/>
            </a:endParaRPr>
          </a:p>
          <a:p>
            <a:r>
              <a:rPr lang="en-US" sz="2800" b="1" dirty="0">
                <a:solidFill>
                  <a:schemeClr val="tx2">
                    <a:lumMod val="25000"/>
                  </a:schemeClr>
                </a:solidFill>
                <a:latin typeface="Adelle"/>
              </a:rPr>
              <a:t>(Amount of Supplies  needed)  x (I/C rate)              </a:t>
            </a:r>
          </a:p>
          <a:p>
            <a:endParaRPr lang="en-US" sz="1400" b="1" dirty="0">
              <a:solidFill>
                <a:schemeClr val="tx2">
                  <a:lumMod val="25000"/>
                </a:schemeClr>
              </a:solidFill>
              <a:latin typeface="Adelle"/>
            </a:endParaRPr>
          </a:p>
          <a:p>
            <a:r>
              <a:rPr lang="en-US" sz="2800" b="1" dirty="0">
                <a:solidFill>
                  <a:schemeClr val="tx2">
                    <a:lumMod val="25000"/>
                  </a:schemeClr>
                </a:solidFill>
                <a:latin typeface="Adelle"/>
              </a:rPr>
              <a:t>$1,000 x .525  = $525.00 I/C needed</a:t>
            </a:r>
          </a:p>
          <a:p>
            <a:endParaRPr lang="en-US" sz="1400" b="1" dirty="0">
              <a:solidFill>
                <a:schemeClr val="tx2">
                  <a:lumMod val="25000"/>
                </a:schemeClr>
              </a:solidFill>
              <a:latin typeface="Adelle"/>
            </a:endParaRPr>
          </a:p>
          <a:p>
            <a:r>
              <a:rPr lang="en-US" sz="2800" b="1" dirty="0">
                <a:solidFill>
                  <a:schemeClr val="tx2">
                    <a:lumMod val="25000"/>
                  </a:schemeClr>
                </a:solidFill>
                <a:latin typeface="Adelle"/>
              </a:rPr>
              <a:t>Amount of Supplies + Associated I/C                              </a:t>
            </a:r>
          </a:p>
          <a:p>
            <a:endParaRPr lang="en-US" sz="1400" b="1" dirty="0">
              <a:solidFill>
                <a:schemeClr val="tx2">
                  <a:lumMod val="25000"/>
                </a:schemeClr>
              </a:solidFill>
              <a:latin typeface="Adelle"/>
            </a:endParaRPr>
          </a:p>
          <a:p>
            <a:r>
              <a:rPr lang="en-US" sz="2800" b="1" dirty="0">
                <a:solidFill>
                  <a:schemeClr val="tx2">
                    <a:lumMod val="25000"/>
                  </a:schemeClr>
                </a:solidFill>
                <a:latin typeface="Adelle"/>
              </a:rPr>
              <a:t>$1,000 + $525 = $1,525 Amount Re-budgeted from Equipment</a:t>
            </a:r>
          </a:p>
        </p:txBody>
      </p:sp>
    </p:spTree>
    <p:extLst>
      <p:ext uri="{BB962C8B-B14F-4D97-AF65-F5344CB8AC3E}">
        <p14:creationId xmlns:p14="http://schemas.microsoft.com/office/powerpoint/2010/main" val="3035055016"/>
      </p:ext>
    </p:extLst>
  </p:cSld>
  <p:clrMapOvr>
    <a:masterClrMapping/>
  </p:clrMapOvr>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lnDef>
      <a:spPr>
        <a:ln w="63500">
          <a:solidFill>
            <a:srgbClr val="FFC000"/>
          </a:solidFill>
        </a:ln>
        <a:scene3d>
          <a:camera prst="orthographicFront"/>
          <a:lightRig rig="threePt" dir="t"/>
        </a:scene3d>
        <a:sp3d contourW="12700">
          <a:bevelT w="82550" h="133350" prst="angle"/>
          <a:bevelB w="57150"/>
          <a:contourClr>
            <a:srgbClr val="266659"/>
          </a:contourClr>
        </a:sp3d>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15426</TotalTime>
  <Words>9219</Words>
  <Application>Microsoft Office PowerPoint</Application>
  <PresentationFormat>Widescreen</PresentationFormat>
  <Paragraphs>1263</Paragraphs>
  <Slides>115</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3" baseType="lpstr">
      <vt:lpstr>Adelle</vt:lpstr>
      <vt:lpstr>Arial</vt:lpstr>
      <vt:lpstr>Calibri</vt:lpstr>
      <vt:lpstr>Calibri Light</vt:lpstr>
      <vt:lpstr>Courier New</vt:lpstr>
      <vt:lpstr>Wingdings</vt:lpstr>
      <vt:lpstr>Metropolitan</vt:lpstr>
      <vt:lpstr>Worksheet</vt:lpstr>
      <vt:lpstr>PowerPoint Presentation</vt:lpstr>
      <vt:lpstr>Fundamentals</vt:lpstr>
      <vt:lpstr>What is Research Administration?</vt:lpstr>
      <vt:lpstr>What is a Research Administrator?</vt:lpstr>
      <vt:lpstr>PowerPoint Presentation</vt:lpstr>
      <vt:lpstr>PowerPoint Presentation</vt:lpstr>
      <vt:lpstr>PowerPoint Presentation</vt:lpstr>
      <vt:lpstr>Office of the Vice President for Research</vt:lpstr>
      <vt:lpstr>Sponsored Program Administration</vt:lpstr>
      <vt:lpstr>Sponsored Program Administration</vt:lpstr>
      <vt:lpstr>Research Compliance</vt:lpstr>
      <vt:lpstr>Key Concepts</vt:lpstr>
      <vt:lpstr>Sponsored Project – In Detail</vt:lpstr>
      <vt:lpstr>Sponsored Project – In Detail</vt:lpstr>
      <vt:lpstr>Activity Types</vt:lpstr>
      <vt:lpstr>PowerPoint Presentation</vt:lpstr>
      <vt:lpstr>Roles &amp; Responsibilities</vt:lpstr>
      <vt:lpstr>PowerPoint Presentation</vt:lpstr>
      <vt:lpstr>Research Administrator</vt:lpstr>
      <vt:lpstr>Typical Research Administrator Functions</vt:lpstr>
      <vt:lpstr>Typical Research Administrator Functions</vt:lpstr>
      <vt:lpstr>Typical Research Administrator Functions</vt:lpstr>
      <vt:lpstr>College Dean’s Office</vt:lpstr>
      <vt:lpstr>Sponsored Programs Administration</vt:lpstr>
      <vt:lpstr>PowerPoint Presentation</vt:lpstr>
      <vt:lpstr>PowerPoint Presentation</vt:lpstr>
      <vt:lpstr>PowerPoint Presentation</vt:lpstr>
      <vt:lpstr>SPA Roles &amp; Responsibility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Life-Cycle</vt:lpstr>
      <vt:lpstr>Proposal Preparation</vt:lpstr>
      <vt:lpstr>PowerPoint Presentation</vt:lpstr>
      <vt:lpstr>PowerPoint Presentation</vt:lpstr>
      <vt:lpstr>PowerPoint Presentation</vt:lpstr>
      <vt:lpstr>Types of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Proposal Budget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 Cost Line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 the Departmental Administrator</dc:title>
  <dc:creator>Tim Foley</dc:creator>
  <cp:lastModifiedBy>Tim Foley</cp:lastModifiedBy>
  <cp:revision>300</cp:revision>
  <dcterms:created xsi:type="dcterms:W3CDTF">2014-10-28T14:32:11Z</dcterms:created>
  <dcterms:modified xsi:type="dcterms:W3CDTF">2021-04-21T14:08:20Z</dcterms:modified>
</cp:coreProperties>
</file>